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2" r:id="rId3"/>
  </p:sldMasterIdLst>
  <p:notesMasterIdLst>
    <p:notesMasterId r:id="rId28"/>
  </p:notesMasterIdLst>
  <p:sldIdLst>
    <p:sldId id="257" r:id="rId4"/>
    <p:sldId id="666" r:id="rId5"/>
    <p:sldId id="668" r:id="rId6"/>
    <p:sldId id="688" r:id="rId7"/>
    <p:sldId id="3357" r:id="rId8"/>
    <p:sldId id="679" r:id="rId9"/>
    <p:sldId id="678" r:id="rId10"/>
    <p:sldId id="676" r:id="rId11"/>
    <p:sldId id="631" r:id="rId12"/>
    <p:sldId id="3342" r:id="rId13"/>
    <p:sldId id="3359" r:id="rId14"/>
    <p:sldId id="854" r:id="rId15"/>
    <p:sldId id="683" r:id="rId16"/>
    <p:sldId id="684" r:id="rId17"/>
    <p:sldId id="632" r:id="rId18"/>
    <p:sldId id="619" r:id="rId19"/>
    <p:sldId id="3360" r:id="rId20"/>
    <p:sldId id="426" r:id="rId21"/>
    <p:sldId id="3330" r:id="rId22"/>
    <p:sldId id="3345" r:id="rId23"/>
    <p:sldId id="687" r:id="rId24"/>
    <p:sldId id="3356" r:id="rId25"/>
    <p:sldId id="617" r:id="rId26"/>
    <p:sldId id="664" r:id="rId27"/>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5" autoAdjust="0"/>
    <p:restoredTop sz="80679" autoAdjust="0"/>
  </p:normalViewPr>
  <p:slideViewPr>
    <p:cSldViewPr>
      <p:cViewPr varScale="1">
        <p:scale>
          <a:sx n="51" d="100"/>
          <a:sy n="51" d="100"/>
        </p:scale>
        <p:origin x="1304" y="36"/>
      </p:cViewPr>
      <p:guideLst>
        <p:guide orient="horz" pos="2160"/>
        <p:guide pos="3840"/>
      </p:guideLst>
    </p:cSldViewPr>
  </p:slideViewPr>
  <p:outlineViewPr>
    <p:cViewPr>
      <p:scale>
        <a:sx n="33" d="100"/>
        <a:sy n="33" d="100"/>
      </p:scale>
      <p:origin x="0" y="-1128"/>
    </p:cViewPr>
  </p:outlineViewPr>
  <p:notesTextViewPr>
    <p:cViewPr>
      <p:scale>
        <a:sx n="3" d="2"/>
        <a:sy n="3" d="2"/>
      </p:scale>
      <p:origin x="0" y="0"/>
    </p:cViewPr>
  </p:notesTextViewPr>
  <p:sorterViewPr>
    <p:cViewPr varScale="1">
      <p:scale>
        <a:sx n="100" d="100"/>
        <a:sy n="100" d="100"/>
      </p:scale>
      <p:origin x="0" y="-4096"/>
    </p:cViewPr>
  </p:sorterViewPr>
  <p:notesViewPr>
    <p:cSldViewPr>
      <p:cViewPr>
        <p:scale>
          <a:sx n="129" d="100"/>
          <a:sy n="129" d="100"/>
        </p:scale>
        <p:origin x="-1164" y="64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71801" cy="497284"/>
          </a:xfrm>
          <a:prstGeom prst="rect">
            <a:avLst/>
          </a:prstGeom>
        </p:spPr>
        <p:txBody>
          <a:bodyPr vert="horz" lIns="95976" tIns="47987" rIns="95976" bIns="4798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4618" y="2"/>
            <a:ext cx="2971801" cy="497284"/>
          </a:xfrm>
          <a:prstGeom prst="rect">
            <a:avLst/>
          </a:prstGeom>
        </p:spPr>
        <p:txBody>
          <a:bodyPr vert="horz" lIns="95976" tIns="47987" rIns="95976" bIns="47987" rtlCol="0"/>
          <a:lstStyle>
            <a:lvl1pPr algn="r">
              <a:defRPr sz="1300"/>
            </a:lvl1pPr>
          </a:lstStyle>
          <a:p>
            <a:fld id="{0B8C6E46-6677-4DD2-A1F3-D4E79DA614B7}" type="datetimeFigureOut">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114300" y="744538"/>
            <a:ext cx="6629400" cy="3730625"/>
          </a:xfrm>
          <a:prstGeom prst="rect">
            <a:avLst/>
          </a:prstGeom>
          <a:noFill/>
          <a:ln w="12700">
            <a:solidFill>
              <a:prstClr val="black"/>
            </a:solidFill>
          </a:ln>
        </p:spPr>
        <p:txBody>
          <a:bodyPr vert="horz" lIns="95976" tIns="47987" rIns="95976" bIns="47987" rtlCol="0" anchor="ctr"/>
          <a:lstStyle/>
          <a:p>
            <a:endParaRPr lang="ja-JP" altLang="en-US"/>
          </a:p>
        </p:txBody>
      </p:sp>
      <p:sp>
        <p:nvSpPr>
          <p:cNvPr id="5" name="ノート プレースホルダー 4"/>
          <p:cNvSpPr>
            <a:spLocks noGrp="1"/>
          </p:cNvSpPr>
          <p:nvPr>
            <p:ph type="body" sz="quarter" idx="3"/>
          </p:nvPr>
        </p:nvSpPr>
        <p:spPr>
          <a:xfrm>
            <a:off x="685801" y="4724208"/>
            <a:ext cx="5486400" cy="4475559"/>
          </a:xfrm>
          <a:prstGeom prst="rect">
            <a:avLst/>
          </a:prstGeom>
        </p:spPr>
        <p:txBody>
          <a:bodyPr vert="horz" lIns="95976" tIns="47987" rIns="95976" bIns="479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6680"/>
            <a:ext cx="2971801" cy="497284"/>
          </a:xfrm>
          <a:prstGeom prst="rect">
            <a:avLst/>
          </a:prstGeom>
        </p:spPr>
        <p:txBody>
          <a:bodyPr vert="horz" lIns="95976" tIns="47987" rIns="95976" bIns="4798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4618" y="9446680"/>
            <a:ext cx="2971801" cy="497284"/>
          </a:xfrm>
          <a:prstGeom prst="rect">
            <a:avLst/>
          </a:prstGeom>
        </p:spPr>
        <p:txBody>
          <a:bodyPr vert="horz" lIns="95976" tIns="47987" rIns="95976" bIns="4798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70510" eaLnBrk="0" hangingPunct="0">
              <a:spcBef>
                <a:spcPct val="30000"/>
              </a:spcBef>
              <a:defRPr kumimoji="1" sz="1300">
                <a:solidFill>
                  <a:schemeClr val="tx1"/>
                </a:solidFill>
                <a:latin typeface="Calibri" pitchFamily="34" charset="0"/>
                <a:ea typeface="ＭＳ Ｐゴシック" pitchFamily="50" charset="-128"/>
              </a:defRPr>
            </a:lvl1pPr>
            <a:lvl2pPr marL="809622" indent="-311395" defTabSz="970510" eaLnBrk="0" hangingPunct="0">
              <a:spcBef>
                <a:spcPct val="30000"/>
              </a:spcBef>
              <a:defRPr kumimoji="1" sz="1300">
                <a:solidFill>
                  <a:schemeClr val="tx1"/>
                </a:solidFill>
                <a:latin typeface="Calibri" pitchFamily="34" charset="0"/>
                <a:ea typeface="ＭＳ Ｐゴシック" pitchFamily="50" charset="-128"/>
              </a:defRPr>
            </a:lvl2pPr>
            <a:lvl3pPr marL="1245573" indent="-249116" defTabSz="970510" eaLnBrk="0" hangingPunct="0">
              <a:spcBef>
                <a:spcPct val="30000"/>
              </a:spcBef>
              <a:defRPr kumimoji="1" sz="1300">
                <a:solidFill>
                  <a:schemeClr val="tx1"/>
                </a:solidFill>
                <a:latin typeface="Calibri" pitchFamily="34" charset="0"/>
                <a:ea typeface="ＭＳ Ｐゴシック" pitchFamily="50" charset="-128"/>
              </a:defRPr>
            </a:lvl3pPr>
            <a:lvl4pPr marL="1743804" indent="-249116" defTabSz="970510" eaLnBrk="0" hangingPunct="0">
              <a:spcBef>
                <a:spcPct val="30000"/>
              </a:spcBef>
              <a:defRPr kumimoji="1" sz="1300">
                <a:solidFill>
                  <a:schemeClr val="tx1"/>
                </a:solidFill>
                <a:latin typeface="Calibri" pitchFamily="34" charset="0"/>
                <a:ea typeface="ＭＳ Ｐゴシック" pitchFamily="50" charset="-128"/>
              </a:defRPr>
            </a:lvl4pPr>
            <a:lvl5pPr marL="2242034" indent="-249116" defTabSz="970510" eaLnBrk="0" hangingPunct="0">
              <a:spcBef>
                <a:spcPct val="30000"/>
              </a:spcBef>
              <a:defRPr kumimoji="1" sz="1300">
                <a:solidFill>
                  <a:schemeClr val="tx1"/>
                </a:solidFill>
                <a:latin typeface="Calibri" pitchFamily="34" charset="0"/>
                <a:ea typeface="ＭＳ Ｐゴシック" pitchFamily="50" charset="-128"/>
              </a:defRPr>
            </a:lvl5pPr>
            <a:lvl6pPr marL="2740263" indent="-249116" defTabSz="970510"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238492" indent="-249116" defTabSz="970510"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736720" indent="-249116" defTabSz="970510"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234953" indent="-249116" defTabSz="970510"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E4D7542-9E4C-4B78-BB73-844BA52FC92D}" type="slidenum">
              <a:rPr lang="en-US" altLang="ja-JP" smtClean="0">
                <a:latin typeface="Arial" pitchFamily="34" charset="0"/>
              </a:rPr>
              <a:pPr eaLnBrk="1" fontAlgn="base" hangingPunct="1">
                <a:spcBef>
                  <a:spcPct val="0"/>
                </a:spcBef>
                <a:spcAft>
                  <a:spcPct val="0"/>
                </a:spcAft>
              </a:pPr>
              <a:t>1</a:t>
            </a:fld>
            <a:endParaRPr lang="en-US" altLang="ja-JP">
              <a:latin typeface="Arial" pitchFamily="34" charset="0"/>
            </a:endParaRPr>
          </a:p>
        </p:txBody>
      </p:sp>
      <p:sp>
        <p:nvSpPr>
          <p:cNvPr id="51203" name="Rectangle 2"/>
          <p:cNvSpPr>
            <a:spLocks noGrp="1" noRot="1" noChangeAspect="1" noChangeArrowheads="1" noTextEdit="1"/>
          </p:cNvSpPr>
          <p:nvPr>
            <p:ph type="sldImg"/>
          </p:nvPr>
        </p:nvSpPr>
        <p:spPr bwMode="auto">
          <a:xfrm>
            <a:off x="-361950" y="711200"/>
            <a:ext cx="4651375" cy="2617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368343" y="3643315"/>
            <a:ext cx="6190885" cy="5807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2100" dirty="0">
                <a:ea typeface="ＭＳ Ｐ明朝" pitchFamily="18" charset="-128"/>
              </a:rPr>
              <a:t>担任の先生は、□を読んで、授業をすすめていってください。</a:t>
            </a:r>
            <a:endParaRPr lang="en-US" altLang="ja-JP" sz="2100" dirty="0">
              <a:ea typeface="ＭＳ Ｐ明朝" pitchFamily="18" charset="-128"/>
            </a:endParaRPr>
          </a:p>
          <a:p>
            <a:pPr eaLnBrk="1" hangingPunct="1"/>
            <a:r>
              <a:rPr lang="ja-JP" altLang="en-US" sz="2100" dirty="0">
                <a:ea typeface="ＭＳ Ｐ明朝" pitchFamily="18" charset="-128"/>
              </a:rPr>
              <a:t>この授業案は、緊張と怒りの２つを入れています。できれば、</a:t>
            </a:r>
            <a:r>
              <a:rPr lang="en-US" altLang="ja-JP" sz="2100" dirty="0">
                <a:ea typeface="ＭＳ Ｐ明朝" pitchFamily="18" charset="-128"/>
              </a:rPr>
              <a:t>2</a:t>
            </a:r>
            <a:r>
              <a:rPr lang="ja-JP" altLang="en-US" sz="2100" dirty="0">
                <a:ea typeface="ＭＳ Ｐ明朝" pitchFamily="18" charset="-128"/>
              </a:rPr>
              <a:t>時間授業で、ゆっくりと、まず、緊張への対処を落ちつくためのリラクセーション、試験試合前日眠れないときのリラクセーションを体験してもらいたいです。つぎに、怒りへの対処の授業を</a:t>
            </a:r>
            <a:r>
              <a:rPr lang="en-US" altLang="ja-JP" sz="2100" dirty="0">
                <a:ea typeface="ＭＳ Ｐ明朝" pitchFamily="18" charset="-128"/>
              </a:rPr>
              <a:t>1</a:t>
            </a:r>
            <a:r>
              <a:rPr lang="ja-JP" altLang="en-US" sz="2100" dirty="0">
                <a:ea typeface="ＭＳ Ｐ明朝" pitchFamily="18" charset="-128"/>
              </a:rPr>
              <a:t>時間とれるといいですね。どうしても難しいときは、朝の会で、試合試験の直前・</a:t>
            </a:r>
            <a:r>
              <a:rPr lang="en-US" altLang="ja-JP" sz="2100" dirty="0">
                <a:ea typeface="ＭＳ Ｐ明朝" pitchFamily="18" charset="-128"/>
              </a:rPr>
              <a:t>1</a:t>
            </a:r>
            <a:r>
              <a:rPr lang="ja-JP" altLang="en-US" sz="2100" dirty="0">
                <a:ea typeface="ＭＳ Ｐ明朝" pitchFamily="18" charset="-128"/>
              </a:rPr>
              <a:t>週間前、嫌なことを言われたときの対処を考え</a:t>
            </a:r>
            <a:r>
              <a:rPr lang="en-US" altLang="ja-JP" sz="2100" dirty="0">
                <a:ea typeface="ＭＳ Ｐ明朝" pitchFamily="18" charset="-128"/>
              </a:rPr>
              <a:t>WS</a:t>
            </a:r>
            <a:r>
              <a:rPr lang="ja-JP" altLang="en-US" sz="2100">
                <a:ea typeface="ＭＳ Ｐ明朝" pitchFamily="18" charset="-128"/>
              </a:rPr>
              <a:t>に書き込んでもらっておくといいでしょう。</a:t>
            </a:r>
            <a:endParaRPr lang="en-US" altLang="ja-JP" sz="2100" dirty="0">
              <a:ea typeface="ＭＳ Ｐ明朝" pitchFamily="18" charset="-128"/>
            </a:endParaRPr>
          </a:p>
          <a:p>
            <a:pPr eaLnBrk="1" hangingPunct="1"/>
            <a:endParaRPr lang="en-US" altLang="ja-JP" sz="2100" dirty="0">
              <a:ea typeface="ＭＳ Ｐ明朝" pitchFamily="18" charset="-128"/>
            </a:endParaRPr>
          </a:p>
          <a:p>
            <a:pPr eaLnBrk="1" hangingPunct="1"/>
            <a:endParaRPr lang="en-US" altLang="ja-JP" sz="2100" dirty="0">
              <a:ea typeface="ＭＳ Ｐ明朝" pitchFamily="18" charset="-128"/>
            </a:endParaRPr>
          </a:p>
          <a:p>
            <a:pPr eaLnBrk="1" hangingPunct="1"/>
            <a:endParaRPr lang="ja-JP" altLang="ja-JP" sz="2100" dirty="0">
              <a:ea typeface="ＭＳ Ｐ明朝" pitchFamily="18" charset="-128"/>
            </a:endParaRPr>
          </a:p>
        </p:txBody>
      </p:sp>
      <p:sp>
        <p:nvSpPr>
          <p:cNvPr id="2" name="テキスト ボックス 1"/>
          <p:cNvSpPr txBox="1"/>
          <p:nvPr/>
        </p:nvSpPr>
        <p:spPr>
          <a:xfrm>
            <a:off x="3846368" y="494431"/>
            <a:ext cx="2782419" cy="3437730"/>
          </a:xfrm>
          <a:prstGeom prst="rect">
            <a:avLst/>
          </a:prstGeom>
          <a:noFill/>
        </p:spPr>
        <p:txBody>
          <a:bodyPr wrap="square" lIns="88611" tIns="44305" rIns="88611" bIns="44305" rtlCol="0">
            <a:spAutoFit/>
          </a:bodyPr>
          <a:lstStyle/>
          <a:p>
            <a:r>
              <a:rPr kumimoji="1" lang="ja-JP" altLang="en-US" dirty="0">
                <a:latin typeface="AR P丸ゴシック体E" panose="020B0600010101010101" pitchFamily="50" charset="-128"/>
                <a:ea typeface="AR P丸ゴシック体E" panose="020B0600010101010101" pitchFamily="50" charset="-128"/>
              </a:rPr>
              <a:t>［準備物］</a:t>
            </a:r>
            <a:endParaRPr kumimoji="1" lang="en-US" altLang="ja-JP" dirty="0">
              <a:latin typeface="AR P丸ゴシック体E" panose="020B0600010101010101" pitchFamily="50" charset="-128"/>
              <a:ea typeface="AR P丸ゴシック体E" panose="020B0600010101010101" pitchFamily="50" charset="-128"/>
            </a:endParaRPr>
          </a:p>
          <a:p>
            <a:r>
              <a:rPr lang="ja-JP" altLang="en-US" dirty="0">
                <a:latin typeface="ＭＳ Ｐ明朝" panose="02020600040205080304" pitchFamily="18" charset="-128"/>
                <a:ea typeface="ＭＳ Ｐ明朝" panose="02020600040205080304" pitchFamily="18" charset="-128"/>
              </a:rPr>
              <a:t>①「心のつぶやきチェックリスト」とワークシート（Ａ４、１枚裏表印刷）をクラスの人数分＋</a:t>
            </a:r>
            <a:r>
              <a:rPr lang="en-US" altLang="ja-JP" dirty="0">
                <a:latin typeface="ＭＳ Ｐ明朝" panose="02020600040205080304" pitchFamily="18" charset="-128"/>
                <a:ea typeface="ＭＳ Ｐ明朝" panose="02020600040205080304" pitchFamily="18" charset="-128"/>
              </a:rPr>
              <a:t>α</a:t>
            </a:r>
          </a:p>
          <a:p>
            <a:r>
              <a:rPr kumimoji="1" lang="ja-JP" altLang="en-US" dirty="0">
                <a:latin typeface="ＭＳ Ｐ明朝" panose="02020600040205080304" pitchFamily="18" charset="-128"/>
                <a:ea typeface="ＭＳ Ｐ明朝" panose="02020600040205080304" pitchFamily="18" charset="-128"/>
              </a:rPr>
              <a:t>②模造紙（半分を１班、３</a:t>
            </a:r>
            <a:r>
              <a:rPr kumimoji="1" lang="en-US" altLang="ja-JP" dirty="0">
                <a:latin typeface="ＭＳ Ｐ明朝" panose="02020600040205080304" pitchFamily="18" charset="-128"/>
                <a:ea typeface="ＭＳ Ｐ明朝" panose="02020600040205080304" pitchFamily="18" charset="-128"/>
              </a:rPr>
              <a:t>×</a:t>
            </a:r>
            <a:r>
              <a:rPr kumimoji="1" lang="ja-JP" altLang="en-US" dirty="0">
                <a:latin typeface="ＭＳ Ｐ明朝" panose="02020600040205080304" pitchFamily="18" charset="-128"/>
                <a:ea typeface="ＭＳ Ｐ明朝" panose="02020600040205080304" pitchFamily="18" charset="-128"/>
              </a:rPr>
              <a:t>３に縦に表情絵（怒り、悲しみ、落ち着き）を貼り、横に、心のつぶやき、感情、行動。４－６人を１班にして、班数＋１枚。</a:t>
            </a:r>
            <a:endParaRPr kumimoji="1" lang="en-US" altLang="ja-JP" dirty="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③付箋（ピンク、水色、緑）</a:t>
            </a:r>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1504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D7CDE-D2C4-4BAA-BE1C-708C9C3F2FC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596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山寺宏一；思い出してつらくなってしまったときのステップ１自分の気もちをコントロールする方法だよ。</a:t>
            </a:r>
            <a:endParaRPr kumimoji="1" lang="en-US" altLang="ja-JP" dirty="0"/>
          </a:p>
          <a:p>
            <a:endParaRPr kumimoji="1" lang="en-US" altLang="ja-JP" dirty="0"/>
          </a:p>
          <a:p>
            <a:r>
              <a:rPr kumimoji="1" lang="en-US" altLang="ja-JP" dirty="0"/>
              <a:t>Tomy</a:t>
            </a:r>
            <a:r>
              <a:rPr kumimoji="1" lang="ja-JP" altLang="en-US" dirty="0"/>
              <a:t>「</a:t>
            </a:r>
            <a:r>
              <a:rPr kumimoji="1" lang="ja-JP" altLang="en-US" dirty="0" err="1"/>
              <a:t>ねよう</a:t>
            </a:r>
            <a:r>
              <a:rPr kumimoji="1" lang="ja-JP" altLang="en-US" dirty="0"/>
              <a:t>としたときに、つらかったことがふっとうかんできたとき、どうしたらいいかをやってみます。ねむろうとすると、つらかったことがふっうかんできたとき、</a:t>
            </a:r>
            <a:r>
              <a:rPr kumimoji="1" lang="en-US" altLang="ja-JP" dirty="0"/>
              <a:t>『</a:t>
            </a:r>
            <a:r>
              <a:rPr kumimoji="1" lang="ja-JP" altLang="en-US" dirty="0"/>
              <a:t>考えないようにしようではなく、額の力をぬこうとしてみてください</a:t>
            </a:r>
            <a:r>
              <a:rPr kumimoji="1" lang="en-US" altLang="ja-JP" dirty="0"/>
              <a:t>』</a:t>
            </a:r>
            <a:r>
              <a:rPr kumimoji="1" lang="ja-JP" altLang="en-US" dirty="0" err="1"/>
              <a:t>。</a:t>
            </a:r>
            <a:r>
              <a:rPr kumimoji="1" lang="ja-JP" altLang="en-US" dirty="0"/>
              <a:t>額にもっと力をいれて、そして、ふわーっとぬいていきます。そうすると、考え事が、スーッと遠くに行って、眠りのなかに、スーッとはいっていきます。ぐっすり眠って、あしたスッキリした気分のときに、考え事は考えてみよう、いまは、眠りのなかに。</a:t>
            </a:r>
            <a:endParaRPr kumimoji="1" lang="en-US" altLang="ja-JP" dirty="0"/>
          </a:p>
          <a:p>
            <a:endParaRPr kumimoji="1" lang="en-US" altLang="ja-JP" dirty="0"/>
          </a:p>
          <a:p>
            <a:r>
              <a:rPr kumimoji="1" lang="ja-JP" altLang="en-US" dirty="0"/>
              <a:t>スポーツ、合唱、踊りも、つらい記憶をコントロールする大きな力になります</a:t>
            </a:r>
            <a:endParaRPr kumimoji="1" lang="en-US" altLang="ja-JP" dirty="0"/>
          </a:p>
          <a:p>
            <a:endParaRPr kumimoji="1" lang="en-US" altLang="ja-JP" dirty="0"/>
          </a:p>
          <a:p>
            <a:r>
              <a:rPr kumimoji="1" lang="ja-JP" altLang="en-US" dirty="0"/>
              <a:t>つらいことをおもいだしたら、踏みしめもいいかもしれません。みんな立ってみて、この大きな地球の上にしっかりたっています。</a:t>
            </a:r>
            <a:endParaRPr kumimoji="1" lang="en-US" altLang="ja-JP" dirty="0"/>
          </a:p>
          <a:p>
            <a:r>
              <a:rPr kumimoji="1" lang="ja-JP" altLang="en-US" dirty="0"/>
              <a:t>（グラウンディングはサイコロジカルファーストエイドでも推奨されています）</a:t>
            </a:r>
          </a:p>
        </p:txBody>
      </p:sp>
      <p:sp>
        <p:nvSpPr>
          <p:cNvPr id="4" name="スライド番号プレースホルダー 3"/>
          <p:cNvSpPr>
            <a:spLocks noGrp="1"/>
          </p:cNvSpPr>
          <p:nvPr>
            <p:ph type="sldNum" sz="quarter" idx="10"/>
          </p:nvPr>
        </p:nvSpPr>
        <p:spPr/>
        <p:txBody>
          <a:bodyPr/>
          <a:lstStyle/>
          <a:p>
            <a:pPr marL="0" marR="0" lvl="0" indent="0" algn="r" defTabSz="953902" rtl="0" eaLnBrk="1" fontAlgn="auto" latinLnBrk="0" hangingPunct="1">
              <a:lnSpc>
                <a:spcPct val="100000"/>
              </a:lnSpc>
              <a:spcBef>
                <a:spcPts val="0"/>
              </a:spcBef>
              <a:spcAft>
                <a:spcPts val="0"/>
              </a:spcAft>
              <a:buClrTx/>
              <a:buSzTx/>
              <a:buFontTx/>
              <a:buNone/>
              <a:tabLst/>
              <a:defRPr/>
            </a:pPr>
            <a:fld id="{E87CFDA8-C4A4-4B82-8B4E-A00B1D966757}" type="slidenum">
              <a:rPr kumimoji="1" lang="ja-JP" altLang="en-US" sz="15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53902" rtl="0" eaLnBrk="1" fontAlgn="auto" latinLnBrk="0" hangingPunct="1">
                <a:lnSpc>
                  <a:spcPct val="100000"/>
                </a:lnSpc>
                <a:spcBef>
                  <a:spcPts val="0"/>
                </a:spcBef>
                <a:spcAft>
                  <a:spcPts val="0"/>
                </a:spcAft>
                <a:buClrTx/>
                <a:buSzTx/>
                <a:buFontTx/>
                <a:buNone/>
                <a:tabLst/>
                <a:defRPr/>
              </a:pPr>
              <a:t>20</a:t>
            </a:fld>
            <a:endParaRPr kumimoji="1" lang="ja-JP" altLang="en-US" sz="15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846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ここはゲストの自己紹介スライドをいれてください！簡潔に自己紹介をします。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FC12A-B35E-490F-BD68-B56B6F4AC892}"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904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B530-85FE-3D81-797B-5E44CE6197F0}"/>
            </a:ext>
          </a:extLst>
        </p:cNvPr>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DE726DD0-7209-1F0D-88E5-28C3B84F88E7}"/>
              </a:ext>
            </a:extLst>
          </p:cNvPr>
          <p:cNvSpPr>
            <a:spLocks noGrp="1" noRot="1" noChangeAspect="1" noTextEdit="1"/>
          </p:cNvSpPr>
          <p:nvPr>
            <p:ph type="sldImg"/>
          </p:nvPr>
        </p:nvSpPr>
        <p:spPr bwMode="auto">
          <a:xfrm>
            <a:off x="-696913" y="754063"/>
            <a:ext cx="8545513" cy="4806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スライド番号プレースホルダー 3">
            <a:extLst>
              <a:ext uri="{FF2B5EF4-FFF2-40B4-BE49-F238E27FC236}">
                <a16:creationId xmlns:a16="http://schemas.microsoft.com/office/drawing/2014/main" id="{4A41F1FD-AD90-B312-19D7-30B16AF2A93F}"/>
              </a:ext>
            </a:extLst>
          </p:cNvPr>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692" indent="-285650" eaLnBrk="0" hangingPunct="0">
              <a:defRPr kumimoji="1">
                <a:solidFill>
                  <a:schemeClr val="tx1"/>
                </a:solidFill>
                <a:latin typeface="Arial" panose="020B0604020202020204" pitchFamily="34" charset="0"/>
                <a:ea typeface="ＭＳ Ｐゴシック" panose="020B0600070205080204" pitchFamily="50" charset="-128"/>
              </a:defRPr>
            </a:lvl2pPr>
            <a:lvl3pPr marL="1142602" indent="-228521" eaLnBrk="0" hangingPunct="0">
              <a:defRPr kumimoji="1">
                <a:solidFill>
                  <a:schemeClr val="tx1"/>
                </a:solidFill>
                <a:latin typeface="Arial" panose="020B0604020202020204" pitchFamily="34" charset="0"/>
                <a:ea typeface="ＭＳ Ｐゴシック" panose="020B0600070205080204" pitchFamily="50" charset="-128"/>
              </a:defRPr>
            </a:lvl3pPr>
            <a:lvl4pPr marL="1599643" indent="-228521" eaLnBrk="0" hangingPunct="0">
              <a:defRPr kumimoji="1">
                <a:solidFill>
                  <a:schemeClr val="tx1"/>
                </a:solidFill>
                <a:latin typeface="Arial" panose="020B0604020202020204" pitchFamily="34" charset="0"/>
                <a:ea typeface="ＭＳ Ｐゴシック" panose="020B0600070205080204" pitchFamily="50" charset="-128"/>
              </a:defRPr>
            </a:lvl4pPr>
            <a:lvl5pPr marL="2056683" indent="-228521" eaLnBrk="0" hangingPunct="0">
              <a:defRPr kumimoji="1">
                <a:solidFill>
                  <a:schemeClr val="tx1"/>
                </a:solidFill>
                <a:latin typeface="Arial" panose="020B0604020202020204" pitchFamily="34" charset="0"/>
                <a:ea typeface="ＭＳ Ｐゴシック" panose="020B0600070205080204" pitchFamily="50" charset="-128"/>
              </a:defRPr>
            </a:lvl5pPr>
            <a:lvl6pPr marL="2513724" indent="-2285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764" indent="-2285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806" indent="-2285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847" indent="-2285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45238E-1561-4382-9A21-F5E8DC3D4D38}" type="slidenum">
              <a:rPr kumimoji="1" lang="ja-JP" altLang="en-US" sz="1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24580" name="テキスト ボックス 1">
            <a:extLst>
              <a:ext uri="{FF2B5EF4-FFF2-40B4-BE49-F238E27FC236}">
                <a16:creationId xmlns:a16="http://schemas.microsoft.com/office/drawing/2014/main" id="{06ABB2C1-2FDA-ECDF-E4E3-E093C4E8AD1E}"/>
              </a:ext>
            </a:extLst>
          </p:cNvPr>
          <p:cNvSpPr txBox="1">
            <a:spLocks noChangeArrowheads="1"/>
          </p:cNvSpPr>
          <p:nvPr/>
        </p:nvSpPr>
        <p:spPr bwMode="auto">
          <a:xfrm>
            <a:off x="333375" y="6003929"/>
            <a:ext cx="6508750" cy="2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3" tIns="47168" rIns="94333" bIns="47168">
            <a:spAutoFit/>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rPr>
              <a:t>［教師の教示］</a:t>
            </a:r>
            <a:endParaRPr kumimoji="1" lang="en-US" altLang="ja-JP" sz="20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「ストレスには、ストレス反応とストレッサーと２つのストレスがあります」</a:t>
            </a:r>
            <a:endParaRPr kumimoji="1" lang="en-US" altLang="ja-JP"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「なにかイライラするなーと感じたら、</a:t>
            </a:r>
            <a:r>
              <a:rPr kumimoji="1" lang="en-US" altLang="ja-JP"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なにがイライラさせているのかな？</a:t>
            </a:r>
            <a:r>
              <a:rPr kumimoji="1" lang="en-US" altLang="ja-JP"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って、心のなかで考えてみてください。あ、そうだ、宿題しないで、ゲームしているから、なんかイライラするんだ！と気づいたら、宿題をまずやったら、イライラはなくなるかもしれません」</a:t>
            </a:r>
            <a:endParaRPr kumimoji="1" lang="en-US" altLang="ja-JP"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Tree>
    <p:extLst>
      <p:ext uri="{BB962C8B-B14F-4D97-AF65-F5344CB8AC3E}">
        <p14:creationId xmlns:p14="http://schemas.microsoft.com/office/powerpoint/2010/main" val="317651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744538"/>
            <a:ext cx="6629400" cy="3730625"/>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10437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xfrm>
            <a:off x="-744538" y="706438"/>
            <a:ext cx="8012113" cy="450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xfrm>
            <a:off x="659423" y="5491960"/>
            <a:ext cx="5295321" cy="431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ja-JP" dirty="0"/>
          </a:p>
          <a:p>
            <a:pPr>
              <a:defRPr/>
            </a:pPr>
            <a:r>
              <a:rPr lang="ja-JP" altLang="en-US" sz="1900" dirty="0">
                <a:latin typeface="AR P丸ゴシック体E" panose="020B0600010101010101" pitchFamily="50" charset="-128"/>
                <a:ea typeface="AR P丸ゴシック体E" panose="020B0600010101010101" pitchFamily="50" charset="-128"/>
              </a:rPr>
              <a:t>［留意事項］</a:t>
            </a:r>
            <a:endParaRPr lang="en-US" altLang="ja-JP" sz="1900" dirty="0">
              <a:latin typeface="AR P丸ゴシック体E" panose="020B0600010101010101" pitchFamily="50" charset="-128"/>
              <a:ea typeface="AR P丸ゴシック体E" panose="020B0600010101010101" pitchFamily="50" charset="-128"/>
            </a:endParaRPr>
          </a:p>
          <a:p>
            <a:pPr>
              <a:defRPr/>
            </a:pPr>
            <a:r>
              <a:rPr lang="ja-JP" altLang="en-US" sz="1900" dirty="0">
                <a:latin typeface="AR P教科書体M" panose="020B0600010101010101" pitchFamily="50" charset="-128"/>
                <a:ea typeface="AR P教科書体M" panose="020B0600010101010101" pitchFamily="50" charset="-128"/>
              </a:rPr>
              <a:t>２６番目まで、読み上げた方が、一斉につぎに進むことができます。</a:t>
            </a:r>
            <a:endParaRPr lang="en-US" altLang="ja-JP" sz="1900" dirty="0">
              <a:latin typeface="AR P教科書体M" panose="020B0600010101010101" pitchFamily="50" charset="-128"/>
              <a:ea typeface="AR P教科書体M" panose="020B0600010101010101" pitchFamily="50" charset="-128"/>
            </a:endParaRPr>
          </a:p>
          <a:p>
            <a:pPr>
              <a:defRPr/>
            </a:pPr>
            <a:endParaRPr lang="en-US" altLang="ja-JP" sz="1900" dirty="0">
              <a:latin typeface="AR P教科書体M" panose="020B0600010101010101" pitchFamily="50" charset="-128"/>
              <a:ea typeface="AR P教科書体M" panose="020B0600010101010101" pitchFamily="50" charset="-128"/>
            </a:endParaRPr>
          </a:p>
          <a:p>
            <a:pPr>
              <a:defRPr/>
            </a:pPr>
            <a:r>
              <a:rPr lang="ja-JP" altLang="en-US" sz="1900" dirty="0">
                <a:latin typeface="AR P教科書体M" panose="020B0600010101010101" pitchFamily="50" charset="-128"/>
                <a:ea typeface="AR P教科書体M" panose="020B0600010101010101" pitchFamily="50" charset="-128"/>
              </a:rPr>
              <a:t>途中で</a:t>
            </a:r>
            <a:r>
              <a:rPr lang="ja-JP" altLang="en-US" sz="1900" dirty="0">
                <a:latin typeface="+mn-ea"/>
              </a:rPr>
              <a:t>「深く考えずに、ぱっと浮かんだ数字にまるをしたらいいですよ」</a:t>
            </a:r>
            <a:r>
              <a:rPr lang="ja-JP" altLang="en-US" sz="1900" dirty="0">
                <a:latin typeface="AR P教科書体M" panose="020B0600010101010101" pitchFamily="50" charset="-128"/>
                <a:ea typeface="AR P教科書体M" panose="020B0600010101010101" pitchFamily="50" charset="-128"/>
              </a:rPr>
              <a:t>と伝えるといいでしょう。</a:t>
            </a:r>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692382" indent="-26464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66269" indent="-212331">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494008" indent="-212331">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21745" indent="-212331">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364871" indent="-21233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07995" indent="-21233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251119" indent="-21233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694245" indent="-21233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398D4CA7-9426-4573-B4A2-5A55F0F38C0A}" type="slidenum">
              <a:rPr lang="ja-JP" altLang="en-US" smtClean="0"/>
              <a:pPr>
                <a:spcBef>
                  <a:spcPct val="0"/>
                </a:spcBef>
              </a:pPr>
              <a:t>8</a:t>
            </a:fld>
            <a:endParaRPr lang="ja-JP" altLang="en-US"/>
          </a:p>
        </p:txBody>
      </p:sp>
    </p:spTree>
    <p:extLst>
      <p:ext uri="{BB962C8B-B14F-4D97-AF65-F5344CB8AC3E}">
        <p14:creationId xmlns:p14="http://schemas.microsoft.com/office/powerpoint/2010/main" val="395183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xfrm>
            <a:off x="-723900" y="727075"/>
            <a:ext cx="8240713" cy="4637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スライド番号プレースホルダー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1936" indent="-273821" eaLnBrk="0" hangingPunct="0">
              <a:defRPr kumimoji="1">
                <a:solidFill>
                  <a:schemeClr val="tx1"/>
                </a:solidFill>
                <a:latin typeface="Arial" panose="020B0604020202020204" pitchFamily="34" charset="0"/>
                <a:ea typeface="ＭＳ Ｐゴシック" panose="020B0600070205080204" pitchFamily="50" charset="-128"/>
              </a:defRPr>
            </a:lvl2pPr>
            <a:lvl3pPr marL="1095286" indent="-219057" eaLnBrk="0" hangingPunct="0">
              <a:defRPr kumimoji="1">
                <a:solidFill>
                  <a:schemeClr val="tx1"/>
                </a:solidFill>
                <a:latin typeface="Arial" panose="020B0604020202020204" pitchFamily="34" charset="0"/>
                <a:ea typeface="ＭＳ Ｐゴシック" panose="020B0600070205080204" pitchFamily="50" charset="-128"/>
              </a:defRPr>
            </a:lvl3pPr>
            <a:lvl4pPr marL="1533400" indent="-219057" eaLnBrk="0" hangingPunct="0">
              <a:defRPr kumimoji="1">
                <a:solidFill>
                  <a:schemeClr val="tx1"/>
                </a:solidFill>
                <a:latin typeface="Arial" panose="020B0604020202020204" pitchFamily="34" charset="0"/>
                <a:ea typeface="ＭＳ Ｐゴシック" panose="020B0600070205080204" pitchFamily="50" charset="-128"/>
              </a:defRPr>
            </a:lvl4pPr>
            <a:lvl5pPr marL="1971514" indent="-219057" eaLnBrk="0" hangingPunct="0">
              <a:defRPr kumimoji="1">
                <a:solidFill>
                  <a:schemeClr val="tx1"/>
                </a:solidFill>
                <a:latin typeface="Arial" panose="020B0604020202020204" pitchFamily="34" charset="0"/>
                <a:ea typeface="ＭＳ Ｐゴシック" panose="020B0600070205080204" pitchFamily="50" charset="-128"/>
              </a:defRPr>
            </a:lvl5pPr>
            <a:lvl6pPr marL="2409628" indent="-21905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7742" indent="-21905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5857" indent="-21905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23971" indent="-21905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545238E-1561-4382-9A21-F5E8DC3D4D38}" type="slidenum">
              <a:rPr lang="ja-JP" altLang="en-US">
                <a:latin typeface="Calibri" panose="020F0502020204030204" pitchFamily="34" charset="0"/>
              </a:rPr>
              <a:pPr eaLnBrk="1" hangingPunct="1"/>
              <a:t>9</a:t>
            </a:fld>
            <a:endParaRPr lang="ja-JP" altLang="en-US">
              <a:latin typeface="Calibri" panose="020F0502020204030204" pitchFamily="34" charset="0"/>
            </a:endParaRPr>
          </a:p>
        </p:txBody>
      </p:sp>
      <p:sp>
        <p:nvSpPr>
          <p:cNvPr id="24580" name="テキスト ボックス 1"/>
          <p:cNvSpPr txBox="1">
            <a:spLocks noChangeArrowheads="1"/>
          </p:cNvSpPr>
          <p:nvPr/>
        </p:nvSpPr>
        <p:spPr bwMode="auto">
          <a:xfrm>
            <a:off x="316602" y="5791599"/>
            <a:ext cx="6181275" cy="246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7" tIns="45215" rIns="90427" bIns="45215">
            <a:spAutoFit/>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r>
              <a:rPr lang="ja-JP" altLang="en-US" sz="1900" dirty="0">
                <a:latin typeface="AR P丸ゴシック体E" panose="020B0600010101010101" pitchFamily="50" charset="-128"/>
                <a:ea typeface="AR P丸ゴシック体E" panose="020B0600010101010101" pitchFamily="50" charset="-128"/>
              </a:rPr>
              <a:t>［教師の教示］</a:t>
            </a:r>
            <a:endParaRPr lang="en-US" altLang="ja-JP" sz="1900" dirty="0">
              <a:latin typeface="AR P丸ゴシック体E" panose="020B0600010101010101" pitchFamily="50" charset="-128"/>
              <a:ea typeface="AR P丸ゴシック体E" panose="020B0600010101010101" pitchFamily="50" charset="-128"/>
            </a:endParaRPr>
          </a:p>
          <a:p>
            <a:pPr eaLnBrk="1" hangingPunct="1">
              <a:spcBef>
                <a:spcPct val="0"/>
              </a:spcBef>
            </a:pPr>
            <a:r>
              <a:rPr lang="ja-JP" altLang="en-US" sz="1900" dirty="0">
                <a:latin typeface="ＭＳ Ｐ明朝" panose="02020600040205080304" pitchFamily="18" charset="-128"/>
                <a:ea typeface="ＭＳ Ｐ明朝" panose="02020600040205080304" pitchFamily="18" charset="-128"/>
              </a:rPr>
              <a:t>「ストレスには、ストレス反応とストレッサーと２つのストレスがあります」</a:t>
            </a:r>
            <a:endParaRPr lang="en-US" altLang="ja-JP" sz="19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900" dirty="0">
                <a:latin typeface="ＭＳ Ｐ明朝" panose="02020600040205080304" pitchFamily="18" charset="-128"/>
                <a:ea typeface="ＭＳ Ｐ明朝" panose="02020600040205080304" pitchFamily="18" charset="-128"/>
              </a:rPr>
              <a:t>「なにかイライラするなーと感じたら、</a:t>
            </a:r>
            <a:r>
              <a:rPr lang="en-US" altLang="ja-JP" sz="1900" dirty="0">
                <a:latin typeface="ＭＳ Ｐ明朝" panose="02020600040205080304" pitchFamily="18" charset="-128"/>
                <a:ea typeface="ＭＳ Ｐ明朝" panose="02020600040205080304" pitchFamily="18" charset="-128"/>
              </a:rPr>
              <a:t>『</a:t>
            </a:r>
            <a:r>
              <a:rPr lang="ja-JP" altLang="en-US" sz="1900" dirty="0">
                <a:latin typeface="ＭＳ Ｐ明朝" panose="02020600040205080304" pitchFamily="18" charset="-128"/>
                <a:ea typeface="ＭＳ Ｐ明朝" panose="02020600040205080304" pitchFamily="18" charset="-128"/>
              </a:rPr>
              <a:t>なにがイライラさせているのかな？</a:t>
            </a:r>
            <a:r>
              <a:rPr lang="en-US" altLang="ja-JP" sz="1900" dirty="0">
                <a:latin typeface="ＭＳ Ｐ明朝" panose="02020600040205080304" pitchFamily="18" charset="-128"/>
                <a:ea typeface="ＭＳ Ｐ明朝" panose="02020600040205080304" pitchFamily="18" charset="-128"/>
              </a:rPr>
              <a:t>』</a:t>
            </a:r>
            <a:r>
              <a:rPr lang="ja-JP" altLang="en-US" sz="1900" dirty="0">
                <a:latin typeface="ＭＳ Ｐ明朝" panose="02020600040205080304" pitchFamily="18" charset="-128"/>
                <a:ea typeface="ＭＳ Ｐ明朝" panose="02020600040205080304" pitchFamily="18" charset="-128"/>
              </a:rPr>
              <a:t>って、心のなかで考えてみてください。あ、そうだ、宿題しないで、ゲームしているから、なんかイライラするんだ！と気づいたら、宿題をまずやったら、イライラはなくなるかもしれません」</a:t>
            </a:r>
            <a:endParaRPr lang="en-US" altLang="ja-JP" sz="1900" dirty="0">
              <a:latin typeface="ＭＳ Ｐ明朝" panose="02020600040205080304" pitchFamily="18" charset="-128"/>
              <a:ea typeface="ＭＳ Ｐ明朝" panose="02020600040205080304" pitchFamily="18" charset="-128"/>
            </a:endParaRPr>
          </a:p>
        </p:txBody>
      </p:sp>
      <p:sp>
        <p:nvSpPr>
          <p:cNvPr id="2" name="ノート プレースホルダー 1"/>
          <p:cNvSpPr>
            <a:spLocks noGrp="1"/>
          </p:cNvSpPr>
          <p:nvPr>
            <p:ph type="body" idx="1"/>
          </p:nvPr>
        </p:nvSpPr>
        <p:spPr/>
        <p:txBody>
          <a:bodyPr/>
          <a:lstStyle/>
          <a:p>
            <a:r>
              <a:rPr kumimoji="1" lang="ja-JP" altLang="en-US" dirty="0"/>
              <a:t>「目をつぶる」「羊を数える」「一度起きて、あったかいものをのむ」「眠らなくてもいいやと思う」などが良く発言されます</a:t>
            </a:r>
            <a:endParaRPr kumimoji="1" lang="en-US" altLang="ja-JP" dirty="0"/>
          </a:p>
          <a:p>
            <a:endParaRPr kumimoji="1" lang="en-US" altLang="ja-JP" dirty="0"/>
          </a:p>
          <a:p>
            <a:r>
              <a:rPr kumimoji="1" lang="ja-JP" altLang="en-US" dirty="0"/>
              <a:t>眠れないのも、部屋が暑くて、寒くて眠れないなら、部屋の温度を調整する、布団を薄く（厚く）するなど、問題（部屋が暑い・寒い）に立ち向かう対処です。</a:t>
            </a:r>
            <a:endParaRPr kumimoji="1" lang="en-US" altLang="ja-JP" dirty="0"/>
          </a:p>
          <a:p>
            <a:endParaRPr kumimoji="1" lang="en-US" altLang="ja-JP" dirty="0"/>
          </a:p>
          <a:p>
            <a:r>
              <a:rPr kumimoji="1" lang="ja-JP" altLang="en-US" dirty="0"/>
              <a:t>あす、発表や試合で眠れない、友だちとケンカしてカッとして眠れないなら、リラックスすることです。リラックス法には、呼吸法や身体に力を入れて力をぬく筋弛緩法があります。</a:t>
            </a:r>
            <a:endParaRPr kumimoji="1" lang="en-US" altLang="ja-JP" dirty="0"/>
          </a:p>
          <a:p>
            <a:endParaRPr kumimoji="1" lang="en-US" altLang="ja-JP" dirty="0"/>
          </a:p>
          <a:p>
            <a:r>
              <a:rPr kumimoji="1" lang="ja-JP" altLang="en-US" dirty="0"/>
              <a:t>「羊を数える」のは、羊は英語で「</a:t>
            </a:r>
            <a:r>
              <a:rPr kumimoji="1" lang="en-US" altLang="ja-JP" dirty="0"/>
              <a:t>Sheep</a:t>
            </a:r>
            <a:r>
              <a:rPr kumimoji="1" lang="ja-JP" altLang="en-US" dirty="0"/>
              <a:t>」ですよね、「シー・・プー」　呼吸法だったようですよ、</a:t>
            </a:r>
            <a:endParaRPr kumimoji="1" lang="en-US" altLang="ja-JP" dirty="0"/>
          </a:p>
          <a:p>
            <a:endParaRPr kumimoji="1" lang="en-US" altLang="ja-JP" dirty="0"/>
          </a:p>
          <a:p>
            <a:r>
              <a:rPr kumimoji="1" lang="ja-JP" altLang="en-US" dirty="0"/>
              <a:t>自分なりの眠りのためのリラックス法を身につけるといいですね</a:t>
            </a:r>
            <a:endParaRPr kumimoji="1" lang="en-US" altLang="ja-JP" dirty="0"/>
          </a:p>
          <a:p>
            <a:endParaRPr kumimoji="1" lang="en-US" altLang="ja-JP" dirty="0"/>
          </a:p>
          <a:p>
            <a:endParaRPr kumimoji="1" lang="en-US" altLang="ja-JP" dirty="0"/>
          </a:p>
          <a:p>
            <a:r>
              <a:rPr kumimoji="1" lang="ja-JP" altLang="en-US" dirty="0"/>
              <a:t>手をあげて、発言してもらうか、隣同士で、</a:t>
            </a:r>
            <a:endParaRPr kumimoji="1" lang="en-US" altLang="ja-JP" dirty="0"/>
          </a:p>
          <a:p>
            <a:endParaRPr kumimoji="1" lang="en-US" altLang="ja-JP" dirty="0"/>
          </a:p>
          <a:p>
            <a:endParaRPr kumimoji="1" lang="en-US" altLang="ja-JP" dirty="0"/>
          </a:p>
          <a:p>
            <a:r>
              <a:rPr kumimoji="1" lang="ja-JP" altLang="en-US" dirty="0"/>
              <a:t>板書は、問題に立ち向かう対処を上に、気もちについての対処を下方に書いていくといいです。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08914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52CD7CDE-D2C4-4BAA-BE1C-708C9C3F2FC7}" type="slidenum">
              <a:rPr kumimoji="1" lang="ja-JP" altLang="en-US" smtClean="0"/>
              <a:t>10</a:t>
            </a:fld>
            <a:endParaRPr kumimoji="1" lang="ja-JP" altLang="en-US"/>
          </a:p>
        </p:txBody>
      </p:sp>
    </p:spTree>
    <p:extLst>
      <p:ext uri="{BB962C8B-B14F-4D97-AF65-F5344CB8AC3E}">
        <p14:creationId xmlns:p14="http://schemas.microsoft.com/office/powerpoint/2010/main" val="136596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山寺宏一；思い出してつらくなってしまったときのステップ１自分の気もちをコントロールする方法だよ。</a:t>
            </a:r>
            <a:endParaRPr kumimoji="1" lang="en-US" altLang="ja-JP" dirty="0"/>
          </a:p>
          <a:p>
            <a:endParaRPr kumimoji="1" lang="en-US" altLang="ja-JP" dirty="0"/>
          </a:p>
          <a:p>
            <a:r>
              <a:rPr kumimoji="1" lang="en-US" altLang="ja-JP" dirty="0"/>
              <a:t>Tomy</a:t>
            </a:r>
            <a:r>
              <a:rPr kumimoji="1" lang="ja-JP" altLang="en-US" dirty="0"/>
              <a:t>「</a:t>
            </a:r>
            <a:r>
              <a:rPr kumimoji="1" lang="ja-JP" altLang="en-US" dirty="0" err="1"/>
              <a:t>ねよう</a:t>
            </a:r>
            <a:r>
              <a:rPr kumimoji="1" lang="ja-JP" altLang="en-US" dirty="0"/>
              <a:t>としたときに、つらかったことがふっとうかんできたとき、どうしたらいいかをやってみます。ねむろうとすると、つらかったことがふっうかんできたとき、</a:t>
            </a:r>
            <a:r>
              <a:rPr kumimoji="1" lang="en-US" altLang="ja-JP" dirty="0"/>
              <a:t>『</a:t>
            </a:r>
            <a:r>
              <a:rPr kumimoji="1" lang="ja-JP" altLang="en-US" dirty="0"/>
              <a:t>考えないようにしようではなく、額の力をぬこうとしてみてください</a:t>
            </a:r>
            <a:r>
              <a:rPr kumimoji="1" lang="en-US" altLang="ja-JP" dirty="0"/>
              <a:t>』</a:t>
            </a:r>
            <a:r>
              <a:rPr kumimoji="1" lang="ja-JP" altLang="en-US" dirty="0" err="1"/>
              <a:t>。</a:t>
            </a:r>
            <a:r>
              <a:rPr kumimoji="1" lang="ja-JP" altLang="en-US" dirty="0"/>
              <a:t>額にもっと力をいれて、そして、ふわーっとぬいていきます。そうすると、考え事が、スーッと遠くに行って、眠りのなかに、スーッとはいっていきます。ぐっすり眠って、あしたスッキリした気分のときに、考え事は考えてみよう、いまは、眠りのなかに。</a:t>
            </a:r>
            <a:endParaRPr kumimoji="1" lang="en-US" altLang="ja-JP" dirty="0"/>
          </a:p>
          <a:p>
            <a:endParaRPr kumimoji="1" lang="en-US" altLang="ja-JP" dirty="0"/>
          </a:p>
          <a:p>
            <a:r>
              <a:rPr kumimoji="1" lang="ja-JP" altLang="en-US" dirty="0"/>
              <a:t>スポーツ、合唱、踊りも、つらい記憶をコントロールする大きな力になります</a:t>
            </a:r>
            <a:endParaRPr kumimoji="1" lang="en-US" altLang="ja-JP" dirty="0"/>
          </a:p>
          <a:p>
            <a:endParaRPr kumimoji="1" lang="en-US" altLang="ja-JP" dirty="0"/>
          </a:p>
          <a:p>
            <a:r>
              <a:rPr kumimoji="1" lang="ja-JP" altLang="en-US" dirty="0"/>
              <a:t>つらいことをおもいだしたら、踏みしめもいいかもしれません。みんな立ってみて、この大きな地球の上にしっかりたっています。</a:t>
            </a:r>
            <a:endParaRPr kumimoji="1" lang="en-US" altLang="ja-JP" dirty="0"/>
          </a:p>
          <a:p>
            <a:r>
              <a:rPr kumimoji="1" lang="ja-JP" altLang="en-US" dirty="0"/>
              <a:t>（グラウンディングはサイコロジカルファーストエイドでも推奨されています）</a:t>
            </a:r>
          </a:p>
        </p:txBody>
      </p:sp>
      <p:sp>
        <p:nvSpPr>
          <p:cNvPr id="4" name="スライド番号プレースホルダー 3"/>
          <p:cNvSpPr>
            <a:spLocks noGrp="1"/>
          </p:cNvSpPr>
          <p:nvPr>
            <p:ph type="sldNum" sz="quarter" idx="10"/>
          </p:nvPr>
        </p:nvSpPr>
        <p:spPr/>
        <p:txBody>
          <a:bodyPr/>
          <a:lstStyle/>
          <a:p>
            <a:pPr defTabSz="924713">
              <a:defRPr/>
            </a:pPr>
            <a:fld id="{E87CFDA8-C4A4-4B82-8B4E-A00B1D966757}" type="slidenum">
              <a:rPr lang="ja-JP" altLang="en-US" sz="1500">
                <a:solidFill>
                  <a:prstClr val="black"/>
                </a:solidFill>
                <a:latin typeface="Calibri"/>
                <a:ea typeface="ＭＳ Ｐゴシック" panose="020B0600070205080204" pitchFamily="50" charset="-128"/>
              </a:rPr>
              <a:pPr defTabSz="924713">
                <a:defRPr/>
              </a:pPr>
              <a:t>12</a:t>
            </a:fld>
            <a:endParaRPr lang="ja-JP" altLang="en-US" sz="15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6465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xfrm>
            <a:off x="114300" y="744538"/>
            <a:ext cx="66294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500">
                <a:latin typeface="AR P丸ゴシック体E" pitchFamily="50" charset="-128"/>
                <a:ea typeface="AR P丸ゴシック体E" pitchFamily="50" charset="-128"/>
              </a:rPr>
              <a:t>つぎは、試験当日です。落ち着くためのリラックスです。</a:t>
            </a:r>
            <a:endParaRPr lang="en-US" altLang="ja-JP" sz="1500">
              <a:latin typeface="AR P丸ゴシック体E" pitchFamily="50" charset="-128"/>
              <a:ea typeface="AR P丸ゴシック体E" pitchFamily="50" charset="-128"/>
            </a:endParaRPr>
          </a:p>
          <a:p>
            <a:endParaRPr lang="en-US" altLang="ja-JP" sz="1500">
              <a:latin typeface="AR P丸ゴシック体E" pitchFamily="50" charset="-128"/>
              <a:ea typeface="AR P丸ゴシック体E" pitchFamily="50" charset="-128"/>
            </a:endParaRPr>
          </a:p>
          <a:p>
            <a:r>
              <a:rPr lang="ja-JP" altLang="en-US" sz="1500">
                <a:latin typeface="AR P丸ゴシック体E" pitchFamily="50" charset="-128"/>
                <a:ea typeface="AR P丸ゴシック体E" pitchFamily="50" charset="-128"/>
              </a:rPr>
              <a:t>背をたてて、片手をおなかにおいて。息を大きくすって・・・ゆっくりはいていきましょう。</a:t>
            </a:r>
          </a:p>
          <a:p>
            <a:endParaRPr lang="ja-JP" altLang="en-US" sz="1500">
              <a:latin typeface="AR P丸ゴシック体E" pitchFamily="50" charset="-128"/>
              <a:ea typeface="AR P丸ゴシック体E" pitchFamily="50" charset="-128"/>
            </a:endParaRPr>
          </a:p>
        </p:txBody>
      </p:sp>
      <p:sp>
        <p:nvSpPr>
          <p:cNvPr id="4" name="スライド番号プレースホルダー 3"/>
          <p:cNvSpPr>
            <a:spLocks noGrp="1"/>
          </p:cNvSpPr>
          <p:nvPr>
            <p:ph type="sldNum" sz="quarter" idx="5"/>
          </p:nvPr>
        </p:nvSpPr>
        <p:spPr/>
        <p:txBody>
          <a:bodyPr/>
          <a:lstStyle/>
          <a:p>
            <a:pPr>
              <a:defRPr/>
            </a:pPr>
            <a:fld id="{D803A0E2-343A-4997-8878-0445717BF29D}" type="slidenum">
              <a:rPr lang="ja-JP" altLang="en-US" smtClean="0"/>
              <a:pPr>
                <a:defRPr/>
              </a:pPr>
              <a:t>15</a:t>
            </a:fld>
            <a:endParaRPr lang="ja-JP" altLang="en-US"/>
          </a:p>
        </p:txBody>
      </p:sp>
    </p:spTree>
    <p:extLst>
      <p:ext uri="{BB962C8B-B14F-4D97-AF65-F5344CB8AC3E}">
        <p14:creationId xmlns:p14="http://schemas.microsoft.com/office/powerpoint/2010/main" val="294537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2E566FD-2176-474F-A87F-30A06F180F7A}"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952397FD-B869-4C8B-ADB7-769C80763F35}"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36326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6589449-69F9-4DCB-B8A7-4450356BA28A}"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B881AE78-50EA-4554-AFB8-91DD83FA84D3}"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1030539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F5518CE-A686-4C53-BA9E-CB8C4244E8B3}"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6B0AC795-60C3-4FD0-A59F-1AAD6F8EB7A8}"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424633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7741ED65-FB57-44FC-8788-E22A80FF70B5}"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AAC52413-56F3-4690-A4D4-E3F97ECAE88D}"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96239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4F15B18-091B-493D-A201-205EC75D764D}"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B3B9F2CA-871E-4E78-AB97-4C7A990D195A}"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16063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FBD4DB0-B293-4461-8F4A-E4389253D5F2}"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5EBA8277-AAB0-4C57-B95A-6AB5E90DD112}"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4215953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ED861A6-1EFF-4E2A-9189-B72ADB5F8727}"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09BD3F9B-7791-43F1-9864-17F23B19885F}"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38107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E95A3D4-680B-41CA-AF17-326AA4902D28}"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EB3DFBB0-FC80-4AB3-8390-A8746F6626F8}"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75623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b="1"/>
            </a:lvl1pPr>
          </a:lstStyle>
          <a:p>
            <a:fld id="{55C95984-374E-4BC8-B71C-8D82D97A0E85}" type="slidenum">
              <a:rPr lang="ja-JP" altLang="en-US" smtClean="0"/>
              <a:pPr/>
              <a:t>‹#›</a:t>
            </a:fld>
            <a:endParaRPr lang="ja-JP" altLang="en-US" dirty="0"/>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2078E67-7DEF-4B6A-9F3C-B739B3876636}"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B47F8651-C4B5-44A2-B5D0-5D1152919D27}"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302842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6E85EDB-F210-4B5B-8FA9-09CDDA370CC1}"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86E33017-166B-4284-9F38-DB7E6A25367E}"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381691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C711042-D4DF-4BE1-81FB-A10EBD32FE86}"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fontAlgn="base">
              <a:spcBef>
                <a:spcPct val="0"/>
              </a:spcBef>
              <a:spcAft>
                <a:spcPct val="0"/>
              </a:spcAft>
              <a:defRPr/>
            </a:pPr>
            <a:fld id="{DF3E5846-9CFD-4958-AAC0-E0ACE0F637DB}"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61269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3142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5232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480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0424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0075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6524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096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0542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3641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26523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8745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2025/12/8</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85BC522-EE13-4E11-A4BA-71889444AA08}" type="datetime1">
              <a:rPr lang="ja-JP" altLang="en-US" smtClean="0">
                <a:solidFill>
                  <a:prstClr val="black">
                    <a:tint val="75000"/>
                  </a:prstClr>
                </a:solidFill>
              </a:rPr>
              <a:pPr>
                <a:defRPr/>
              </a:pPr>
              <a:t>2025/12/8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defRPr/>
            </a:pPr>
            <a:fld id="{F5CF0FF9-35E9-4A28-9E70-EBB36773EE9A}"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2612971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1F9C30-602C-4438-85DA-E8FE8C904537}"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247A92-1506-44C4-BECA-637BE2FDED6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14639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13.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008438" y="4508500"/>
            <a:ext cx="464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endParaRPr lang="ja-JP" altLang="ja-JP" sz="2400">
              <a:latin typeface="Times New Roman" pitchFamily="18" charset="0"/>
            </a:endParaRPr>
          </a:p>
        </p:txBody>
      </p:sp>
      <p:sp>
        <p:nvSpPr>
          <p:cNvPr id="4" name="Rectangle 3"/>
          <p:cNvSpPr>
            <a:spLocks noChangeArrowheads="1"/>
          </p:cNvSpPr>
          <p:nvPr/>
        </p:nvSpPr>
        <p:spPr bwMode="auto">
          <a:xfrm>
            <a:off x="1753038" y="856560"/>
            <a:ext cx="8640762" cy="1388626"/>
          </a:xfrm>
          <a:prstGeom prst="rect">
            <a:avLst/>
          </a:prstGeom>
          <a:solidFill>
            <a:schemeClr val="accent1">
              <a:lumMod val="90000"/>
              <a:alpha val="28000"/>
            </a:schemeClr>
          </a:solidFill>
          <a:ln w="127000">
            <a:solidFill>
              <a:schemeClr val="tx1"/>
            </a:solidFill>
            <a:miter lim="800000"/>
            <a:headEnd/>
            <a:tailEnd/>
          </a:ln>
        </p:spPr>
        <p:txBody>
          <a:bodyPr lIns="92075" tIns="46038" rIns="92075" bIns="46038" anchor="b"/>
          <a:lstStyle/>
          <a:p>
            <a:pPr algn="ctr" eaLnBrk="0" hangingPunct="0">
              <a:defRPr/>
            </a:pPr>
            <a:r>
              <a:rPr lang="ja-JP" altLang="en-US" sz="6600" dirty="0">
                <a:latin typeface="+mn-ea"/>
              </a:rPr>
              <a:t>心のサポート授業</a:t>
            </a:r>
            <a:endParaRPr lang="en-US" altLang="ja-JP" sz="6600" dirty="0">
              <a:latin typeface="+mn-ea"/>
            </a:endParaRPr>
          </a:p>
        </p:txBody>
      </p:sp>
      <p:sp>
        <p:nvSpPr>
          <p:cNvPr id="16388" name="Rectangle 3"/>
          <p:cNvSpPr>
            <a:spLocks noChangeArrowheads="1"/>
          </p:cNvSpPr>
          <p:nvPr/>
        </p:nvSpPr>
        <p:spPr bwMode="auto">
          <a:xfrm>
            <a:off x="1637108" y="2873097"/>
            <a:ext cx="8892787" cy="2319178"/>
          </a:xfrm>
          <a:prstGeom prst="rect">
            <a:avLst/>
          </a:prstGeom>
          <a:solidFill>
            <a:srgbClr val="FFFF00">
              <a:alpha val="27843"/>
            </a:srgbClr>
          </a:solidFill>
          <a:ln w="127000">
            <a:solidFill>
              <a:schemeClr val="tx1"/>
            </a:solidFill>
            <a:miter lim="800000"/>
            <a:headEnd/>
            <a:tailEnd/>
          </a:ln>
        </p:spPr>
        <p:txBody>
          <a:bodyPr lIns="92075" tIns="46038" rIns="92075" bIns="46038" anchor="b"/>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6600" dirty="0">
                <a:solidFill>
                  <a:schemeClr val="accent2"/>
                </a:solidFill>
                <a:latin typeface="HGP創英角ｺﾞｼｯｸUB" panose="020B0900000000000000" pitchFamily="50" charset="-128"/>
                <a:ea typeface="HGP創英角ｺﾞｼｯｸUB" panose="020B0900000000000000" pitchFamily="50" charset="-128"/>
              </a:rPr>
              <a:t>自分のストレスを知り</a:t>
            </a:r>
            <a:endParaRPr lang="en-US" altLang="ja-JP" sz="6600" dirty="0">
              <a:solidFill>
                <a:schemeClr val="accent2"/>
              </a:solidFill>
              <a:latin typeface="HGP創英角ｺﾞｼｯｸUB" panose="020B0900000000000000" pitchFamily="50" charset="-128"/>
              <a:ea typeface="HGP創英角ｺﾞｼｯｸUB" panose="020B0900000000000000" pitchFamily="50" charset="-128"/>
            </a:endParaRPr>
          </a:p>
          <a:p>
            <a:pPr algn="ctr">
              <a:spcBef>
                <a:spcPct val="0"/>
              </a:spcBef>
              <a:buFontTx/>
              <a:buNone/>
            </a:pPr>
            <a:r>
              <a:rPr lang="ja-JP" altLang="en-US" sz="6600" dirty="0">
                <a:solidFill>
                  <a:schemeClr val="accent2"/>
                </a:solidFill>
                <a:latin typeface="HGP創英角ｺﾞｼｯｸUB" panose="020B0900000000000000" pitchFamily="50" charset="-128"/>
                <a:ea typeface="HGP創英角ｺﾞｼｯｸUB" panose="020B0900000000000000" pitchFamily="50" charset="-128"/>
              </a:rPr>
              <a:t>対処法</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（たいしょほう）</a:t>
            </a:r>
            <a:r>
              <a:rPr lang="ja-JP" altLang="en-US" sz="6600" dirty="0">
                <a:solidFill>
                  <a:schemeClr val="accent2"/>
                </a:solidFill>
                <a:latin typeface="HGP創英角ｺﾞｼｯｸUB" panose="020B0900000000000000" pitchFamily="50" charset="-128"/>
                <a:ea typeface="HGP創英角ｺﾞｼｯｸUB" panose="020B0900000000000000" pitchFamily="50" charset="-128"/>
              </a:rPr>
              <a:t>を学ぼう</a:t>
            </a:r>
            <a:endParaRPr lang="en-US" altLang="ja-JP" sz="5400"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1854161" y="5820186"/>
            <a:ext cx="6048672" cy="707886"/>
          </a:xfrm>
          <a:prstGeom prst="rect">
            <a:avLst/>
          </a:prstGeom>
          <a:ln>
            <a:solidFill>
              <a:schemeClr val="tx1"/>
            </a:solidFill>
          </a:ln>
        </p:spPr>
        <p:txBody>
          <a:bodyPr wrap="square">
            <a:spAutoFit/>
          </a:bodyPr>
          <a:lstStyle/>
          <a:p>
            <a:pPr eaLnBrk="1" hangingPunct="1">
              <a:defRPr/>
            </a:pPr>
            <a:r>
              <a:rPr lang="ja-JP" altLang="en-US" sz="2000" dirty="0">
                <a:latin typeface="ＭＳ Ｐ明朝" panose="02020600040205080304" pitchFamily="18" charset="-128"/>
                <a:ea typeface="ＭＳ Ｐ明朝" panose="02020600040205080304" pitchFamily="18" charset="-128"/>
              </a:rPr>
              <a:t>「今日の授業のテーマは？みんなで読んでみましょう」</a:t>
            </a:r>
            <a:endParaRPr lang="en-US" altLang="ja-JP" sz="2000" dirty="0">
              <a:latin typeface="ＭＳ Ｐ明朝" panose="02020600040205080304" pitchFamily="18" charset="-128"/>
              <a:ea typeface="ＭＳ Ｐ明朝" panose="02020600040205080304" pitchFamily="18" charset="-128"/>
            </a:endParaRPr>
          </a:p>
          <a:p>
            <a:pPr eaLnBrk="1" hangingPunct="1">
              <a:defRPr/>
            </a:pPr>
            <a:r>
              <a:rPr lang="ja-JP" altLang="en-US" sz="2000" dirty="0">
                <a:latin typeface="ＭＳ Ｐ明朝" panose="02020600040205080304" pitchFamily="18" charset="-128"/>
                <a:ea typeface="ＭＳ Ｐ明朝" panose="02020600040205080304" pitchFamily="18" charset="-128"/>
              </a:rPr>
              <a:t>「せーの！」</a:t>
            </a:r>
            <a:endParaRPr lang="en-US" altLang="ja-JP" sz="2000" dirty="0">
              <a:latin typeface="ＭＳ Ｐ明朝" panose="02020600040205080304" pitchFamily="18" charset="-128"/>
              <a:ea typeface="ＭＳ Ｐ明朝" panose="02020600040205080304" pitchFamily="18" charset="-128"/>
            </a:endParaRPr>
          </a:p>
        </p:txBody>
      </p:sp>
      <p:sp>
        <p:nvSpPr>
          <p:cNvPr id="2" name="テキスト ボックス 1"/>
          <p:cNvSpPr txBox="1"/>
          <p:nvPr/>
        </p:nvSpPr>
        <p:spPr>
          <a:xfrm>
            <a:off x="10344472" y="60740"/>
            <a:ext cx="1152127" cy="523220"/>
          </a:xfrm>
          <a:prstGeom prst="rect">
            <a:avLst/>
          </a:prstGeom>
          <a:noFill/>
        </p:spPr>
        <p:txBody>
          <a:bodyPr wrap="square" rtlCol="0">
            <a:spAutoFit/>
          </a:bodyPr>
          <a:lstStyle/>
          <a:p>
            <a:r>
              <a:rPr lang="ja-JP" altLang="en-US" sz="2800" dirty="0"/>
              <a:t>中２</a:t>
            </a:r>
          </a:p>
        </p:txBody>
      </p:sp>
    </p:spTree>
    <p:extLst>
      <p:ext uri="{BB962C8B-B14F-4D97-AF65-F5344CB8AC3E}">
        <p14:creationId xmlns:p14="http://schemas.microsoft.com/office/powerpoint/2010/main" val="4235298641"/>
      </p:ext>
    </p:extLst>
  </p:cSld>
  <p:clrMapOvr>
    <a:masterClrMapping/>
  </p:clrMapOvr>
  <p:transition advTm="70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リーフォーム 1"/>
          <p:cNvSpPr/>
          <p:nvPr/>
        </p:nvSpPr>
        <p:spPr>
          <a:xfrm>
            <a:off x="1284696" y="3399846"/>
            <a:ext cx="8785595" cy="1703175"/>
          </a:xfrm>
          <a:custGeom>
            <a:avLst/>
            <a:gdLst>
              <a:gd name="connsiteX0" fmla="*/ 0 w 7716475"/>
              <a:gd name="connsiteY0" fmla="*/ 137038 h 2250251"/>
              <a:gd name="connsiteX1" fmla="*/ 812800 w 7716475"/>
              <a:gd name="connsiteY1" fmla="*/ 1513257 h 2250251"/>
              <a:gd name="connsiteX2" fmla="*/ 2105891 w 7716475"/>
              <a:gd name="connsiteY2" fmla="*/ 2205984 h 2250251"/>
              <a:gd name="connsiteX3" fmla="*/ 4959927 w 7716475"/>
              <a:gd name="connsiteY3" fmla="*/ 284820 h 2250251"/>
              <a:gd name="connsiteX4" fmla="*/ 7527636 w 7716475"/>
              <a:gd name="connsiteY4" fmla="*/ 26202 h 2250251"/>
              <a:gd name="connsiteX5" fmla="*/ 7527636 w 7716475"/>
              <a:gd name="connsiteY5" fmla="*/ 7729 h 225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6475" h="2250251">
                <a:moveTo>
                  <a:pt x="0" y="137038"/>
                </a:moveTo>
                <a:cubicBezTo>
                  <a:pt x="230909" y="652735"/>
                  <a:pt x="461818" y="1168433"/>
                  <a:pt x="812800" y="1513257"/>
                </a:cubicBezTo>
                <a:cubicBezTo>
                  <a:pt x="1163782" y="1858081"/>
                  <a:pt x="1414703" y="2410723"/>
                  <a:pt x="2105891" y="2205984"/>
                </a:cubicBezTo>
                <a:cubicBezTo>
                  <a:pt x="2797079" y="2001245"/>
                  <a:pt x="4056303" y="648117"/>
                  <a:pt x="4959927" y="284820"/>
                </a:cubicBezTo>
                <a:cubicBezTo>
                  <a:pt x="5863551" y="-78477"/>
                  <a:pt x="7527636" y="26202"/>
                  <a:pt x="7527636" y="26202"/>
                </a:cubicBezTo>
                <a:cubicBezTo>
                  <a:pt x="7955587" y="-19980"/>
                  <a:pt x="7521479" y="9268"/>
                  <a:pt x="7527636" y="772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Calibri"/>
              <a:ea typeface="ＭＳ Ｐゴシック" panose="020B0600070205080204" pitchFamily="50" charset="-128"/>
            </a:endParaRPr>
          </a:p>
        </p:txBody>
      </p:sp>
      <p:sp>
        <p:nvSpPr>
          <p:cNvPr id="4" name="フリーフォーム 3"/>
          <p:cNvSpPr/>
          <p:nvPr/>
        </p:nvSpPr>
        <p:spPr>
          <a:xfrm>
            <a:off x="1284696" y="3399848"/>
            <a:ext cx="10450456" cy="1753494"/>
          </a:xfrm>
          <a:custGeom>
            <a:avLst/>
            <a:gdLst>
              <a:gd name="connsiteX0" fmla="*/ 0 w 7555345"/>
              <a:gd name="connsiteY0" fmla="*/ 0 h 2418626"/>
              <a:gd name="connsiteX1" fmla="*/ 1422400 w 7555345"/>
              <a:gd name="connsiteY1" fmla="*/ 2133600 h 2418626"/>
              <a:gd name="connsiteX2" fmla="*/ 7555345 w 7555345"/>
              <a:gd name="connsiteY2" fmla="*/ 2336800 h 2418626"/>
            </a:gdLst>
            <a:ahLst/>
            <a:cxnLst>
              <a:cxn ang="0">
                <a:pos x="connsiteX0" y="connsiteY0"/>
              </a:cxn>
              <a:cxn ang="0">
                <a:pos x="connsiteX1" y="connsiteY1"/>
              </a:cxn>
              <a:cxn ang="0">
                <a:pos x="connsiteX2" y="connsiteY2"/>
              </a:cxn>
            </a:cxnLst>
            <a:rect l="l" t="t" r="r" b="b"/>
            <a:pathLst>
              <a:path w="7555345" h="2418626">
                <a:moveTo>
                  <a:pt x="0" y="0"/>
                </a:moveTo>
                <a:cubicBezTo>
                  <a:pt x="81588" y="872066"/>
                  <a:pt x="163176" y="1744133"/>
                  <a:pt x="1422400" y="2133600"/>
                </a:cubicBezTo>
                <a:cubicBezTo>
                  <a:pt x="2681624" y="2523067"/>
                  <a:pt x="5118484" y="2429933"/>
                  <a:pt x="7555345" y="23368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Calibri"/>
              <a:ea typeface="ＭＳ Ｐゴシック" panose="020B0600070205080204" pitchFamily="50" charset="-128"/>
            </a:endParaRPr>
          </a:p>
        </p:txBody>
      </p:sp>
      <p:sp>
        <p:nvSpPr>
          <p:cNvPr id="5" name="フリーフォーム 4"/>
          <p:cNvSpPr/>
          <p:nvPr/>
        </p:nvSpPr>
        <p:spPr>
          <a:xfrm>
            <a:off x="1284698" y="1460338"/>
            <a:ext cx="8785594" cy="3642683"/>
          </a:xfrm>
          <a:custGeom>
            <a:avLst/>
            <a:gdLst>
              <a:gd name="connsiteX0" fmla="*/ 0 w 7629236"/>
              <a:gd name="connsiteY0" fmla="*/ 2752436 h 5166917"/>
              <a:gd name="connsiteX1" fmla="*/ 1570182 w 7629236"/>
              <a:gd name="connsiteY1" fmla="*/ 5163127 h 5166917"/>
              <a:gd name="connsiteX2" fmla="*/ 4405745 w 7629236"/>
              <a:gd name="connsiteY2" fmla="*/ 3223491 h 5166917"/>
              <a:gd name="connsiteX3" fmla="*/ 7629236 w 7629236"/>
              <a:gd name="connsiteY3" fmla="*/ 0 h 5166917"/>
            </a:gdLst>
            <a:ahLst/>
            <a:cxnLst>
              <a:cxn ang="0">
                <a:pos x="connsiteX0" y="connsiteY0"/>
              </a:cxn>
              <a:cxn ang="0">
                <a:pos x="connsiteX1" y="connsiteY1"/>
              </a:cxn>
              <a:cxn ang="0">
                <a:pos x="connsiteX2" y="connsiteY2"/>
              </a:cxn>
              <a:cxn ang="0">
                <a:pos x="connsiteX3" y="connsiteY3"/>
              </a:cxn>
            </a:cxnLst>
            <a:rect l="l" t="t" r="r" b="b"/>
            <a:pathLst>
              <a:path w="7629236" h="5166917">
                <a:moveTo>
                  <a:pt x="0" y="2752436"/>
                </a:moveTo>
                <a:cubicBezTo>
                  <a:pt x="417945" y="3918527"/>
                  <a:pt x="835891" y="5084618"/>
                  <a:pt x="1570182" y="5163127"/>
                </a:cubicBezTo>
                <a:cubicBezTo>
                  <a:pt x="2304473" y="5241636"/>
                  <a:pt x="3395903" y="4084012"/>
                  <a:pt x="4405745" y="3223491"/>
                </a:cubicBezTo>
                <a:cubicBezTo>
                  <a:pt x="5415587" y="2362970"/>
                  <a:pt x="6522411" y="1181485"/>
                  <a:pt x="762923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Calibri"/>
              <a:ea typeface="ＭＳ Ｐゴシック" panose="020B0600070205080204" pitchFamily="50" charset="-128"/>
            </a:endParaRPr>
          </a:p>
        </p:txBody>
      </p:sp>
      <p:sp>
        <p:nvSpPr>
          <p:cNvPr id="38917" name="テキスト ボックス 5"/>
          <p:cNvSpPr txBox="1">
            <a:spLocks noChangeArrowheads="1"/>
          </p:cNvSpPr>
          <p:nvPr/>
        </p:nvSpPr>
        <p:spPr bwMode="auto">
          <a:xfrm>
            <a:off x="7506593" y="3668658"/>
            <a:ext cx="1007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solidFill>
                  <a:prstClr val="black"/>
                </a:solidFill>
              </a:rPr>
              <a:t>回復</a:t>
            </a:r>
          </a:p>
        </p:txBody>
      </p:sp>
      <p:sp>
        <p:nvSpPr>
          <p:cNvPr id="38919" name="テキスト ボックス 7"/>
          <p:cNvSpPr txBox="1">
            <a:spLocks noChangeArrowheads="1"/>
          </p:cNvSpPr>
          <p:nvPr/>
        </p:nvSpPr>
        <p:spPr bwMode="auto">
          <a:xfrm>
            <a:off x="7493976" y="479218"/>
            <a:ext cx="4002624" cy="830997"/>
          </a:xfrm>
          <a:prstGeom prst="rect">
            <a:avLst/>
          </a:prstGeom>
          <a:solidFill>
            <a:schemeClr val="bg1"/>
          </a:solidFill>
          <a:ln w="9525">
            <a:solidFill>
              <a:schemeClr val="accent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2400" dirty="0">
                <a:solidFill>
                  <a:prstClr val="black"/>
                </a:solidFill>
              </a:rPr>
              <a:t>Post</a:t>
            </a:r>
            <a:r>
              <a:rPr lang="ja-JP" altLang="en-US" sz="2400" dirty="0">
                <a:solidFill>
                  <a:prstClr val="black"/>
                </a:solidFill>
              </a:rPr>
              <a:t>　</a:t>
            </a:r>
            <a:r>
              <a:rPr lang="en-US" altLang="ja-JP" sz="2400" dirty="0">
                <a:solidFill>
                  <a:prstClr val="black"/>
                </a:solidFill>
              </a:rPr>
              <a:t>Traumatic Growth</a:t>
            </a:r>
          </a:p>
          <a:p>
            <a:pPr>
              <a:spcBef>
                <a:spcPct val="0"/>
              </a:spcBef>
              <a:buNone/>
            </a:pPr>
            <a:r>
              <a:rPr lang="ja-JP" altLang="en-US" sz="2400" dirty="0">
                <a:solidFill>
                  <a:prstClr val="black"/>
                </a:solidFill>
              </a:rPr>
              <a:t>（</a:t>
            </a:r>
            <a:r>
              <a:rPr lang="en-US" altLang="ja-JP" sz="2400" dirty="0">
                <a:solidFill>
                  <a:prstClr val="black"/>
                </a:solidFill>
              </a:rPr>
              <a:t>PTG:</a:t>
            </a:r>
            <a:r>
              <a:rPr lang="ja-JP" altLang="en-US" sz="2400" dirty="0">
                <a:solidFill>
                  <a:prstClr val="black"/>
                </a:solidFill>
              </a:rPr>
              <a:t>トラウマ後成長）</a:t>
            </a:r>
          </a:p>
        </p:txBody>
      </p:sp>
      <p:sp>
        <p:nvSpPr>
          <p:cNvPr id="38920" name="テキスト ボックス 8"/>
          <p:cNvSpPr txBox="1">
            <a:spLocks noChangeArrowheads="1"/>
          </p:cNvSpPr>
          <p:nvPr/>
        </p:nvSpPr>
        <p:spPr bwMode="auto">
          <a:xfrm>
            <a:off x="2258056" y="314342"/>
            <a:ext cx="37401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2400" dirty="0">
                <a:solidFill>
                  <a:prstClr val="black"/>
                </a:solidFill>
              </a:rPr>
              <a:t>PTG;</a:t>
            </a:r>
            <a:r>
              <a:rPr lang="ja-JP" altLang="en-US" sz="2400" dirty="0">
                <a:solidFill>
                  <a:prstClr val="black"/>
                </a:solidFill>
              </a:rPr>
              <a:t>トラウマ後成長の結果</a:t>
            </a:r>
            <a:endParaRPr lang="en-US" altLang="ja-JP" sz="2400" dirty="0">
              <a:solidFill>
                <a:prstClr val="black"/>
              </a:solidFill>
            </a:endParaRPr>
          </a:p>
          <a:p>
            <a:pPr>
              <a:spcBef>
                <a:spcPct val="0"/>
              </a:spcBef>
              <a:buNone/>
            </a:pPr>
            <a:r>
              <a:rPr lang="ja-JP" altLang="en-US" sz="1800" dirty="0">
                <a:solidFill>
                  <a:prstClr val="black"/>
                </a:solidFill>
              </a:rPr>
              <a:t>・他者とのきずな</a:t>
            </a:r>
            <a:endParaRPr lang="en-US" altLang="ja-JP" sz="1800" dirty="0">
              <a:solidFill>
                <a:prstClr val="black"/>
              </a:solidFill>
            </a:endParaRPr>
          </a:p>
          <a:p>
            <a:pPr>
              <a:spcBef>
                <a:spcPct val="0"/>
              </a:spcBef>
              <a:buNone/>
            </a:pPr>
            <a:r>
              <a:rPr lang="ja-JP" altLang="en-US" sz="1800" dirty="0">
                <a:solidFill>
                  <a:prstClr val="black"/>
                </a:solidFill>
              </a:rPr>
              <a:t>・新たな可能性へ挑戦する力</a:t>
            </a:r>
            <a:endParaRPr lang="en-US" altLang="ja-JP" sz="1800" dirty="0">
              <a:solidFill>
                <a:prstClr val="black"/>
              </a:solidFill>
            </a:endParaRPr>
          </a:p>
          <a:p>
            <a:pPr>
              <a:spcBef>
                <a:spcPct val="0"/>
              </a:spcBef>
              <a:buNone/>
            </a:pPr>
            <a:r>
              <a:rPr lang="ja-JP" altLang="en-US" sz="1800" dirty="0">
                <a:solidFill>
                  <a:prstClr val="black"/>
                </a:solidFill>
              </a:rPr>
              <a:t>・困難なことに挑戦する力</a:t>
            </a:r>
            <a:endParaRPr lang="en-US" altLang="ja-JP" sz="1800" dirty="0">
              <a:solidFill>
                <a:prstClr val="black"/>
              </a:solidFill>
            </a:endParaRPr>
          </a:p>
          <a:p>
            <a:pPr>
              <a:spcBef>
                <a:spcPct val="0"/>
              </a:spcBef>
              <a:buNone/>
            </a:pPr>
            <a:r>
              <a:rPr lang="ja-JP" altLang="en-US" sz="1800" dirty="0">
                <a:solidFill>
                  <a:prstClr val="black"/>
                </a:solidFill>
              </a:rPr>
              <a:t>・日々の感謝</a:t>
            </a:r>
            <a:endParaRPr lang="en-US" altLang="ja-JP" sz="1800" dirty="0">
              <a:solidFill>
                <a:prstClr val="black"/>
              </a:solidFill>
            </a:endParaRPr>
          </a:p>
        </p:txBody>
      </p:sp>
      <p:sp>
        <p:nvSpPr>
          <p:cNvPr id="10" name="上矢印 9"/>
          <p:cNvSpPr/>
          <p:nvPr/>
        </p:nvSpPr>
        <p:spPr>
          <a:xfrm>
            <a:off x="6760967" y="3668658"/>
            <a:ext cx="647700" cy="567929"/>
          </a:xfrm>
          <a:prstGeom prst="up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350" dirty="0">
              <a:solidFill>
                <a:prstClr val="black"/>
              </a:solidFill>
              <a:latin typeface="Calibri"/>
              <a:ea typeface="ＭＳ Ｐゴシック" panose="020B0600070205080204" pitchFamily="50" charset="-128"/>
            </a:endParaRPr>
          </a:p>
        </p:txBody>
      </p:sp>
      <p:sp>
        <p:nvSpPr>
          <p:cNvPr id="38924" name="テキスト ボックス 12"/>
          <p:cNvSpPr txBox="1">
            <a:spLocks noChangeArrowheads="1"/>
          </p:cNvSpPr>
          <p:nvPr/>
        </p:nvSpPr>
        <p:spPr bwMode="auto">
          <a:xfrm>
            <a:off x="1169676" y="5182518"/>
            <a:ext cx="7328578"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solidFill>
                  <a:prstClr val="black"/>
                </a:solidFill>
              </a:rPr>
              <a:t>眠れない、イライラ、びくっと、思い出してつらい、こわい夢、話したくない、（安全な）トリガーを避けたい</a:t>
            </a:r>
          </a:p>
        </p:txBody>
      </p:sp>
      <p:sp>
        <p:nvSpPr>
          <p:cNvPr id="6" name="正方形/長方形 5"/>
          <p:cNvSpPr/>
          <p:nvPr/>
        </p:nvSpPr>
        <p:spPr>
          <a:xfrm>
            <a:off x="2189273" y="111779"/>
            <a:ext cx="9692764" cy="253916"/>
          </a:xfrm>
          <a:prstGeom prst="rect">
            <a:avLst/>
          </a:prstGeom>
          <a:solidFill>
            <a:schemeClr val="bg1"/>
          </a:solidFill>
        </p:spPr>
        <p:txBody>
          <a:bodyPr wrap="square">
            <a:spAutoFit/>
          </a:bodyPr>
          <a:lstStyle/>
          <a:p>
            <a:r>
              <a:rPr lang="en-US" altLang="ja-JP" sz="1050" dirty="0" err="1">
                <a:solidFill>
                  <a:prstClr val="black"/>
                </a:solidFill>
                <a:latin typeface="Arial" panose="020B0604020202020204" pitchFamily="34" charset="0"/>
                <a:ea typeface="ＭＳ Ｐゴシック" panose="020B0600070205080204" pitchFamily="50" charset="-128"/>
              </a:rPr>
              <a:t>Tedeschi</a:t>
            </a:r>
            <a:r>
              <a:rPr lang="en-US" altLang="ja-JP" sz="1050" dirty="0">
                <a:solidFill>
                  <a:prstClr val="black"/>
                </a:solidFill>
                <a:latin typeface="Arial" panose="020B0604020202020204" pitchFamily="34" charset="0"/>
                <a:ea typeface="ＭＳ Ｐゴシック" panose="020B0600070205080204" pitchFamily="50" charset="-128"/>
              </a:rPr>
              <a:t>, R. G.. &amp; Calhoun. L. G. ( 1996). The posttraumatic growth</a:t>
            </a:r>
            <a:r>
              <a:rPr lang="ja-JP" altLang="en-US" sz="1050" dirty="0">
                <a:solidFill>
                  <a:prstClr val="black"/>
                </a:solidFill>
                <a:latin typeface="Arial" panose="020B0604020202020204" pitchFamily="34" charset="0"/>
                <a:ea typeface="ＭＳ Ｐゴシック" panose="020B0600070205080204" pitchFamily="50" charset="-128"/>
              </a:rPr>
              <a:t> </a:t>
            </a:r>
            <a:r>
              <a:rPr lang="en-US" altLang="ja-JP" sz="1050" dirty="0">
                <a:solidFill>
                  <a:prstClr val="black"/>
                </a:solidFill>
                <a:latin typeface="Arial" panose="020B0604020202020204" pitchFamily="34" charset="0"/>
                <a:ea typeface="ＭＳ Ｐゴシック" panose="020B0600070205080204" pitchFamily="50" charset="-128"/>
              </a:rPr>
              <a:t>inventory Measuring the positive legacy of trauma. </a:t>
            </a:r>
            <a:r>
              <a:rPr lang="en-US" altLang="ja-JP" sz="1050" i="1" dirty="0">
                <a:solidFill>
                  <a:prstClr val="black"/>
                </a:solidFill>
                <a:latin typeface="Arial" panose="020B0604020202020204" pitchFamily="34" charset="0"/>
                <a:ea typeface="ＭＳ Ｐゴシック" panose="020B0600070205080204" pitchFamily="50" charset="-128"/>
              </a:rPr>
              <a:t>Journal of Traumatic Stress</a:t>
            </a:r>
            <a:r>
              <a:rPr lang="en-US" altLang="ja-JP" sz="1050" dirty="0">
                <a:solidFill>
                  <a:prstClr val="black"/>
                </a:solidFill>
                <a:latin typeface="Arial" panose="020B0604020202020204" pitchFamily="34" charset="0"/>
                <a:ea typeface="ＭＳ Ｐゴシック" panose="020B0600070205080204" pitchFamily="50" charset="-128"/>
              </a:rPr>
              <a:t>. 9. 455-471.</a:t>
            </a:r>
            <a:endParaRPr lang="ja-JP" altLang="en-US" sz="3000" dirty="0">
              <a:solidFill>
                <a:prstClr val="black"/>
              </a:solidFill>
              <a:latin typeface="Calibri"/>
              <a:ea typeface="ＭＳ Ｐゴシック" panose="020B0600070205080204" pitchFamily="50" charset="-128"/>
            </a:endParaRPr>
          </a:p>
        </p:txBody>
      </p:sp>
      <p:sp>
        <p:nvSpPr>
          <p:cNvPr id="7" name="テキスト ボックス 6"/>
          <p:cNvSpPr txBox="1"/>
          <p:nvPr/>
        </p:nvSpPr>
        <p:spPr>
          <a:xfrm>
            <a:off x="91860" y="6154546"/>
            <a:ext cx="4104457" cy="461665"/>
          </a:xfrm>
          <a:prstGeom prst="rect">
            <a:avLst/>
          </a:prstGeom>
          <a:noFill/>
          <a:ln w="76200">
            <a:solidFill>
              <a:srgbClr val="00B050"/>
            </a:solidFill>
          </a:ln>
        </p:spPr>
        <p:txBody>
          <a:bodyPr wrap="square" rtlCol="0">
            <a:spAutoFit/>
          </a:bodyPr>
          <a:lstStyle/>
          <a:p>
            <a:r>
              <a:rPr lang="ja-JP" altLang="en-US" sz="2400" dirty="0"/>
              <a:t>１　　　　　　　　２</a:t>
            </a:r>
            <a:endParaRPr lang="en-US" sz="2400" dirty="0"/>
          </a:p>
        </p:txBody>
      </p:sp>
      <p:sp>
        <p:nvSpPr>
          <p:cNvPr id="17" name="テキスト ボックス 5"/>
          <p:cNvSpPr txBox="1">
            <a:spLocks noChangeArrowheads="1"/>
          </p:cNvSpPr>
          <p:nvPr/>
        </p:nvSpPr>
        <p:spPr bwMode="auto">
          <a:xfrm>
            <a:off x="9063022" y="1667062"/>
            <a:ext cx="1007269" cy="46166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solidFill>
                  <a:prstClr val="black"/>
                </a:solidFill>
              </a:rPr>
              <a:t>成長</a:t>
            </a:r>
          </a:p>
        </p:txBody>
      </p:sp>
      <p:sp>
        <p:nvSpPr>
          <p:cNvPr id="8" name="テキスト ボックス 7"/>
          <p:cNvSpPr txBox="1"/>
          <p:nvPr/>
        </p:nvSpPr>
        <p:spPr>
          <a:xfrm>
            <a:off x="5929140" y="2656166"/>
            <a:ext cx="4176464" cy="523220"/>
          </a:xfrm>
          <a:prstGeom prst="rect">
            <a:avLst/>
          </a:prstGeom>
          <a:solidFill>
            <a:schemeClr val="bg1"/>
          </a:solidFill>
          <a:ln w="76200">
            <a:solidFill>
              <a:srgbClr val="00B0F0"/>
            </a:solidFill>
          </a:ln>
        </p:spPr>
        <p:txBody>
          <a:bodyPr wrap="square" rtlCol="0">
            <a:spAutoFit/>
          </a:bodyPr>
          <a:lstStyle/>
          <a:p>
            <a:r>
              <a:rPr lang="ja-JP" altLang="en-US" sz="2800" dirty="0"/>
              <a:t>３　　　　　　　　４</a:t>
            </a:r>
            <a:endParaRPr lang="en-US" sz="2800" dirty="0"/>
          </a:p>
        </p:txBody>
      </p:sp>
      <p:sp>
        <p:nvSpPr>
          <p:cNvPr id="12" name="テキスト ボックス 11"/>
          <p:cNvSpPr txBox="1"/>
          <p:nvPr/>
        </p:nvSpPr>
        <p:spPr>
          <a:xfrm>
            <a:off x="8791486" y="3611567"/>
            <a:ext cx="3163240" cy="738664"/>
          </a:xfrm>
          <a:prstGeom prst="rect">
            <a:avLst/>
          </a:prstGeom>
          <a:noFill/>
        </p:spPr>
        <p:txBody>
          <a:bodyPr wrap="square" rtlCol="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ストレス障害</a:t>
            </a:r>
            <a:r>
              <a:rPr lang="ja-JP" altLang="en-US" dirty="0">
                <a:solidFill>
                  <a:srgbClr val="FF0000"/>
                </a:solidFill>
                <a:latin typeface="BIZ UDPゴシック" panose="020B0400000000000000" pitchFamily="50" charset="-128"/>
                <a:ea typeface="BIZ UDPゴシック" panose="020B0400000000000000" pitchFamily="50" charset="-128"/>
              </a:rPr>
              <a:t>；医療で回復する方法が開発されています</a:t>
            </a:r>
            <a:endParaRPr lang="en-US" dirty="0">
              <a:solidFill>
                <a:srgbClr val="FF0000"/>
              </a:solidFill>
              <a:latin typeface="BIZ UDPゴシック" panose="020B0400000000000000" pitchFamily="50" charset="-128"/>
              <a:ea typeface="BIZ UDPゴシック" panose="020B0400000000000000" pitchFamily="50" charset="-128"/>
            </a:endParaRPr>
          </a:p>
        </p:txBody>
      </p:sp>
      <p:sp>
        <p:nvSpPr>
          <p:cNvPr id="22" name="爆発 1 21"/>
          <p:cNvSpPr/>
          <p:nvPr/>
        </p:nvSpPr>
        <p:spPr>
          <a:xfrm>
            <a:off x="901184" y="3120229"/>
            <a:ext cx="2026464" cy="51196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Calibri"/>
              <a:ea typeface="ＭＳ Ｐゴシック" panose="020B0600070205080204" pitchFamily="50" charset="-128"/>
            </a:endParaRPr>
          </a:p>
        </p:txBody>
      </p:sp>
      <p:sp>
        <p:nvSpPr>
          <p:cNvPr id="23" name="Line 7"/>
          <p:cNvSpPr>
            <a:spLocks noChangeShapeType="1"/>
          </p:cNvSpPr>
          <p:nvPr/>
        </p:nvSpPr>
        <p:spPr bwMode="auto">
          <a:xfrm flipH="1" flipV="1">
            <a:off x="1212688" y="764704"/>
            <a:ext cx="1" cy="2719324"/>
          </a:xfrm>
          <a:prstGeom prst="line">
            <a:avLst/>
          </a:prstGeom>
          <a:noFill/>
          <a:ln w="381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7"/>
          <p:cNvSpPr>
            <a:spLocks noChangeShapeType="1"/>
          </p:cNvSpPr>
          <p:nvPr/>
        </p:nvSpPr>
        <p:spPr bwMode="auto">
          <a:xfrm>
            <a:off x="1197627" y="3540504"/>
            <a:ext cx="15061" cy="1824087"/>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テキスト ボックス 24"/>
          <p:cNvSpPr txBox="1"/>
          <p:nvPr/>
        </p:nvSpPr>
        <p:spPr>
          <a:xfrm>
            <a:off x="359438" y="907099"/>
            <a:ext cx="553998" cy="2232248"/>
          </a:xfrm>
          <a:prstGeom prst="rect">
            <a:avLst/>
          </a:prstGeom>
          <a:noFill/>
        </p:spPr>
        <p:txBody>
          <a:bodyPr vert="eaVert" wrap="square" rtlCol="0">
            <a:spAutoFit/>
          </a:bodyPr>
          <a:lstStyle/>
          <a:p>
            <a:r>
              <a:rPr lang="ja-JP" altLang="en-US" sz="2400" dirty="0"/>
              <a:t>ポジティブ行動</a:t>
            </a:r>
            <a:endParaRPr lang="en-US" sz="2400" dirty="0"/>
          </a:p>
        </p:txBody>
      </p:sp>
      <p:sp>
        <p:nvSpPr>
          <p:cNvPr id="26" name="テキスト ボックス 25"/>
          <p:cNvSpPr txBox="1"/>
          <p:nvPr/>
        </p:nvSpPr>
        <p:spPr>
          <a:xfrm>
            <a:off x="309893" y="3745524"/>
            <a:ext cx="553998" cy="2232248"/>
          </a:xfrm>
          <a:prstGeom prst="rect">
            <a:avLst/>
          </a:prstGeom>
          <a:noFill/>
        </p:spPr>
        <p:txBody>
          <a:bodyPr vert="eaVert" wrap="square" rtlCol="0">
            <a:spAutoFit/>
          </a:bodyPr>
          <a:lstStyle/>
          <a:p>
            <a:r>
              <a:rPr lang="ja-JP" altLang="en-US" sz="2400" dirty="0">
                <a:solidFill>
                  <a:srgbClr val="FF0000"/>
                </a:solidFill>
              </a:rPr>
              <a:t>トラウマ反応</a:t>
            </a:r>
            <a:endParaRPr lang="en-US" sz="2400" dirty="0">
              <a:solidFill>
                <a:srgbClr val="FF0000"/>
              </a:solidFill>
            </a:endParaRPr>
          </a:p>
        </p:txBody>
      </p:sp>
      <p:sp>
        <p:nvSpPr>
          <p:cNvPr id="38925" name="テキスト ボックス 13"/>
          <p:cNvSpPr txBox="1">
            <a:spLocks noChangeArrowheads="1"/>
          </p:cNvSpPr>
          <p:nvPr/>
        </p:nvSpPr>
        <p:spPr bwMode="auto">
          <a:xfrm>
            <a:off x="4261284" y="5997072"/>
            <a:ext cx="4236970" cy="523220"/>
          </a:xfrm>
          <a:prstGeom prst="rect">
            <a:avLst/>
          </a:prstGeom>
          <a:solidFill>
            <a:schemeClr val="bg1"/>
          </a:solidFill>
          <a:ln w="28575">
            <a:solidFill>
              <a:srgbClr val="FFC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dirty="0">
                <a:solidFill>
                  <a:prstClr val="black"/>
                </a:solidFill>
              </a:rPr>
              <a:t>誰にでも起こる自然な反応</a:t>
            </a:r>
          </a:p>
        </p:txBody>
      </p:sp>
      <p:sp>
        <p:nvSpPr>
          <p:cNvPr id="27" name="台形 26"/>
          <p:cNvSpPr/>
          <p:nvPr/>
        </p:nvSpPr>
        <p:spPr>
          <a:xfrm>
            <a:off x="10073539" y="4927139"/>
            <a:ext cx="1881187" cy="779463"/>
          </a:xfrm>
          <a:prstGeom prst="trapezoid">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latin typeface="HGP創英ﾌﾟﾚｾﾞﾝｽEB" panose="02020800000000000000" pitchFamily="18" charset="-128"/>
                <a:ea typeface="HGP創英ﾌﾟﾚｾﾞﾝｽEB" panose="02020800000000000000" pitchFamily="18" charset="-128"/>
              </a:rPr>
              <a:t>アルコール依存</a:t>
            </a:r>
          </a:p>
        </p:txBody>
      </p:sp>
      <p:sp>
        <p:nvSpPr>
          <p:cNvPr id="28" name="角丸四角形 27"/>
          <p:cNvSpPr/>
          <p:nvPr/>
        </p:nvSpPr>
        <p:spPr>
          <a:xfrm>
            <a:off x="8791486" y="4419682"/>
            <a:ext cx="3228565" cy="2067787"/>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p>
        </p:txBody>
      </p:sp>
      <p:sp>
        <p:nvSpPr>
          <p:cNvPr id="29" name="ひし形 28"/>
          <p:cNvSpPr/>
          <p:nvPr/>
        </p:nvSpPr>
        <p:spPr>
          <a:xfrm>
            <a:off x="10208026" y="5483567"/>
            <a:ext cx="1765300" cy="974725"/>
          </a:xfrm>
          <a:prstGeom prst="diamond">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t>心身症</a:t>
            </a:r>
          </a:p>
        </p:txBody>
      </p:sp>
      <p:sp>
        <p:nvSpPr>
          <p:cNvPr id="30" name="Text Box 4"/>
          <p:cNvSpPr txBox="1">
            <a:spLocks noChangeArrowheads="1"/>
          </p:cNvSpPr>
          <p:nvPr/>
        </p:nvSpPr>
        <p:spPr bwMode="auto">
          <a:xfrm>
            <a:off x="10438165" y="4538359"/>
            <a:ext cx="1296987" cy="36830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800" b="1">
                <a:latin typeface="Arial" panose="020B0604020202020204" pitchFamily="34" charset="0"/>
              </a:rPr>
              <a:t>　</a:t>
            </a:r>
            <a:r>
              <a:rPr lang="en-US" altLang="ja-JP" sz="1800" b="1">
                <a:latin typeface="Arial" panose="020B0604020202020204" pitchFamily="34" charset="0"/>
              </a:rPr>
              <a:t>PTSD</a:t>
            </a:r>
            <a:endParaRPr lang="ja-JP" altLang="en-US" sz="1200">
              <a:latin typeface="Arial" panose="020B0604020202020204" pitchFamily="34" charset="0"/>
            </a:endParaRPr>
          </a:p>
        </p:txBody>
      </p:sp>
      <p:sp>
        <p:nvSpPr>
          <p:cNvPr id="31" name="角丸四角形 30"/>
          <p:cNvSpPr/>
          <p:nvPr/>
        </p:nvSpPr>
        <p:spPr>
          <a:xfrm>
            <a:off x="8903199" y="6065956"/>
            <a:ext cx="1929522" cy="3286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学校に行けない</a:t>
            </a:r>
          </a:p>
        </p:txBody>
      </p:sp>
      <p:sp>
        <p:nvSpPr>
          <p:cNvPr id="32" name="角丸四角形 31"/>
          <p:cNvSpPr/>
          <p:nvPr/>
        </p:nvSpPr>
        <p:spPr>
          <a:xfrm>
            <a:off x="8995450" y="5647553"/>
            <a:ext cx="985838" cy="349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暴力</a:t>
            </a:r>
          </a:p>
        </p:txBody>
      </p:sp>
      <p:sp>
        <p:nvSpPr>
          <p:cNvPr id="33" name="平行四辺形 32"/>
          <p:cNvSpPr/>
          <p:nvPr/>
        </p:nvSpPr>
        <p:spPr>
          <a:xfrm>
            <a:off x="8903199" y="4547505"/>
            <a:ext cx="1403350" cy="1012825"/>
          </a:xfrm>
          <a:prstGeom prst="parallelogram">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dirty="0"/>
              <a:t>うつ</a:t>
            </a:r>
          </a:p>
        </p:txBody>
      </p:sp>
      <p:sp>
        <p:nvSpPr>
          <p:cNvPr id="19" name="テキスト ボックス 13"/>
          <p:cNvSpPr txBox="1">
            <a:spLocks noChangeArrowheads="1"/>
          </p:cNvSpPr>
          <p:nvPr/>
        </p:nvSpPr>
        <p:spPr bwMode="auto">
          <a:xfrm>
            <a:off x="4534902" y="4305368"/>
            <a:ext cx="4056339" cy="707886"/>
          </a:xfrm>
          <a:prstGeom prst="rect">
            <a:avLst/>
          </a:prstGeom>
          <a:solidFill>
            <a:schemeClr val="bg1"/>
          </a:solidFill>
          <a:ln w="9525">
            <a:solidFill>
              <a:srgbClr val="FFC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000" dirty="0">
                <a:solidFill>
                  <a:prstClr val="black"/>
                </a:solidFill>
              </a:rPr>
              <a:t>・自分のペースで少しずつチャレンジ</a:t>
            </a:r>
            <a:endParaRPr lang="en-US" altLang="ja-JP" sz="2000" dirty="0">
              <a:solidFill>
                <a:prstClr val="black"/>
              </a:solidFill>
            </a:endParaRPr>
          </a:p>
          <a:p>
            <a:pPr>
              <a:spcBef>
                <a:spcPct val="0"/>
              </a:spcBef>
              <a:buNone/>
            </a:pPr>
            <a:r>
              <a:rPr lang="ja-JP" altLang="en-US" sz="2000" dirty="0">
                <a:solidFill>
                  <a:prstClr val="black"/>
                </a:solidFill>
              </a:rPr>
              <a:t>・人を応援してもらう・応援する体験</a:t>
            </a:r>
          </a:p>
        </p:txBody>
      </p:sp>
      <p:cxnSp>
        <p:nvCxnSpPr>
          <p:cNvPr id="14" name="直線コネクタ 13"/>
          <p:cNvCxnSpPr>
            <a:cxnSpLocks/>
            <a:stCxn id="22" idx="3"/>
          </p:cNvCxnSpPr>
          <p:nvPr/>
        </p:nvCxnSpPr>
        <p:spPr>
          <a:xfrm flipV="1">
            <a:off x="2927648" y="3376213"/>
            <a:ext cx="7533968" cy="5901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0438165" y="2803413"/>
            <a:ext cx="1730384" cy="800219"/>
          </a:xfrm>
          <a:prstGeom prst="rect">
            <a:avLst/>
          </a:prstGeom>
          <a:noFill/>
        </p:spPr>
        <p:txBody>
          <a:bodyPr wrap="square" rtlCol="0">
            <a:spAutoFit/>
          </a:bodyPr>
          <a:lstStyle/>
          <a:p>
            <a:r>
              <a:rPr lang="ja-JP" altLang="en-US" sz="2800" dirty="0"/>
              <a:t>時間</a:t>
            </a:r>
            <a:r>
              <a:rPr lang="ja-JP" altLang="en-US" dirty="0"/>
              <a:t>（個人差があります）</a:t>
            </a:r>
            <a:endParaRPr lang="en-US" dirty="0"/>
          </a:p>
        </p:txBody>
      </p:sp>
      <p:sp>
        <p:nvSpPr>
          <p:cNvPr id="34" name="テキスト ボックス 33"/>
          <p:cNvSpPr txBox="1"/>
          <p:nvPr/>
        </p:nvSpPr>
        <p:spPr>
          <a:xfrm>
            <a:off x="7077457" y="6509157"/>
            <a:ext cx="5114544" cy="338554"/>
          </a:xfrm>
          <a:prstGeom prst="rect">
            <a:avLst/>
          </a:prstGeom>
          <a:noFill/>
        </p:spPr>
        <p:txBody>
          <a:bodyPr wrap="square" rtlCol="0">
            <a:spAutoFit/>
          </a:bodyPr>
          <a:lstStyle/>
          <a:p>
            <a:r>
              <a:rPr lang="en-US" altLang="ja-JP" sz="1600" dirty="0">
                <a:latin typeface="BIZ UDPゴシック" panose="020B0400000000000000" pitchFamily="50" charset="-128"/>
                <a:ea typeface="BIZ UDPゴシック" panose="020B0400000000000000" pitchFamily="50" charset="-128"/>
              </a:rPr>
              <a:t>PTSD</a:t>
            </a:r>
            <a:r>
              <a:rPr lang="ja-JP" altLang="en-US" sz="1100" dirty="0">
                <a:solidFill>
                  <a:srgbClr val="FF0000"/>
                </a:solidFill>
                <a:latin typeface="BIZ UDPゴシック" panose="020B0400000000000000" pitchFamily="50" charset="-128"/>
                <a:ea typeface="BIZ UDPゴシック" panose="020B0400000000000000" pitchFamily="50" charset="-128"/>
              </a:rPr>
              <a:t>（</a:t>
            </a:r>
            <a:r>
              <a:rPr lang="en-US" altLang="ja-JP" sz="1100" dirty="0">
                <a:solidFill>
                  <a:srgbClr val="FF0000"/>
                </a:solidFill>
                <a:latin typeface="BIZ UDPゴシック" panose="020B0400000000000000" pitchFamily="50" charset="-128"/>
                <a:ea typeface="BIZ UDPゴシック" panose="020B0400000000000000" pitchFamily="50" charset="-128"/>
              </a:rPr>
              <a:t>Post</a:t>
            </a: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en-US" altLang="ja-JP" sz="1100" dirty="0">
                <a:solidFill>
                  <a:srgbClr val="FF0000"/>
                </a:solidFill>
                <a:latin typeface="BIZ UDPゴシック" panose="020B0400000000000000" pitchFamily="50" charset="-128"/>
                <a:ea typeface="BIZ UDPゴシック" panose="020B0400000000000000" pitchFamily="50" charset="-128"/>
              </a:rPr>
              <a:t>Traumatic</a:t>
            </a: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en-US" altLang="ja-JP" sz="1100" dirty="0">
                <a:solidFill>
                  <a:srgbClr val="FF0000"/>
                </a:solidFill>
                <a:latin typeface="BIZ UDPゴシック" panose="020B0400000000000000" pitchFamily="50" charset="-128"/>
                <a:ea typeface="BIZ UDPゴシック" panose="020B0400000000000000" pitchFamily="50" charset="-128"/>
              </a:rPr>
              <a:t>Stress</a:t>
            </a: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en-US" altLang="ja-JP" sz="1100" dirty="0">
                <a:solidFill>
                  <a:srgbClr val="FF0000"/>
                </a:solidFill>
                <a:latin typeface="BIZ UDPゴシック" panose="020B0400000000000000" pitchFamily="50" charset="-128"/>
                <a:ea typeface="BIZ UDPゴシック" panose="020B0400000000000000" pitchFamily="50" charset="-128"/>
              </a:rPr>
              <a:t>Disorder</a:t>
            </a:r>
            <a:r>
              <a:rPr lang="ja-JP" altLang="en-US" sz="1100" dirty="0">
                <a:solidFill>
                  <a:srgbClr val="FF0000"/>
                </a:solidFill>
                <a:latin typeface="BIZ UDPゴシック" panose="020B0400000000000000" pitchFamily="50" charset="-128"/>
                <a:ea typeface="BIZ UDPゴシック" panose="020B0400000000000000" pitchFamily="50" charset="-128"/>
              </a:rPr>
              <a:t>；トラウマ後ストレス障害）</a:t>
            </a:r>
            <a:endParaRPr 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9734F90-7C39-EE50-CA13-E9ACC5B70354}"/>
              </a:ext>
            </a:extLst>
          </p:cNvPr>
          <p:cNvSpPr txBox="1"/>
          <p:nvPr/>
        </p:nvSpPr>
        <p:spPr>
          <a:xfrm>
            <a:off x="1754034" y="2213947"/>
            <a:ext cx="3392595"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危険が続いているとき</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どうすれば安全な生活が送れるか知恵を出し合おう</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5402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08AF0F-FC9C-D7E9-105B-09B7AB34A873}"/>
              </a:ext>
            </a:extLst>
          </p:cNvPr>
          <p:cNvPicPr>
            <a:picLocks noChangeAspect="1"/>
          </p:cNvPicPr>
          <p:nvPr/>
        </p:nvPicPr>
        <p:blipFill>
          <a:blip r:embed="rId2"/>
          <a:stretch>
            <a:fillRect/>
          </a:stretch>
        </p:blipFill>
        <p:spPr>
          <a:xfrm>
            <a:off x="1631504" y="692696"/>
            <a:ext cx="8492247" cy="4644957"/>
          </a:xfrm>
          <a:prstGeom prst="rect">
            <a:avLst/>
          </a:prstGeom>
        </p:spPr>
      </p:pic>
    </p:spTree>
    <p:extLst>
      <p:ext uri="{BB962C8B-B14F-4D97-AF65-F5344CB8AC3E}">
        <p14:creationId xmlns:p14="http://schemas.microsoft.com/office/powerpoint/2010/main" val="237972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26728" y="5995971"/>
            <a:ext cx="7560840" cy="276999"/>
          </a:xfrm>
          <a:prstGeom prst="rect">
            <a:avLst/>
          </a:prstGeom>
          <a:noFill/>
        </p:spPr>
        <p:txBody>
          <a:bodyPr wrap="square" rtlCol="0">
            <a:spAutoFit/>
          </a:bodyPr>
          <a:lstStyle/>
          <a:p>
            <a:pPr>
              <a:defRPr/>
            </a:pPr>
            <a:r>
              <a:rPr lang="ja-JP" altLang="en-US" sz="1200" dirty="0">
                <a:solidFill>
                  <a:prstClr val="white"/>
                </a:solidFill>
                <a:latin typeface="Calibri"/>
                <a:ea typeface="ＭＳ Ｐゴシック" panose="020B0600070205080204" pitchFamily="50" charset="-128"/>
              </a:rPr>
              <a:t>東日本大震災後文部科学省委託事業で社会応援ネットワーク制作・日本ストレスマネジメント学会監修</a:t>
            </a:r>
          </a:p>
        </p:txBody>
      </p:sp>
      <p:sp>
        <p:nvSpPr>
          <p:cNvPr id="4" name="テキスト ボックス 3"/>
          <p:cNvSpPr txBox="1"/>
          <p:nvPr/>
        </p:nvSpPr>
        <p:spPr>
          <a:xfrm>
            <a:off x="2093843" y="438815"/>
            <a:ext cx="7898297" cy="369332"/>
          </a:xfrm>
          <a:prstGeom prst="rect">
            <a:avLst/>
          </a:prstGeom>
          <a:noFill/>
        </p:spPr>
        <p:txBody>
          <a:bodyPr wrap="square" rtlCol="0">
            <a:spAutoFit/>
          </a:bodyPr>
          <a:lstStyle/>
          <a:p>
            <a:pPr>
              <a:defRPr/>
            </a:pPr>
            <a:r>
              <a:rPr lang="ja-JP" altLang="en-US" dirty="0">
                <a:latin typeface="Calibri"/>
                <a:ea typeface="ＭＳ Ｐゴシック" panose="020B0600070205080204" pitchFamily="50" charset="-128"/>
              </a:rPr>
              <a:t>眠りのためのリラックス（漸進性弛緩法による）</a:t>
            </a:r>
          </a:p>
        </p:txBody>
      </p:sp>
    </p:spTree>
    <p:extLst>
      <p:ext uri="{BB962C8B-B14F-4D97-AF65-F5344CB8AC3E}">
        <p14:creationId xmlns:p14="http://schemas.microsoft.com/office/powerpoint/2010/main" val="352586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H="1">
            <a:off x="8992971" y="1578855"/>
            <a:ext cx="73025" cy="4032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3" name="Line 5"/>
          <p:cNvSpPr>
            <a:spLocks noChangeShapeType="1"/>
          </p:cNvSpPr>
          <p:nvPr/>
        </p:nvSpPr>
        <p:spPr bwMode="auto">
          <a:xfrm>
            <a:off x="8817002" y="3311957"/>
            <a:ext cx="576338" cy="328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4" name="Text Box 6"/>
          <p:cNvSpPr txBox="1">
            <a:spLocks noChangeArrowheads="1"/>
          </p:cNvSpPr>
          <p:nvPr/>
        </p:nvSpPr>
        <p:spPr bwMode="auto">
          <a:xfrm>
            <a:off x="9453221" y="3117179"/>
            <a:ext cx="108108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１０</a:t>
            </a:r>
          </a:p>
        </p:txBody>
      </p:sp>
      <p:sp>
        <p:nvSpPr>
          <p:cNvPr id="5" name="Text Box 7"/>
          <p:cNvSpPr txBox="1">
            <a:spLocks noChangeArrowheads="1"/>
          </p:cNvSpPr>
          <p:nvPr/>
        </p:nvSpPr>
        <p:spPr bwMode="auto">
          <a:xfrm>
            <a:off x="9065996" y="5379546"/>
            <a:ext cx="143986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800" b="1" dirty="0">
                <a:latin typeface="Arial" panose="020B0604020202020204" pitchFamily="34" charset="0"/>
              </a:rPr>
              <a:t>０　ねむり</a:t>
            </a:r>
          </a:p>
        </p:txBody>
      </p:sp>
      <p:sp>
        <p:nvSpPr>
          <p:cNvPr id="6" name="Line 8"/>
          <p:cNvSpPr>
            <a:spLocks noChangeShapeType="1"/>
          </p:cNvSpPr>
          <p:nvPr/>
        </p:nvSpPr>
        <p:spPr bwMode="auto">
          <a:xfrm flipV="1">
            <a:off x="8415337" y="4224331"/>
            <a:ext cx="0" cy="5762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7" name="Line 10"/>
          <p:cNvSpPr>
            <a:spLocks noChangeShapeType="1"/>
          </p:cNvSpPr>
          <p:nvPr/>
        </p:nvSpPr>
        <p:spPr bwMode="auto">
          <a:xfrm>
            <a:off x="9552384" y="1773637"/>
            <a:ext cx="0" cy="91652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8" name="Text Box 11"/>
          <p:cNvSpPr txBox="1">
            <a:spLocks noChangeArrowheads="1"/>
          </p:cNvSpPr>
          <p:nvPr/>
        </p:nvSpPr>
        <p:spPr bwMode="auto">
          <a:xfrm>
            <a:off x="9176129" y="2690160"/>
            <a:ext cx="133111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おちつく</a:t>
            </a:r>
          </a:p>
        </p:txBody>
      </p:sp>
      <p:sp>
        <p:nvSpPr>
          <p:cNvPr id="9" name="Text Box 12"/>
          <p:cNvSpPr txBox="1">
            <a:spLocks noChangeArrowheads="1"/>
          </p:cNvSpPr>
          <p:nvPr/>
        </p:nvSpPr>
        <p:spPr bwMode="auto">
          <a:xfrm>
            <a:off x="7929603" y="5102227"/>
            <a:ext cx="117556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やるき</a:t>
            </a:r>
          </a:p>
        </p:txBody>
      </p:sp>
      <p:sp>
        <p:nvSpPr>
          <p:cNvPr id="10" name="Text Box 13"/>
          <p:cNvSpPr txBox="1">
            <a:spLocks noChangeArrowheads="1"/>
          </p:cNvSpPr>
          <p:nvPr/>
        </p:nvSpPr>
        <p:spPr bwMode="auto">
          <a:xfrm>
            <a:off x="7627526" y="2837201"/>
            <a:ext cx="1513283" cy="8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000" b="1" dirty="0">
                <a:latin typeface="Arial" panose="020B0604020202020204" pitchFamily="34" charset="0"/>
              </a:rPr>
              <a:t>発表・</a:t>
            </a:r>
            <a:endParaRPr lang="en-US" altLang="ja-JP" sz="2000" b="1" dirty="0">
              <a:latin typeface="Arial" panose="020B0604020202020204" pitchFamily="34" charset="0"/>
            </a:endParaRPr>
          </a:p>
          <a:p>
            <a:pPr eaLnBrk="1" hangingPunct="1">
              <a:spcBef>
                <a:spcPct val="50000"/>
              </a:spcBef>
              <a:buFont typeface="Wingdings" panose="05000000000000000000" pitchFamily="2" charset="2"/>
              <a:buNone/>
            </a:pPr>
            <a:r>
              <a:rPr lang="ja-JP" altLang="en-US" sz="2000" b="1" dirty="0">
                <a:latin typeface="Arial" panose="020B0604020202020204" pitchFamily="34" charset="0"/>
              </a:rPr>
              <a:t>試合・試験</a:t>
            </a:r>
          </a:p>
        </p:txBody>
      </p:sp>
      <p:sp>
        <p:nvSpPr>
          <p:cNvPr id="11" name="Text Box 14"/>
          <p:cNvSpPr txBox="1">
            <a:spLocks noChangeArrowheads="1"/>
          </p:cNvSpPr>
          <p:nvPr/>
        </p:nvSpPr>
        <p:spPr bwMode="auto">
          <a:xfrm>
            <a:off x="9072174" y="1188213"/>
            <a:ext cx="10810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１００</a:t>
            </a:r>
          </a:p>
        </p:txBody>
      </p:sp>
      <p:sp>
        <p:nvSpPr>
          <p:cNvPr id="12" name="テキスト ボックス 14"/>
          <p:cNvSpPr txBox="1">
            <a:spLocks noChangeArrowheads="1"/>
          </p:cNvSpPr>
          <p:nvPr/>
        </p:nvSpPr>
        <p:spPr bwMode="auto">
          <a:xfrm>
            <a:off x="7824193" y="6068500"/>
            <a:ext cx="27101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latin typeface="Arial" panose="020B0604020202020204" pitchFamily="34" charset="0"/>
              </a:rPr>
              <a:t>緊張（きんちょう）の軸</a:t>
            </a:r>
          </a:p>
        </p:txBody>
      </p:sp>
      <p:pic>
        <p:nvPicPr>
          <p:cNvPr id="13" name="図 12"/>
          <p:cNvPicPr>
            <a:picLocks noChangeAspect="1"/>
          </p:cNvPicPr>
          <p:nvPr/>
        </p:nvPicPr>
        <p:blipFill>
          <a:blip r:embed="rId2"/>
          <a:stretch>
            <a:fillRect/>
          </a:stretch>
        </p:blipFill>
        <p:spPr>
          <a:xfrm flipH="1">
            <a:off x="7456444" y="1455341"/>
            <a:ext cx="986631" cy="1327382"/>
          </a:xfrm>
          <a:prstGeom prst="rect">
            <a:avLst/>
          </a:prstGeom>
          <a:solidFill>
            <a:schemeClr val="bg1"/>
          </a:solidFill>
        </p:spPr>
      </p:pic>
      <p:pic>
        <p:nvPicPr>
          <p:cNvPr id="14" name="図 13"/>
          <p:cNvPicPr>
            <a:picLocks noChangeAspect="1"/>
          </p:cNvPicPr>
          <p:nvPr/>
        </p:nvPicPr>
        <p:blipFill>
          <a:blip r:embed="rId3"/>
          <a:stretch>
            <a:fillRect/>
          </a:stretch>
        </p:blipFill>
        <p:spPr>
          <a:xfrm>
            <a:off x="8443074" y="392174"/>
            <a:ext cx="1079086" cy="871804"/>
          </a:xfrm>
          <a:prstGeom prst="rect">
            <a:avLst/>
          </a:prstGeom>
        </p:spPr>
      </p:pic>
      <p:pic>
        <p:nvPicPr>
          <p:cNvPr id="15" name="図 14"/>
          <p:cNvPicPr>
            <a:picLocks noChangeAspect="1"/>
          </p:cNvPicPr>
          <p:nvPr/>
        </p:nvPicPr>
        <p:blipFill>
          <a:blip r:embed="rId4"/>
          <a:stretch>
            <a:fillRect/>
          </a:stretch>
        </p:blipFill>
        <p:spPr>
          <a:xfrm>
            <a:off x="4953983" y="2912520"/>
            <a:ext cx="2266584" cy="3199882"/>
          </a:xfrm>
          <a:prstGeom prst="rect">
            <a:avLst/>
          </a:prstGeom>
        </p:spPr>
      </p:pic>
      <p:pic>
        <p:nvPicPr>
          <p:cNvPr id="16" name="図 15"/>
          <p:cNvPicPr>
            <a:picLocks noChangeAspect="1"/>
          </p:cNvPicPr>
          <p:nvPr/>
        </p:nvPicPr>
        <p:blipFill>
          <a:blip r:embed="rId5"/>
          <a:stretch>
            <a:fillRect/>
          </a:stretch>
        </p:blipFill>
        <p:spPr>
          <a:xfrm>
            <a:off x="2127756" y="704748"/>
            <a:ext cx="1959027" cy="2140658"/>
          </a:xfrm>
          <a:prstGeom prst="rect">
            <a:avLst/>
          </a:prstGeom>
        </p:spPr>
      </p:pic>
      <p:sp>
        <p:nvSpPr>
          <p:cNvPr id="17" name="テキスト ボックス 16"/>
          <p:cNvSpPr txBox="1"/>
          <p:nvPr/>
        </p:nvSpPr>
        <p:spPr>
          <a:xfrm>
            <a:off x="911424" y="260649"/>
            <a:ext cx="7416824" cy="1200329"/>
          </a:xfrm>
          <a:prstGeom prst="rect">
            <a:avLst/>
          </a:prstGeom>
          <a:noFill/>
        </p:spPr>
        <p:txBody>
          <a:bodyPr wrap="square" rtlCol="0">
            <a:spAutoFit/>
          </a:bodyPr>
          <a:lstStyle/>
          <a:p>
            <a:r>
              <a:rPr lang="ja-JP" altLang="en-US" sz="2400" dirty="0"/>
              <a:t>眠りのためのリラックスの姿勢（しせい）では、発表・試験、リラックスしすぎて、がんばれません</a:t>
            </a:r>
            <a:endParaRPr lang="en-US" altLang="ja-JP" sz="2400" dirty="0"/>
          </a:p>
          <a:p>
            <a:r>
              <a:rPr lang="ja-JP" altLang="en-US" sz="2400" dirty="0"/>
              <a:t>➨</a:t>
            </a:r>
            <a:endParaRPr lang="en-US" sz="2400" dirty="0"/>
          </a:p>
        </p:txBody>
      </p:sp>
      <p:sp>
        <p:nvSpPr>
          <p:cNvPr id="18" name="テキスト ボックス 17"/>
          <p:cNvSpPr txBox="1"/>
          <p:nvPr/>
        </p:nvSpPr>
        <p:spPr>
          <a:xfrm>
            <a:off x="551384" y="2942304"/>
            <a:ext cx="4199120" cy="2554545"/>
          </a:xfrm>
          <a:prstGeom prst="rect">
            <a:avLst/>
          </a:prstGeom>
          <a:noFill/>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発表・試合・試験では、ちょうどいい緊張感（きんちょうかん）が必要です。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両裏をしっかり床につけましょう。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背筋を立てて、手腕はよこにぶらんとします。</a:t>
            </a:r>
            <a:endParaRPr lang="en-US" altLang="ja-JP" sz="2000" dirty="0">
              <a:latin typeface="BIZ UDPゴシック" panose="020B0400000000000000" pitchFamily="50" charset="-128"/>
              <a:ea typeface="BIZ UDPゴシック" panose="020B0400000000000000" pitchFamily="50" charset="-128"/>
            </a:endParaRPr>
          </a:p>
          <a:p>
            <a:endParaRPr lang="en-US"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それでちょうどいい緊張感がえられます。</a:t>
            </a:r>
            <a:endParaRPr lang="en-US" sz="20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3F3311E-EA6E-F680-031F-F22C6B7711FE}"/>
              </a:ext>
            </a:extLst>
          </p:cNvPr>
          <p:cNvSpPr txBox="1"/>
          <p:nvPr/>
        </p:nvSpPr>
        <p:spPr>
          <a:xfrm>
            <a:off x="10247568" y="1830319"/>
            <a:ext cx="1681077" cy="646331"/>
          </a:xfrm>
          <a:prstGeom prst="rect">
            <a:avLst/>
          </a:prstGeom>
          <a:noFill/>
          <a:ln>
            <a:solidFill>
              <a:srgbClr val="0070C0"/>
            </a:solidFill>
          </a:ln>
        </p:spPr>
        <p:txBody>
          <a:bodyPr wrap="square" rtlCol="0">
            <a:spAutoFit/>
          </a:bodyPr>
          <a:lstStyle/>
          <a:p>
            <a:r>
              <a:rPr kumimoji="1" lang="ja-JP" altLang="en-US" dirty="0"/>
              <a:t>落ち着くためのリラックス</a:t>
            </a:r>
          </a:p>
        </p:txBody>
      </p:sp>
      <p:sp>
        <p:nvSpPr>
          <p:cNvPr id="20" name="テキスト ボックス 19">
            <a:extLst>
              <a:ext uri="{FF2B5EF4-FFF2-40B4-BE49-F238E27FC236}">
                <a16:creationId xmlns:a16="http://schemas.microsoft.com/office/drawing/2014/main" id="{E2DC8F91-7536-6BFF-C210-BBF2CF020601}"/>
              </a:ext>
            </a:extLst>
          </p:cNvPr>
          <p:cNvSpPr txBox="1"/>
          <p:nvPr/>
        </p:nvSpPr>
        <p:spPr>
          <a:xfrm>
            <a:off x="9758207" y="4439422"/>
            <a:ext cx="1522370" cy="646331"/>
          </a:xfrm>
          <a:prstGeom prst="rect">
            <a:avLst/>
          </a:prstGeom>
          <a:noFill/>
          <a:ln>
            <a:solidFill>
              <a:srgbClr val="0070C0"/>
            </a:solidFill>
          </a:ln>
        </p:spPr>
        <p:txBody>
          <a:bodyPr wrap="square" rtlCol="0">
            <a:spAutoFit/>
          </a:bodyPr>
          <a:lstStyle/>
          <a:p>
            <a:r>
              <a:rPr kumimoji="1" lang="ja-JP" altLang="en-US" dirty="0"/>
              <a:t>眠りのためのリラックス</a:t>
            </a:r>
          </a:p>
        </p:txBody>
      </p:sp>
      <p:sp>
        <p:nvSpPr>
          <p:cNvPr id="21" name="テキスト ボックス 20">
            <a:extLst>
              <a:ext uri="{FF2B5EF4-FFF2-40B4-BE49-F238E27FC236}">
                <a16:creationId xmlns:a16="http://schemas.microsoft.com/office/drawing/2014/main" id="{AC772074-2867-4A2C-683F-67E4F67FA030}"/>
              </a:ext>
            </a:extLst>
          </p:cNvPr>
          <p:cNvSpPr txBox="1"/>
          <p:nvPr/>
        </p:nvSpPr>
        <p:spPr>
          <a:xfrm>
            <a:off x="6938917" y="4521972"/>
            <a:ext cx="1271990" cy="646331"/>
          </a:xfrm>
          <a:prstGeom prst="rect">
            <a:avLst/>
          </a:prstGeom>
          <a:noFill/>
          <a:ln>
            <a:solidFill>
              <a:srgbClr val="0070C0"/>
            </a:solidFill>
          </a:ln>
        </p:spPr>
        <p:txBody>
          <a:bodyPr wrap="square" rtlCol="0">
            <a:spAutoFit/>
          </a:bodyPr>
          <a:lstStyle/>
          <a:p>
            <a:r>
              <a:rPr lang="ja-JP" altLang="en-US" dirty="0"/>
              <a:t>アクティベーション</a:t>
            </a:r>
            <a:endParaRPr lang="en-US" altLang="ja-JP" dirty="0"/>
          </a:p>
        </p:txBody>
      </p:sp>
    </p:spTree>
    <p:extLst>
      <p:ext uri="{BB962C8B-B14F-4D97-AF65-F5344CB8AC3E}">
        <p14:creationId xmlns:p14="http://schemas.microsoft.com/office/powerpoint/2010/main" val="5808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626047" y="908720"/>
            <a:ext cx="2196244" cy="4680520"/>
          </a:xfrm>
          <a:prstGeom prst="rect">
            <a:avLst/>
          </a:prstGeom>
        </p:spPr>
      </p:pic>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301" y="908720"/>
            <a:ext cx="1780393" cy="4545362"/>
          </a:xfrm>
          <a:prstGeom prst="rect">
            <a:avLst/>
          </a:prstGeom>
          <a:noFill/>
          <a:ln>
            <a:noFill/>
          </a:ln>
        </p:spPr>
      </p:pic>
      <p:sp>
        <p:nvSpPr>
          <p:cNvPr id="7" name="正方形/長方形 6"/>
          <p:cNvSpPr/>
          <p:nvPr/>
        </p:nvSpPr>
        <p:spPr>
          <a:xfrm>
            <a:off x="767408" y="260649"/>
            <a:ext cx="5976665" cy="5016758"/>
          </a:xfrm>
          <a:prstGeom prst="rect">
            <a:avLst/>
          </a:prstGeom>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①背をまっすぐ伸ばした姿勢をしましょう。床に足の裏をしっかりつけて、両腕はぶらんとしましょう。</a:t>
            </a:r>
          </a:p>
          <a:p>
            <a:r>
              <a:rPr lang="ja-JP" altLang="en-US" sz="2000" dirty="0">
                <a:latin typeface="BIZ UDPゴシック" panose="020B0400000000000000" pitchFamily="50" charset="-128"/>
                <a:ea typeface="BIZ UDPゴシック" panose="020B0400000000000000" pitchFamily="50" charset="-128"/>
              </a:rPr>
              <a:t>②肩を高く上げてみましょう。</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そして、ストンと力を抜きます。背筋はまっすぐのままですよ。</a:t>
            </a:r>
          </a:p>
          <a:p>
            <a:r>
              <a:rPr lang="ja-JP" altLang="en-US" sz="2000" dirty="0">
                <a:latin typeface="BIZ UDPゴシック" panose="020B0400000000000000" pitchFamily="50" charset="-128"/>
                <a:ea typeface="BIZ UDPゴシック" panose="020B0400000000000000" pitchFamily="50" charset="-128"/>
              </a:rPr>
              <a:t>③肩をもう一度高く上げてみましょう。上げているときに、思わず脚や腕に力が入っていませんか？　顔はスマイルですよ。今度は、肩の力をゆっくりゆっくり抜いていきましょう。背筋はまっすぐですよ。</a:t>
            </a:r>
          </a:p>
          <a:p>
            <a:r>
              <a:rPr lang="ja-JP" altLang="en-US" sz="2000" dirty="0">
                <a:latin typeface="BIZ UDPゴシック" panose="020B0400000000000000" pitchFamily="50" charset="-128"/>
                <a:ea typeface="BIZ UDPゴシック" panose="020B0400000000000000" pitchFamily="50" charset="-128"/>
              </a:rPr>
              <a:t>④ストンと抜いたあとと、ゆっくりと抜いたあとでは、どちらが気持ちがすっきりしましたか？　どちらが気持ちが落ち着きましたか？</a:t>
            </a:r>
          </a:p>
          <a:p>
            <a:r>
              <a:rPr lang="ja-JP" altLang="en-US" sz="2000" dirty="0">
                <a:latin typeface="BIZ UDPゴシック" panose="020B0400000000000000" pitchFamily="50" charset="-128"/>
                <a:ea typeface="BIZ UDPゴシック" panose="020B0400000000000000" pitchFamily="50" charset="-128"/>
              </a:rPr>
              <a:t>⑤次に、ストンとゆっくり、どちらか好きなほうをやってみましょう。肩を高く上げて、腕、脚、背中に余分な力は入っていませんか？　顔はスマイル。はい、力を抜きましょう。背筋を立てたまま、気持ちを感じてみましょう。</a:t>
            </a:r>
          </a:p>
        </p:txBody>
      </p:sp>
    </p:spTree>
    <p:extLst>
      <p:ext uri="{BB962C8B-B14F-4D97-AF65-F5344CB8AC3E}">
        <p14:creationId xmlns:p14="http://schemas.microsoft.com/office/powerpoint/2010/main" val="267626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14117" t="12825" r="19379" b="16631"/>
          <a:stretch>
            <a:fillRect/>
          </a:stretch>
        </p:blipFill>
        <p:spPr bwMode="auto">
          <a:xfrm>
            <a:off x="1760958" y="2360930"/>
            <a:ext cx="4248150" cy="449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100553" y="3140968"/>
            <a:ext cx="4194175" cy="3046988"/>
          </a:xfrm>
          <a:prstGeom prst="rect">
            <a:avLst/>
          </a:prstGeom>
        </p:spPr>
        <p:txBody>
          <a:bodyPr>
            <a:spAutoFit/>
          </a:bodyPr>
          <a:lstStyle/>
          <a:p>
            <a:pPr>
              <a:defRPr/>
            </a:pPr>
            <a:r>
              <a:rPr lang="ja-JP" altLang="en-US" sz="2400" b="1" dirty="0" err="1">
                <a:latin typeface="+mn-ea"/>
              </a:rPr>
              <a:t>きん</a:t>
            </a:r>
            <a:r>
              <a:rPr lang="ja-JP" altLang="en-US" sz="2400" b="1" dirty="0">
                <a:latin typeface="+mn-ea"/>
              </a:rPr>
              <a:t>ちょうしすぎてる！</a:t>
            </a:r>
            <a:endParaRPr lang="en-US" altLang="ja-JP" sz="2400" b="1" dirty="0">
              <a:latin typeface="+mn-ea"/>
            </a:endParaRPr>
          </a:p>
          <a:p>
            <a:pPr>
              <a:defRPr/>
            </a:pPr>
            <a:endParaRPr lang="en-US" altLang="ja-JP" sz="2400" b="1" dirty="0">
              <a:latin typeface="+mn-ea"/>
            </a:endParaRPr>
          </a:p>
          <a:p>
            <a:pPr>
              <a:defRPr/>
            </a:pPr>
            <a:r>
              <a:rPr lang="ja-JP" altLang="en-US" sz="2400" b="1" dirty="0">
                <a:latin typeface="+mn-ea"/>
              </a:rPr>
              <a:t>そんなとき、</a:t>
            </a:r>
            <a:r>
              <a:rPr lang="ja-JP" altLang="en-US" sz="2400" b="1" dirty="0" err="1">
                <a:latin typeface="+mn-ea"/>
              </a:rPr>
              <a:t>きん</a:t>
            </a:r>
            <a:r>
              <a:rPr lang="ja-JP" altLang="en-US" sz="2400" b="1" dirty="0">
                <a:latin typeface="+mn-ea"/>
              </a:rPr>
              <a:t>ちょうをちいさくできるよ。</a:t>
            </a:r>
            <a:endParaRPr lang="en-US" altLang="ja-JP" sz="2400" b="1" dirty="0">
              <a:latin typeface="+mn-ea"/>
            </a:endParaRPr>
          </a:p>
          <a:p>
            <a:pPr>
              <a:defRPr/>
            </a:pPr>
            <a:endParaRPr lang="ja-JP" altLang="en-US" sz="2400" b="1" dirty="0">
              <a:latin typeface="+mn-ea"/>
            </a:endParaRPr>
          </a:p>
          <a:p>
            <a:pPr>
              <a:defRPr/>
            </a:pPr>
            <a:r>
              <a:rPr lang="ja-JP" altLang="en-US" sz="2400" b="1" dirty="0">
                <a:latin typeface="+mn-ea"/>
              </a:rPr>
              <a:t>　</a:t>
            </a:r>
            <a:r>
              <a:rPr lang="ja-JP" altLang="en-US" sz="2400" b="1" dirty="0" err="1">
                <a:latin typeface="+mn-ea"/>
              </a:rPr>
              <a:t>す</a:t>
            </a:r>
            <a:r>
              <a:rPr lang="ja-JP" altLang="en-US" sz="2400" b="1" dirty="0">
                <a:latin typeface="+mn-ea"/>
              </a:rPr>
              <a:t>ーとおおきくいきをすって、くちから、</a:t>
            </a:r>
            <a:r>
              <a:rPr lang="ja-JP" altLang="en-US" sz="2400" b="1" dirty="0" err="1">
                <a:latin typeface="+mn-ea"/>
              </a:rPr>
              <a:t>ふーーー</a:t>
            </a:r>
            <a:r>
              <a:rPr lang="ja-JP" altLang="en-US" sz="2400" b="1" dirty="0">
                <a:latin typeface="+mn-ea"/>
              </a:rPr>
              <a:t>ってながく、ゆっくり、はいていくよ！</a:t>
            </a:r>
          </a:p>
        </p:txBody>
      </p:sp>
      <p:sp>
        <p:nvSpPr>
          <p:cNvPr id="15364" name="テキスト ボックス 3"/>
          <p:cNvSpPr txBox="1">
            <a:spLocks noChangeArrowheads="1"/>
          </p:cNvSpPr>
          <p:nvPr/>
        </p:nvSpPr>
        <p:spPr bwMode="auto">
          <a:xfrm>
            <a:off x="1919536" y="1228140"/>
            <a:ext cx="75947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000" b="1" u="sng"/>
              <a:t>きん</a:t>
            </a:r>
            <a:r>
              <a:rPr lang="ja-JP" altLang="en-US" sz="4000" b="1" u="sng" dirty="0"/>
              <a:t>ちょうを　ちいさくするための　</a:t>
            </a:r>
            <a:endParaRPr lang="en-US" altLang="ja-JP" sz="4000" b="1" u="sng" dirty="0"/>
          </a:p>
          <a:p>
            <a:pPr eaLnBrk="1" hangingPunct="1">
              <a:spcBef>
                <a:spcPct val="0"/>
              </a:spcBef>
              <a:buFontTx/>
              <a:buNone/>
            </a:pPr>
            <a:r>
              <a:rPr lang="ja-JP" altLang="en-US" sz="4000" b="1" u="sng" dirty="0"/>
              <a:t>「すー、</a:t>
            </a:r>
            <a:r>
              <a:rPr lang="ja-JP" altLang="en-US" sz="4000" b="1" u="sng" dirty="0" err="1"/>
              <a:t>ふーー</a:t>
            </a:r>
            <a:r>
              <a:rPr lang="ja-JP" altLang="en-US" sz="4000" b="1" u="sng" dirty="0"/>
              <a:t>」</a:t>
            </a:r>
          </a:p>
        </p:txBody>
      </p:sp>
      <p:grpSp>
        <p:nvGrpSpPr>
          <p:cNvPr id="13" name="グループ化 12"/>
          <p:cNvGrpSpPr>
            <a:grpSpLocks/>
          </p:cNvGrpSpPr>
          <p:nvPr/>
        </p:nvGrpSpPr>
        <p:grpSpPr bwMode="auto">
          <a:xfrm>
            <a:off x="2999656" y="3983078"/>
            <a:ext cx="1150938" cy="1031875"/>
            <a:chOff x="1475656" y="2708920"/>
            <a:chExt cx="1152128" cy="1031718"/>
          </a:xfrm>
        </p:grpSpPr>
        <p:cxnSp>
          <p:nvCxnSpPr>
            <p:cNvPr id="6" name="直線矢印コネクタ 5"/>
            <p:cNvCxnSpPr/>
            <p:nvPr/>
          </p:nvCxnSpPr>
          <p:spPr>
            <a:xfrm flipH="1">
              <a:off x="1475656" y="2708920"/>
              <a:ext cx="936005" cy="79204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691779" y="2804156"/>
              <a:ext cx="936005" cy="93648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4871864" y="6547369"/>
            <a:ext cx="5688632" cy="276999"/>
          </a:xfrm>
          <a:prstGeom prst="rect">
            <a:avLst/>
          </a:prstGeom>
          <a:noFill/>
        </p:spPr>
        <p:txBody>
          <a:bodyPr wrap="square" rtlCol="0">
            <a:spAutoFit/>
          </a:bodyPr>
          <a:lstStyle/>
          <a:p>
            <a:r>
              <a:rPr lang="ja-JP" altLang="en-US" sz="1200" dirty="0"/>
              <a:t>絵本：ほんばんによわいわんた　とみながよしき・やまなかひろし（とうみしょぼう）より</a:t>
            </a:r>
          </a:p>
        </p:txBody>
      </p:sp>
    </p:spTree>
    <p:extLst>
      <p:ext uri="{BB962C8B-B14F-4D97-AF65-F5344CB8AC3E}">
        <p14:creationId xmlns:p14="http://schemas.microsoft.com/office/powerpoint/2010/main" val="1292767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960096" y="689047"/>
            <a:ext cx="2118152" cy="2667946"/>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568" y="-11143"/>
            <a:ext cx="3168352" cy="403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707960" y="3573016"/>
            <a:ext cx="4248472" cy="3046988"/>
          </a:xfrm>
          <a:prstGeom prst="rect">
            <a:avLst/>
          </a:prstGeom>
          <a:ln>
            <a:solidFill>
              <a:srgbClr val="000000"/>
            </a:solidFill>
          </a:ln>
        </p:spPr>
        <p:txBody>
          <a:bodyPr wrap="square">
            <a:spAutoFit/>
          </a:bodyPr>
          <a:lstStyle/>
          <a:p>
            <a:r>
              <a:rPr lang="ja-JP" altLang="en-US" b="1" dirty="0"/>
              <a:t> </a:t>
            </a:r>
            <a:r>
              <a:rPr lang="ja-JP" altLang="en-US" sz="2400" b="1" dirty="0"/>
              <a:t>落ち着くための自分へのプラス・メッセージだよ。</a:t>
            </a:r>
            <a:endParaRPr lang="en-US" altLang="ja-JP" sz="2400" b="1" dirty="0"/>
          </a:p>
          <a:p>
            <a:r>
              <a:rPr lang="ja-JP" altLang="en-US" sz="2400" b="1" dirty="0"/>
              <a:t>背なかをのばして、</a:t>
            </a:r>
            <a:endParaRPr lang="en-US" altLang="ja-JP" sz="2400" b="1" dirty="0"/>
          </a:p>
          <a:p>
            <a:r>
              <a:rPr lang="ja-JP" altLang="en-US" sz="2400" b="1" dirty="0"/>
              <a:t>「最後まであきらめない」</a:t>
            </a:r>
            <a:endParaRPr lang="en-US" altLang="ja-JP" sz="2400" b="1" dirty="0"/>
          </a:p>
          <a:p>
            <a:r>
              <a:rPr lang="ja-JP" altLang="en-US" sz="2400" b="1" dirty="0"/>
              <a:t>「落ち着いて試験（試合・発表会）に取り組むことができます」</a:t>
            </a:r>
            <a:endParaRPr lang="en-US" altLang="ja-JP" sz="2400" b="1" dirty="0"/>
          </a:p>
          <a:p>
            <a:r>
              <a:rPr lang="ja-JP" altLang="en-US" sz="2400" b="1" dirty="0"/>
              <a:t>「ドキドキは自分のベストをだすエネルギー」</a:t>
            </a:r>
            <a:endParaRPr lang="en-US" altLang="ja-JP" sz="2400" b="1" dirty="0"/>
          </a:p>
        </p:txBody>
      </p:sp>
      <p:sp>
        <p:nvSpPr>
          <p:cNvPr id="5" name="正方形/長方形 4"/>
          <p:cNvSpPr/>
          <p:nvPr/>
        </p:nvSpPr>
        <p:spPr>
          <a:xfrm>
            <a:off x="1793533" y="299099"/>
            <a:ext cx="8325798" cy="523220"/>
          </a:xfrm>
          <a:prstGeom prst="rect">
            <a:avLst/>
          </a:prstGeom>
        </p:spPr>
        <p:txBody>
          <a:bodyPr wrap="square">
            <a:spAutoFit/>
          </a:bodyPr>
          <a:lstStyle/>
          <a:p>
            <a:r>
              <a:rPr lang="ja-JP" altLang="en-US" sz="2800" b="1" dirty="0">
                <a:latin typeface="+mn-ea"/>
              </a:rPr>
              <a:t>落ち着くためのメッセージ　　長続きするがんばり方　</a:t>
            </a:r>
          </a:p>
        </p:txBody>
      </p:sp>
      <p:sp>
        <p:nvSpPr>
          <p:cNvPr id="6" name="テキスト ボックス 5"/>
          <p:cNvSpPr txBox="1"/>
          <p:nvPr/>
        </p:nvSpPr>
        <p:spPr>
          <a:xfrm>
            <a:off x="3112116" y="3208300"/>
            <a:ext cx="5688632" cy="276999"/>
          </a:xfrm>
          <a:prstGeom prst="rect">
            <a:avLst/>
          </a:prstGeom>
          <a:noFill/>
        </p:spPr>
        <p:txBody>
          <a:bodyPr wrap="square" rtlCol="0">
            <a:spAutoFit/>
          </a:bodyPr>
          <a:lstStyle/>
          <a:p>
            <a:r>
              <a:rPr lang="ja-JP" altLang="en-US" sz="1200" dirty="0"/>
              <a:t>絵本：ほんばんによわいわんた　とみながよしき・やまなかひろし（とうみしょぼう）より</a:t>
            </a:r>
          </a:p>
        </p:txBody>
      </p:sp>
      <p:sp>
        <p:nvSpPr>
          <p:cNvPr id="2" name="正方形/長方形 1"/>
          <p:cNvSpPr/>
          <p:nvPr/>
        </p:nvSpPr>
        <p:spPr>
          <a:xfrm>
            <a:off x="6023992" y="3562780"/>
            <a:ext cx="4388040" cy="3170099"/>
          </a:xfrm>
          <a:prstGeom prst="rect">
            <a:avLst/>
          </a:prstGeom>
          <a:ln>
            <a:solidFill>
              <a:srgbClr val="000000"/>
            </a:solidFill>
          </a:ln>
        </p:spPr>
        <p:txBody>
          <a:bodyPr wrap="square">
            <a:spAutoFit/>
          </a:bodyPr>
          <a:lstStyle/>
          <a:p>
            <a:r>
              <a:rPr lang="ja-JP" altLang="en-US" sz="2800" b="1" dirty="0"/>
              <a:t>試験開始！</a:t>
            </a:r>
            <a:endParaRPr lang="en-US" altLang="ja-JP" sz="2800" b="1" dirty="0"/>
          </a:p>
          <a:p>
            <a:endParaRPr lang="en-US" altLang="ja-JP" sz="2400" b="1" dirty="0"/>
          </a:p>
          <a:p>
            <a:r>
              <a:rPr lang="ja-JP" altLang="en-US" sz="2400" b="1" dirty="0"/>
              <a:t>がんばるときは、からだの色んなところに力をいれます。肩をあげるというのでがんばりを表現します。</a:t>
            </a:r>
            <a:endParaRPr lang="en-US" altLang="ja-JP" sz="2400" b="1" dirty="0"/>
          </a:p>
          <a:p>
            <a:endParaRPr lang="en-US" altLang="ja-JP" sz="2400" b="1" dirty="0"/>
          </a:p>
          <a:p>
            <a:r>
              <a:rPr lang="ja-JP" altLang="en-US" sz="2800" b="1" dirty="0"/>
              <a:t>はい終わり！</a:t>
            </a:r>
          </a:p>
        </p:txBody>
      </p:sp>
      <p:grpSp>
        <p:nvGrpSpPr>
          <p:cNvPr id="8" name="グループ化 7"/>
          <p:cNvGrpSpPr>
            <a:grpSpLocks/>
          </p:cNvGrpSpPr>
          <p:nvPr/>
        </p:nvGrpSpPr>
        <p:grpSpPr bwMode="auto">
          <a:xfrm>
            <a:off x="7464152" y="1373792"/>
            <a:ext cx="936104" cy="928554"/>
            <a:chOff x="1835696" y="1700808"/>
            <a:chExt cx="1224136" cy="1368152"/>
          </a:xfrm>
        </p:grpSpPr>
        <p:cxnSp>
          <p:nvCxnSpPr>
            <p:cNvPr id="9" name="直線矢印コネクタ 8"/>
            <p:cNvCxnSpPr/>
            <p:nvPr/>
          </p:nvCxnSpPr>
          <p:spPr>
            <a:xfrm flipV="1">
              <a:off x="1835696" y="1700808"/>
              <a:ext cx="0" cy="136815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059832" y="1700808"/>
              <a:ext cx="0" cy="136815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46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リーフォーム 1"/>
          <p:cNvSpPr/>
          <p:nvPr/>
        </p:nvSpPr>
        <p:spPr>
          <a:xfrm>
            <a:off x="1284696" y="3399846"/>
            <a:ext cx="8785595" cy="1703175"/>
          </a:xfrm>
          <a:custGeom>
            <a:avLst/>
            <a:gdLst>
              <a:gd name="connsiteX0" fmla="*/ 0 w 7716475"/>
              <a:gd name="connsiteY0" fmla="*/ 137038 h 2250251"/>
              <a:gd name="connsiteX1" fmla="*/ 812800 w 7716475"/>
              <a:gd name="connsiteY1" fmla="*/ 1513257 h 2250251"/>
              <a:gd name="connsiteX2" fmla="*/ 2105891 w 7716475"/>
              <a:gd name="connsiteY2" fmla="*/ 2205984 h 2250251"/>
              <a:gd name="connsiteX3" fmla="*/ 4959927 w 7716475"/>
              <a:gd name="connsiteY3" fmla="*/ 284820 h 2250251"/>
              <a:gd name="connsiteX4" fmla="*/ 7527636 w 7716475"/>
              <a:gd name="connsiteY4" fmla="*/ 26202 h 2250251"/>
              <a:gd name="connsiteX5" fmla="*/ 7527636 w 7716475"/>
              <a:gd name="connsiteY5" fmla="*/ 7729 h 225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6475" h="2250251">
                <a:moveTo>
                  <a:pt x="0" y="137038"/>
                </a:moveTo>
                <a:cubicBezTo>
                  <a:pt x="230909" y="652735"/>
                  <a:pt x="461818" y="1168433"/>
                  <a:pt x="812800" y="1513257"/>
                </a:cubicBezTo>
                <a:cubicBezTo>
                  <a:pt x="1163782" y="1858081"/>
                  <a:pt x="1414703" y="2410723"/>
                  <a:pt x="2105891" y="2205984"/>
                </a:cubicBezTo>
                <a:cubicBezTo>
                  <a:pt x="2797079" y="2001245"/>
                  <a:pt x="4056303" y="648117"/>
                  <a:pt x="4959927" y="284820"/>
                </a:cubicBezTo>
                <a:cubicBezTo>
                  <a:pt x="5863551" y="-78477"/>
                  <a:pt x="7527636" y="26202"/>
                  <a:pt x="7527636" y="26202"/>
                </a:cubicBezTo>
                <a:cubicBezTo>
                  <a:pt x="7955587" y="-19980"/>
                  <a:pt x="7521479" y="9268"/>
                  <a:pt x="7527636" y="772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フリーフォーム 3"/>
          <p:cNvSpPr/>
          <p:nvPr/>
        </p:nvSpPr>
        <p:spPr>
          <a:xfrm>
            <a:off x="1284696" y="3399848"/>
            <a:ext cx="10450456" cy="1753494"/>
          </a:xfrm>
          <a:custGeom>
            <a:avLst/>
            <a:gdLst>
              <a:gd name="connsiteX0" fmla="*/ 0 w 7555345"/>
              <a:gd name="connsiteY0" fmla="*/ 0 h 2418626"/>
              <a:gd name="connsiteX1" fmla="*/ 1422400 w 7555345"/>
              <a:gd name="connsiteY1" fmla="*/ 2133600 h 2418626"/>
              <a:gd name="connsiteX2" fmla="*/ 7555345 w 7555345"/>
              <a:gd name="connsiteY2" fmla="*/ 2336800 h 2418626"/>
            </a:gdLst>
            <a:ahLst/>
            <a:cxnLst>
              <a:cxn ang="0">
                <a:pos x="connsiteX0" y="connsiteY0"/>
              </a:cxn>
              <a:cxn ang="0">
                <a:pos x="connsiteX1" y="connsiteY1"/>
              </a:cxn>
              <a:cxn ang="0">
                <a:pos x="connsiteX2" y="connsiteY2"/>
              </a:cxn>
            </a:cxnLst>
            <a:rect l="l" t="t" r="r" b="b"/>
            <a:pathLst>
              <a:path w="7555345" h="2418626">
                <a:moveTo>
                  <a:pt x="0" y="0"/>
                </a:moveTo>
                <a:cubicBezTo>
                  <a:pt x="81588" y="872066"/>
                  <a:pt x="163176" y="1744133"/>
                  <a:pt x="1422400" y="2133600"/>
                </a:cubicBezTo>
                <a:cubicBezTo>
                  <a:pt x="2681624" y="2523067"/>
                  <a:pt x="5118484" y="2429933"/>
                  <a:pt x="7555345" y="23368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フリーフォーム 4"/>
          <p:cNvSpPr/>
          <p:nvPr/>
        </p:nvSpPr>
        <p:spPr>
          <a:xfrm>
            <a:off x="1284698" y="1460338"/>
            <a:ext cx="8785594" cy="3642683"/>
          </a:xfrm>
          <a:custGeom>
            <a:avLst/>
            <a:gdLst>
              <a:gd name="connsiteX0" fmla="*/ 0 w 7629236"/>
              <a:gd name="connsiteY0" fmla="*/ 2752436 h 5166917"/>
              <a:gd name="connsiteX1" fmla="*/ 1570182 w 7629236"/>
              <a:gd name="connsiteY1" fmla="*/ 5163127 h 5166917"/>
              <a:gd name="connsiteX2" fmla="*/ 4405745 w 7629236"/>
              <a:gd name="connsiteY2" fmla="*/ 3223491 h 5166917"/>
              <a:gd name="connsiteX3" fmla="*/ 7629236 w 7629236"/>
              <a:gd name="connsiteY3" fmla="*/ 0 h 5166917"/>
            </a:gdLst>
            <a:ahLst/>
            <a:cxnLst>
              <a:cxn ang="0">
                <a:pos x="connsiteX0" y="connsiteY0"/>
              </a:cxn>
              <a:cxn ang="0">
                <a:pos x="connsiteX1" y="connsiteY1"/>
              </a:cxn>
              <a:cxn ang="0">
                <a:pos x="connsiteX2" y="connsiteY2"/>
              </a:cxn>
              <a:cxn ang="0">
                <a:pos x="connsiteX3" y="connsiteY3"/>
              </a:cxn>
            </a:cxnLst>
            <a:rect l="l" t="t" r="r" b="b"/>
            <a:pathLst>
              <a:path w="7629236" h="5166917">
                <a:moveTo>
                  <a:pt x="0" y="2752436"/>
                </a:moveTo>
                <a:cubicBezTo>
                  <a:pt x="417945" y="3918527"/>
                  <a:pt x="835891" y="5084618"/>
                  <a:pt x="1570182" y="5163127"/>
                </a:cubicBezTo>
                <a:cubicBezTo>
                  <a:pt x="2304473" y="5241636"/>
                  <a:pt x="3395903" y="4084012"/>
                  <a:pt x="4405745" y="3223491"/>
                </a:cubicBezTo>
                <a:cubicBezTo>
                  <a:pt x="5415587" y="2362970"/>
                  <a:pt x="6522411" y="1181485"/>
                  <a:pt x="762923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917" name="テキスト ボックス 5"/>
          <p:cNvSpPr txBox="1">
            <a:spLocks noChangeArrowheads="1"/>
          </p:cNvSpPr>
          <p:nvPr/>
        </p:nvSpPr>
        <p:spPr bwMode="auto">
          <a:xfrm>
            <a:off x="7506593" y="3668658"/>
            <a:ext cx="1007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回復</a:t>
            </a:r>
          </a:p>
        </p:txBody>
      </p:sp>
      <p:sp>
        <p:nvSpPr>
          <p:cNvPr id="38919" name="テキスト ボックス 7"/>
          <p:cNvSpPr txBox="1">
            <a:spLocks noChangeArrowheads="1"/>
          </p:cNvSpPr>
          <p:nvPr/>
        </p:nvSpPr>
        <p:spPr bwMode="auto">
          <a:xfrm>
            <a:off x="7493976" y="479218"/>
            <a:ext cx="4002624" cy="830997"/>
          </a:xfrm>
          <a:prstGeom prst="rect">
            <a:avLst/>
          </a:prstGeom>
          <a:solidFill>
            <a:schemeClr val="bg1"/>
          </a:solidFill>
          <a:ln w="9525">
            <a:solidFill>
              <a:schemeClr val="accent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Post</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Traumatic Growth</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PTG:</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トラウマ後成長）</a:t>
            </a:r>
          </a:p>
        </p:txBody>
      </p:sp>
      <p:sp>
        <p:nvSpPr>
          <p:cNvPr id="38920" name="テキスト ボックス 8"/>
          <p:cNvSpPr txBox="1">
            <a:spLocks noChangeArrowheads="1"/>
          </p:cNvSpPr>
          <p:nvPr/>
        </p:nvSpPr>
        <p:spPr bwMode="auto">
          <a:xfrm>
            <a:off x="2258056" y="314342"/>
            <a:ext cx="37401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PTG;</a:t>
            </a: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トラウマ後成長の結果</a:t>
            </a:r>
            <a:endParaRPr kumimoji="1"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・他者とのきずな</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・新たな可能性へ挑戦する力</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・困難なことに挑戦する力</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・日々の感謝</a:t>
            </a:r>
            <a:endPar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10" name="上矢印 9"/>
          <p:cNvSpPr/>
          <p:nvPr/>
        </p:nvSpPr>
        <p:spPr>
          <a:xfrm>
            <a:off x="6760967" y="3668658"/>
            <a:ext cx="647700" cy="567929"/>
          </a:xfrm>
          <a:prstGeom prst="up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924" name="テキスト ボックス 12"/>
          <p:cNvSpPr txBox="1">
            <a:spLocks noChangeArrowheads="1"/>
          </p:cNvSpPr>
          <p:nvPr/>
        </p:nvSpPr>
        <p:spPr bwMode="auto">
          <a:xfrm>
            <a:off x="1169676" y="5182518"/>
            <a:ext cx="7328578"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眠れない、イライラ、びくっと、思い出してつらい、こわい夢、話したくない、（安全な）トリガーを避けたい</a:t>
            </a:r>
          </a:p>
        </p:txBody>
      </p:sp>
      <p:sp>
        <p:nvSpPr>
          <p:cNvPr id="6" name="正方形/長方形 5"/>
          <p:cNvSpPr/>
          <p:nvPr/>
        </p:nvSpPr>
        <p:spPr>
          <a:xfrm>
            <a:off x="2189273" y="111779"/>
            <a:ext cx="9692764" cy="25391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Tedeschi</a:t>
            </a:r>
            <a:r>
              <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R. G.. &amp; Calhoun. L. G. ( 1996). The posttraumatic growth</a:t>
            </a:r>
            <a:r>
              <a:rPr kumimoji="1" lang="ja-JP" altLang="en-US"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inventory Measuring the positive legacy of trauma. </a:t>
            </a:r>
            <a:r>
              <a:rPr kumimoji="1" lang="en-US" altLang="ja-JP" sz="105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Journal of Traumatic Stress</a:t>
            </a:r>
            <a:r>
              <a:rPr kumimoji="1" lang="en-US" altLang="ja-JP" sz="10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9. 455-471.</a:t>
            </a:r>
            <a:endPar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91860" y="6154546"/>
            <a:ext cx="4104457" cy="461665"/>
          </a:xfrm>
          <a:prstGeom prst="rect">
            <a:avLst/>
          </a:prstGeom>
          <a:noFill/>
          <a:ln w="7620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１（安全）安心・２きずな</a:t>
            </a:r>
            <a:endParaRPr kumimoji="1"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テキスト ボックス 5"/>
          <p:cNvSpPr txBox="1">
            <a:spLocks noChangeArrowheads="1"/>
          </p:cNvSpPr>
          <p:nvPr/>
        </p:nvSpPr>
        <p:spPr bwMode="auto">
          <a:xfrm>
            <a:off x="9063022" y="1667062"/>
            <a:ext cx="1007269" cy="46166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成長</a:t>
            </a:r>
          </a:p>
        </p:txBody>
      </p:sp>
      <p:sp>
        <p:nvSpPr>
          <p:cNvPr id="8" name="テキスト ボックス 7"/>
          <p:cNvSpPr txBox="1"/>
          <p:nvPr/>
        </p:nvSpPr>
        <p:spPr>
          <a:xfrm>
            <a:off x="5929140" y="2656166"/>
            <a:ext cx="4176464" cy="523220"/>
          </a:xfrm>
          <a:prstGeom prst="rect">
            <a:avLst/>
          </a:prstGeom>
          <a:solidFill>
            <a:schemeClr val="bg1"/>
          </a:solidFill>
          <a:ln w="762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３表現・４チャレンジ</a:t>
            </a:r>
            <a:endParaRPr kumimoji="1"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テキスト ボックス 13"/>
          <p:cNvSpPr txBox="1">
            <a:spLocks noChangeArrowheads="1"/>
          </p:cNvSpPr>
          <p:nvPr/>
        </p:nvSpPr>
        <p:spPr bwMode="auto">
          <a:xfrm>
            <a:off x="5477025" y="1623335"/>
            <a:ext cx="2707256" cy="707886"/>
          </a:xfrm>
          <a:prstGeom prst="rect">
            <a:avLst/>
          </a:prstGeom>
          <a:solidFill>
            <a:schemeClr val="bg1"/>
          </a:solidFill>
          <a:ln w="9525">
            <a:solidFill>
              <a:srgbClr val="FFC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・表現と分ちあい</a:t>
            </a: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・アサーティブな表現を</a:t>
            </a:r>
          </a:p>
        </p:txBody>
      </p:sp>
      <p:sp>
        <p:nvSpPr>
          <p:cNvPr id="12" name="テキスト ボックス 11"/>
          <p:cNvSpPr txBox="1"/>
          <p:nvPr/>
        </p:nvSpPr>
        <p:spPr>
          <a:xfrm>
            <a:off x="8791486" y="3611567"/>
            <a:ext cx="31632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ストレス障害</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；医療で回復する方法が開発されています</a:t>
            </a:r>
            <a:endParaRPr kumimoji="1" 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爆発 1 21"/>
          <p:cNvSpPr/>
          <p:nvPr/>
        </p:nvSpPr>
        <p:spPr>
          <a:xfrm>
            <a:off x="901183" y="3120229"/>
            <a:ext cx="2499327" cy="51196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Line 7"/>
          <p:cNvSpPr>
            <a:spLocks noChangeShapeType="1"/>
          </p:cNvSpPr>
          <p:nvPr/>
        </p:nvSpPr>
        <p:spPr bwMode="auto">
          <a:xfrm flipH="1" flipV="1">
            <a:off x="1212688" y="764704"/>
            <a:ext cx="1" cy="2719324"/>
          </a:xfrm>
          <a:prstGeom prst="line">
            <a:avLst/>
          </a:prstGeom>
          <a:noFill/>
          <a:ln w="381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Line 7"/>
          <p:cNvSpPr>
            <a:spLocks noChangeShapeType="1"/>
          </p:cNvSpPr>
          <p:nvPr/>
        </p:nvSpPr>
        <p:spPr bwMode="auto">
          <a:xfrm>
            <a:off x="1197627" y="3540504"/>
            <a:ext cx="15061" cy="1824087"/>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359438" y="907099"/>
            <a:ext cx="553998" cy="22322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ポジティブ行動</a:t>
            </a:r>
            <a:endParaRPr kumimoji="1"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テキスト ボックス 25"/>
          <p:cNvSpPr txBox="1"/>
          <p:nvPr/>
        </p:nvSpPr>
        <p:spPr>
          <a:xfrm>
            <a:off x="309893" y="3745524"/>
            <a:ext cx="553998" cy="22322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トラウマ反応</a:t>
            </a:r>
            <a:endParaRPr kumimoji="1"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8925" name="テキスト ボックス 13"/>
          <p:cNvSpPr txBox="1">
            <a:spLocks noChangeArrowheads="1"/>
          </p:cNvSpPr>
          <p:nvPr/>
        </p:nvSpPr>
        <p:spPr bwMode="auto">
          <a:xfrm>
            <a:off x="4261284" y="5997072"/>
            <a:ext cx="4236970" cy="523220"/>
          </a:xfrm>
          <a:prstGeom prst="rect">
            <a:avLst/>
          </a:prstGeom>
          <a:solidFill>
            <a:schemeClr val="bg1"/>
          </a:solidFill>
          <a:ln w="28575">
            <a:solidFill>
              <a:srgbClr val="FFC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誰にでも起こる自然な反応</a:t>
            </a:r>
          </a:p>
        </p:txBody>
      </p:sp>
      <p:sp>
        <p:nvSpPr>
          <p:cNvPr id="27" name="台形 26"/>
          <p:cNvSpPr/>
          <p:nvPr/>
        </p:nvSpPr>
        <p:spPr>
          <a:xfrm>
            <a:off x="10073539" y="4927139"/>
            <a:ext cx="1881187" cy="779463"/>
          </a:xfrm>
          <a:prstGeom prst="trapezoid">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アルコール依存</a:t>
            </a:r>
          </a:p>
        </p:txBody>
      </p:sp>
      <p:sp>
        <p:nvSpPr>
          <p:cNvPr id="28" name="角丸四角形 27"/>
          <p:cNvSpPr/>
          <p:nvPr/>
        </p:nvSpPr>
        <p:spPr>
          <a:xfrm>
            <a:off x="8791486" y="4419682"/>
            <a:ext cx="3228565" cy="2067787"/>
          </a:xfrm>
          <a:prstGeom prst="roundRect">
            <a:avLst/>
          </a:prstGeom>
          <a:no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ひし形 28"/>
          <p:cNvSpPr/>
          <p:nvPr/>
        </p:nvSpPr>
        <p:spPr>
          <a:xfrm>
            <a:off x="10208026" y="5483567"/>
            <a:ext cx="1765300" cy="974725"/>
          </a:xfrm>
          <a:prstGeom prst="diamond">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心身症</a:t>
            </a:r>
          </a:p>
        </p:txBody>
      </p:sp>
      <p:sp>
        <p:nvSpPr>
          <p:cNvPr id="30" name="Text Box 4"/>
          <p:cNvSpPr txBox="1">
            <a:spLocks noChangeArrowheads="1"/>
          </p:cNvSpPr>
          <p:nvPr/>
        </p:nvSpPr>
        <p:spPr bwMode="auto">
          <a:xfrm>
            <a:off x="10438165" y="4538359"/>
            <a:ext cx="1296987" cy="36830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en-US" altLang="ja-JP"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PTSD</a:t>
            </a: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 name="角丸四角形 30"/>
          <p:cNvSpPr/>
          <p:nvPr/>
        </p:nvSpPr>
        <p:spPr>
          <a:xfrm>
            <a:off x="8903199" y="6065956"/>
            <a:ext cx="1929522" cy="3286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学校に行けない</a:t>
            </a:r>
          </a:p>
        </p:txBody>
      </p:sp>
      <p:sp>
        <p:nvSpPr>
          <p:cNvPr id="32" name="角丸四角形 31"/>
          <p:cNvSpPr/>
          <p:nvPr/>
        </p:nvSpPr>
        <p:spPr>
          <a:xfrm>
            <a:off x="8995450" y="5647553"/>
            <a:ext cx="985838" cy="349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暴力</a:t>
            </a:r>
          </a:p>
        </p:txBody>
      </p:sp>
      <p:sp>
        <p:nvSpPr>
          <p:cNvPr id="33" name="平行四辺形 32"/>
          <p:cNvSpPr/>
          <p:nvPr/>
        </p:nvSpPr>
        <p:spPr>
          <a:xfrm>
            <a:off x="8903199" y="4547505"/>
            <a:ext cx="1403350" cy="1012825"/>
          </a:xfrm>
          <a:prstGeom prst="parallelogram">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うつ</a:t>
            </a:r>
          </a:p>
        </p:txBody>
      </p:sp>
      <p:sp>
        <p:nvSpPr>
          <p:cNvPr id="19" name="テキスト ボックス 13"/>
          <p:cNvSpPr txBox="1">
            <a:spLocks noChangeArrowheads="1"/>
          </p:cNvSpPr>
          <p:nvPr/>
        </p:nvSpPr>
        <p:spPr bwMode="auto">
          <a:xfrm>
            <a:off x="4534902" y="4305368"/>
            <a:ext cx="4056339" cy="707886"/>
          </a:xfrm>
          <a:prstGeom prst="rect">
            <a:avLst/>
          </a:prstGeom>
          <a:solidFill>
            <a:schemeClr val="bg1"/>
          </a:solidFill>
          <a:ln w="9525">
            <a:solidFill>
              <a:srgbClr val="FFC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・自分のペースで少しずつチャレンジ</a:t>
            </a: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・人を応援してもらう・応援する体験</a:t>
            </a:r>
          </a:p>
        </p:txBody>
      </p:sp>
      <p:cxnSp>
        <p:nvCxnSpPr>
          <p:cNvPr id="14" name="直線コネクタ 13"/>
          <p:cNvCxnSpPr>
            <a:cxnSpLocks/>
            <a:stCxn id="22" idx="3"/>
          </p:cNvCxnSpPr>
          <p:nvPr/>
        </p:nvCxnSpPr>
        <p:spPr>
          <a:xfrm flipV="1">
            <a:off x="3400510" y="3376213"/>
            <a:ext cx="7061106" cy="5901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0438165" y="2803413"/>
            <a:ext cx="173038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時間</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（個人差があります）</a:t>
            </a: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テキスト ボックス 33"/>
          <p:cNvSpPr txBox="1"/>
          <p:nvPr/>
        </p:nvSpPr>
        <p:spPr>
          <a:xfrm>
            <a:off x="7077457" y="6509157"/>
            <a:ext cx="51145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PTSD</a:t>
            </a: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Post</a:t>
            </a: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Traumatic</a:t>
            </a: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Stress</a:t>
            </a: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Disorder</a:t>
            </a: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；トラウマ後ストレス障害）</a:t>
            </a:r>
            <a:endParaRPr kumimoji="1" 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6295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6"/>
          <p:cNvSpPr txBox="1">
            <a:spLocks noChangeArrowheads="1"/>
          </p:cNvSpPr>
          <p:nvPr/>
        </p:nvSpPr>
        <p:spPr bwMode="auto">
          <a:xfrm>
            <a:off x="361725" y="3900250"/>
            <a:ext cx="3609975" cy="83099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50000"/>
              </a:spcBef>
              <a:spcAft>
                <a:spcPct val="0"/>
              </a:spcAft>
              <a:buNone/>
              <a:defRPr/>
            </a:pPr>
            <a:r>
              <a:rPr lang="ja-JP" altLang="en-US" sz="2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マヒ（本当のことと思えない・思いだせない）</a:t>
            </a:r>
            <a:endParaRPr lang="en-US" altLang="ja-JP" sz="2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531" name="Text Box 11"/>
          <p:cNvSpPr txBox="1">
            <a:spLocks noChangeArrowheads="1"/>
          </p:cNvSpPr>
          <p:nvPr/>
        </p:nvSpPr>
        <p:spPr bwMode="auto">
          <a:xfrm>
            <a:off x="6625422" y="3240644"/>
            <a:ext cx="5222595" cy="46166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50000"/>
              </a:spcBef>
              <a:spcAft>
                <a:spcPct val="0"/>
              </a:spcAft>
              <a:buNone/>
            </a:pPr>
            <a:r>
              <a:rPr lang="ja-JP" altLang="en-US" sz="2400" dirty="0">
                <a:solidFill>
                  <a:prstClr val="black"/>
                </a:solidFill>
                <a:latin typeface="Arial" panose="020B0604020202020204" pitchFamily="34" charset="0"/>
                <a:ea typeface="BIZ UDPゴシック" panose="020B0400000000000000" pitchFamily="50" charset="-128"/>
              </a:rPr>
              <a:t>避ける</a:t>
            </a:r>
            <a:r>
              <a:rPr lang="ja-JP" altLang="en-US" sz="1600" dirty="0">
                <a:solidFill>
                  <a:prstClr val="black"/>
                </a:solidFill>
                <a:latin typeface="BIZ UDPゴシック" panose="020B0400000000000000" pitchFamily="50" charset="-128"/>
                <a:ea typeface="BIZ UDPゴシック" panose="020B0400000000000000" pitchFamily="50" charset="-128"/>
              </a:rPr>
              <a:t>（安全なりマインダーを避ける、話したくない）</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60421" name="Text Box 12"/>
          <p:cNvSpPr txBox="1">
            <a:spLocks noChangeArrowheads="1"/>
          </p:cNvSpPr>
          <p:nvPr/>
        </p:nvSpPr>
        <p:spPr bwMode="auto">
          <a:xfrm>
            <a:off x="4195749" y="2413337"/>
            <a:ext cx="22375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50000"/>
              </a:spcBef>
              <a:spcAft>
                <a:spcPct val="0"/>
              </a:spcAft>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強いストレスの記憶の凍りついた箱</a:t>
            </a:r>
            <a:endParaRPr lang="en-US" altLang="ja-JP" sz="2000" dirty="0">
              <a:solidFill>
                <a:prstClr val="black"/>
              </a:solidFill>
              <a:latin typeface="BIZ UDPゴシック" panose="020B0400000000000000" pitchFamily="50" charset="-128"/>
              <a:ea typeface="BIZ UDPゴシック" panose="020B0400000000000000" pitchFamily="50" charset="-128"/>
            </a:endParaRPr>
          </a:p>
        </p:txBody>
      </p:sp>
      <p:pic>
        <p:nvPicPr>
          <p:cNvPr id="22533" name="図 18"/>
          <p:cNvPicPr>
            <a:picLocks noChangeAspect="1" noChangeArrowheads="1"/>
          </p:cNvPicPr>
          <p:nvPr/>
        </p:nvPicPr>
        <p:blipFill>
          <a:blip r:embed="rId2" cstate="print">
            <a:extLst>
              <a:ext uri="{28A0092B-C50C-407E-A947-70E740481C1C}">
                <a14:useLocalDpi xmlns:a14="http://schemas.microsoft.com/office/drawing/2010/main" val="0"/>
              </a:ext>
            </a:extLst>
          </a:blip>
          <a:srcRect r="-58"/>
          <a:stretch>
            <a:fillRect/>
          </a:stretch>
        </p:blipFill>
        <p:spPr bwMode="auto">
          <a:xfrm>
            <a:off x="5277979" y="5289413"/>
            <a:ext cx="1431132" cy="138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3">
            <a:lum bright="21000" contrast="61000"/>
          </a:blip>
          <a:stretch>
            <a:fillRect/>
          </a:stretch>
        </p:blipFill>
        <p:spPr>
          <a:xfrm>
            <a:off x="4623599" y="3212976"/>
            <a:ext cx="1596790" cy="1564227"/>
          </a:xfrm>
          <a:prstGeom prst="rect">
            <a:avLst/>
          </a:prstGeom>
          <a:effectLst>
            <a:glow rad="127000">
              <a:schemeClr val="accent1">
                <a:alpha val="0"/>
              </a:schemeClr>
            </a:glow>
            <a:softEdge rad="127000"/>
          </a:effectLst>
        </p:spPr>
      </p:pic>
      <p:pic>
        <p:nvPicPr>
          <p:cNvPr id="22535" name="図 20"/>
          <p:cNvPicPr>
            <a:picLocks noChangeAspect="1" noChangeArrowheads="1"/>
          </p:cNvPicPr>
          <p:nvPr/>
        </p:nvPicPr>
        <p:blipFill>
          <a:blip r:embed="rId4" cstate="print">
            <a:extLst>
              <a:ext uri="{28A0092B-C50C-407E-A947-70E740481C1C}">
                <a14:useLocalDpi xmlns:a14="http://schemas.microsoft.com/office/drawing/2010/main" val="0"/>
              </a:ext>
            </a:extLst>
          </a:blip>
          <a:srcRect r="-29"/>
          <a:stretch>
            <a:fillRect/>
          </a:stretch>
        </p:blipFill>
        <p:spPr bwMode="auto">
          <a:xfrm>
            <a:off x="3730951" y="1058168"/>
            <a:ext cx="1271696" cy="105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1"/>
          <p:cNvSpPr txBox="1">
            <a:spLocks noChangeArrowheads="1"/>
          </p:cNvSpPr>
          <p:nvPr/>
        </p:nvSpPr>
        <p:spPr bwMode="auto">
          <a:xfrm>
            <a:off x="6947022" y="5006101"/>
            <a:ext cx="4045521" cy="73866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50000"/>
              </a:spcBef>
              <a:spcAft>
                <a:spcPct val="0"/>
              </a:spcAft>
              <a:buNone/>
            </a:pPr>
            <a:r>
              <a:rPr lang="ja-JP" altLang="en-US" sz="2400" dirty="0">
                <a:solidFill>
                  <a:prstClr val="black"/>
                </a:solidFill>
                <a:latin typeface="Arial" panose="020B0604020202020204" pitchFamily="34" charset="0"/>
                <a:ea typeface="BIZ UDPゴシック" panose="020B0400000000000000" pitchFamily="50" charset="-128"/>
              </a:rPr>
              <a:t>びっくり興奮（過覚醒）</a:t>
            </a:r>
            <a:r>
              <a:rPr lang="ja-JP" altLang="en-US" sz="1800" dirty="0">
                <a:solidFill>
                  <a:prstClr val="black"/>
                </a:solidFill>
                <a:latin typeface="BIZ UDPゴシック" panose="020B0400000000000000" pitchFamily="50" charset="-128"/>
                <a:ea typeface="BIZ UDPゴシック" panose="020B0400000000000000" pitchFamily="50" charset="-128"/>
              </a:rPr>
              <a:t>びっくとする・イライラする・ねむれない）</a:t>
            </a:r>
            <a:endParaRPr lang="en-US" altLang="ja-JP" sz="2000" dirty="0">
              <a:solidFill>
                <a:prstClr val="black"/>
              </a:solidFill>
              <a:latin typeface="BIZ UDPゴシック" panose="020B0400000000000000" pitchFamily="50" charset="-128"/>
              <a:ea typeface="BIZ UDPゴシック" panose="020B0400000000000000" pitchFamily="50" charset="-128"/>
            </a:endParaRPr>
          </a:p>
        </p:txBody>
      </p:sp>
      <p:pic>
        <p:nvPicPr>
          <p:cNvPr id="22537" name="図 22"/>
          <p:cNvPicPr>
            <a:picLocks noChangeAspect="1" noChangeArrowheads="1"/>
          </p:cNvPicPr>
          <p:nvPr/>
        </p:nvPicPr>
        <p:blipFill>
          <a:blip r:embed="rId5" cstate="print">
            <a:extLst>
              <a:ext uri="{28A0092B-C50C-407E-A947-70E740481C1C}">
                <a14:useLocalDpi xmlns:a14="http://schemas.microsoft.com/office/drawing/2010/main" val="0"/>
              </a:ext>
            </a:extLst>
          </a:blip>
          <a:srcRect r="-87"/>
          <a:stretch>
            <a:fillRect/>
          </a:stretch>
        </p:blipFill>
        <p:spPr bwMode="auto">
          <a:xfrm>
            <a:off x="6190448" y="4242701"/>
            <a:ext cx="869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r="-38"/>
          <a:stretch>
            <a:fillRect/>
          </a:stretch>
        </p:blipFill>
        <p:spPr bwMode="auto">
          <a:xfrm>
            <a:off x="5277979" y="1060985"/>
            <a:ext cx="1092905" cy="12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1"/>
          <p:cNvSpPr txBox="1">
            <a:spLocks noChangeArrowheads="1"/>
          </p:cNvSpPr>
          <p:nvPr/>
        </p:nvSpPr>
        <p:spPr bwMode="auto">
          <a:xfrm>
            <a:off x="6561071" y="755508"/>
            <a:ext cx="2343150" cy="170816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50000"/>
              </a:spcBef>
              <a:spcAft>
                <a:spcPct val="0"/>
              </a:spcAft>
              <a:buNone/>
            </a:pPr>
            <a:r>
              <a:rPr lang="ja-JP" altLang="en-US" sz="2400" dirty="0">
                <a:solidFill>
                  <a:prstClr val="black"/>
                </a:solidFill>
                <a:latin typeface="Arial" panose="020B0604020202020204" pitchFamily="34" charset="0"/>
              </a:rPr>
              <a:t>マイナスの考え</a:t>
            </a:r>
            <a:endParaRPr lang="en-US" altLang="ja-JP" sz="2400" dirty="0">
              <a:solidFill>
                <a:prstClr val="black"/>
              </a:solidFill>
              <a:latin typeface="Arial" panose="020B0604020202020204" pitchFamily="34" charset="0"/>
            </a:endParaRPr>
          </a:p>
          <a:p>
            <a:pPr fontAlgn="base">
              <a:spcBef>
                <a:spcPct val="50000"/>
              </a:spcBef>
              <a:spcAft>
                <a:spcPct val="0"/>
              </a:spcAft>
              <a:buNone/>
            </a:pPr>
            <a:r>
              <a:rPr lang="ja-JP" altLang="en-US" sz="1400" dirty="0">
                <a:solidFill>
                  <a:prstClr val="black"/>
                </a:solidFill>
                <a:latin typeface="Arial" panose="020B0604020202020204" pitchFamily="34" charset="0"/>
              </a:rPr>
              <a:t>（</a:t>
            </a:r>
            <a:r>
              <a:rPr lang="ja-JP" altLang="en-US" sz="1800" dirty="0">
                <a:solidFill>
                  <a:prstClr val="black"/>
                </a:solidFill>
                <a:latin typeface="BIZ UDPゴシック" panose="020B0400000000000000" pitchFamily="50" charset="-128"/>
                <a:ea typeface="BIZ UDPゴシック" panose="020B0400000000000000" pitchFamily="50" charset="-128"/>
              </a:rPr>
              <a:t>自分が悪かったと思わなくていいのに思ってします・人はだれも信用できない</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2540" name="正方形/長方形 2"/>
          <p:cNvSpPr>
            <a:spLocks noChangeArrowheads="1"/>
          </p:cNvSpPr>
          <p:nvPr/>
        </p:nvSpPr>
        <p:spPr bwMode="auto">
          <a:xfrm>
            <a:off x="343982" y="3031411"/>
            <a:ext cx="3609974" cy="73866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2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思いだしてつらい</a:t>
            </a:r>
            <a:r>
              <a:rPr lang="ja-JP" altLang="en-US" sz="18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・悪夢・地震ごっこ）</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70676" name="左中かっこ 2"/>
          <p:cNvSpPr>
            <a:spLocks/>
          </p:cNvSpPr>
          <p:nvPr/>
        </p:nvSpPr>
        <p:spPr bwMode="auto">
          <a:xfrm rot="10800000">
            <a:off x="4271737" y="3664809"/>
            <a:ext cx="242888" cy="585787"/>
          </a:xfrm>
          <a:prstGeom prst="leftBrace">
            <a:avLst>
              <a:gd name="adj1" fmla="val 834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defRPr/>
            </a:pPr>
            <a:endParaRPr lang="ja-JP" altLang="en-US" sz="788">
              <a:solidFill>
                <a:prstClr val="black"/>
              </a:solidFill>
            </a:endParaRPr>
          </a:p>
        </p:txBody>
      </p:sp>
      <p:sp>
        <p:nvSpPr>
          <p:cNvPr id="22544" name="テキスト ボックス 2"/>
          <p:cNvSpPr txBox="1">
            <a:spLocks noChangeArrowheads="1"/>
          </p:cNvSpPr>
          <p:nvPr/>
        </p:nvSpPr>
        <p:spPr bwMode="auto">
          <a:xfrm>
            <a:off x="368177" y="926386"/>
            <a:ext cx="3238878" cy="147732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ほっとできると起きやすい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・背を立てて、ドキドキが小さくなるまで待つ</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・話を聴いてもらう</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・体験を話す・書く・分かち合う</a:t>
            </a:r>
          </a:p>
        </p:txBody>
      </p:sp>
      <p:sp>
        <p:nvSpPr>
          <p:cNvPr id="22545" name="テキスト ボックス 3"/>
          <p:cNvSpPr txBox="1">
            <a:spLocks noChangeArrowheads="1"/>
          </p:cNvSpPr>
          <p:nvPr/>
        </p:nvSpPr>
        <p:spPr bwMode="auto">
          <a:xfrm>
            <a:off x="361084" y="5125244"/>
            <a:ext cx="3352715" cy="1200329"/>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安全なトリガー／リマインダー</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「地震」「津波」「</a:t>
            </a:r>
            <a:r>
              <a:rPr lang="en-US" altLang="ja-JP" sz="1800" dirty="0">
                <a:solidFill>
                  <a:prstClr val="black"/>
                </a:solidFill>
                <a:latin typeface="BIZ UDPゴシック" panose="020B0400000000000000" pitchFamily="50" charset="-128"/>
                <a:ea typeface="BIZ UDPゴシック" panose="020B0400000000000000" pitchFamily="50" charset="-128"/>
              </a:rPr>
              <a:t>PTSD</a:t>
            </a:r>
            <a:r>
              <a:rPr lang="ja-JP" altLang="en-US" sz="1800" dirty="0">
                <a:solidFill>
                  <a:prstClr val="black"/>
                </a:solidFill>
                <a:latin typeface="BIZ UDPゴシック" panose="020B0400000000000000" pitchFamily="50" charset="-128"/>
                <a:ea typeface="BIZ UDPゴシック" panose="020B0400000000000000" pitchFamily="50" charset="-128"/>
              </a:rPr>
              <a:t>」という言葉、避難訓練、防災学習、地震・津波の映像、事件のニュース</a:t>
            </a:r>
          </a:p>
        </p:txBody>
      </p:sp>
      <p:cxnSp>
        <p:nvCxnSpPr>
          <p:cNvPr id="6" name="直線矢印コネクタ 5"/>
          <p:cNvCxnSpPr>
            <a:cxnSpLocks/>
          </p:cNvCxnSpPr>
          <p:nvPr/>
        </p:nvCxnSpPr>
        <p:spPr>
          <a:xfrm flipV="1">
            <a:off x="3863752" y="4473576"/>
            <a:ext cx="759196" cy="53906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547" name="テキスト ボックス 26"/>
          <p:cNvSpPr txBox="1">
            <a:spLocks noChangeArrowheads="1"/>
          </p:cNvSpPr>
          <p:nvPr/>
        </p:nvSpPr>
        <p:spPr bwMode="auto">
          <a:xfrm>
            <a:off x="7388380" y="4019415"/>
            <a:ext cx="3159125" cy="8921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2000" dirty="0">
                <a:solidFill>
                  <a:prstClr val="black"/>
                </a:solidFill>
                <a:latin typeface="BIZ UDPゴシック" panose="020B0400000000000000" pitchFamily="50" charset="-128"/>
                <a:ea typeface="BIZ UDPゴシック" panose="020B0400000000000000" pitchFamily="50" charset="-128"/>
              </a:rPr>
              <a:t>少しずつチャレンジする</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600" dirty="0">
                <a:solidFill>
                  <a:prstClr val="black"/>
                </a:solidFill>
                <a:latin typeface="BIZ UDPゴシック" panose="020B0400000000000000" pitchFamily="50" charset="-128"/>
                <a:ea typeface="BIZ UDPゴシック" panose="020B0400000000000000" pitchFamily="50" charset="-128"/>
              </a:rPr>
              <a:t>・安全な防災学習などを少しずつ</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600" dirty="0">
                <a:solidFill>
                  <a:prstClr val="black"/>
                </a:solidFill>
                <a:latin typeface="BIZ UDPゴシック" panose="020B0400000000000000" pitchFamily="50" charset="-128"/>
                <a:ea typeface="BIZ UDPゴシック" panose="020B0400000000000000" pitchFamily="50" charset="-128"/>
              </a:rPr>
              <a:t>・自分で決定できることを保障</a:t>
            </a:r>
          </a:p>
        </p:txBody>
      </p:sp>
      <p:sp>
        <p:nvSpPr>
          <p:cNvPr id="22548" name="テキスト ボックス 27"/>
          <p:cNvSpPr txBox="1">
            <a:spLocks noChangeArrowheads="1"/>
          </p:cNvSpPr>
          <p:nvPr/>
        </p:nvSpPr>
        <p:spPr bwMode="auto">
          <a:xfrm>
            <a:off x="6974539" y="5806786"/>
            <a:ext cx="4045520" cy="98488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2000" dirty="0">
                <a:solidFill>
                  <a:prstClr val="black"/>
                </a:solidFill>
                <a:latin typeface="BIZ UDPゴシック" panose="020B0400000000000000" pitchFamily="50" charset="-128"/>
                <a:ea typeface="BIZ UDPゴシック" panose="020B0400000000000000" pitchFamily="50" charset="-128"/>
              </a:rPr>
              <a:t>落ち着くためのリラックス</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2000" dirty="0">
                <a:solidFill>
                  <a:prstClr val="black"/>
                </a:solidFill>
                <a:latin typeface="BIZ UDPゴシック" panose="020B0400000000000000" pitchFamily="50" charset="-128"/>
                <a:ea typeface="BIZ UDPゴシック" panose="020B0400000000000000" pitchFamily="50" charset="-128"/>
              </a:rPr>
              <a:t>眠りのためのリラックス</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自分なりの落ち着く方法</a:t>
            </a:r>
            <a:endParaRPr lang="ja-JP" altLang="en-US" sz="1400" dirty="0">
              <a:solidFill>
                <a:prstClr val="black"/>
              </a:solidFill>
              <a:latin typeface="BIZ UDPゴシック" panose="020B0400000000000000" pitchFamily="50" charset="-128"/>
              <a:ea typeface="BIZ UDPゴシック" panose="020B0400000000000000" pitchFamily="50" charset="-128"/>
            </a:endParaRPr>
          </a:p>
        </p:txBody>
      </p:sp>
      <p:sp>
        <p:nvSpPr>
          <p:cNvPr id="5" name="曲折矢印 4"/>
          <p:cNvSpPr/>
          <p:nvPr/>
        </p:nvSpPr>
        <p:spPr>
          <a:xfrm rot="16200000">
            <a:off x="6938161" y="3846749"/>
            <a:ext cx="244475" cy="2016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350">
              <a:solidFill>
                <a:prstClr val="black"/>
              </a:solidFill>
              <a:latin typeface="Calibri"/>
              <a:ea typeface="ＭＳ Ｐゴシック" panose="020B0600070205080204" pitchFamily="50" charset="-128"/>
            </a:endParaRPr>
          </a:p>
        </p:txBody>
      </p:sp>
      <p:sp>
        <p:nvSpPr>
          <p:cNvPr id="22550" name="テキスト ボックス 30"/>
          <p:cNvSpPr txBox="1">
            <a:spLocks noChangeArrowheads="1"/>
          </p:cNvSpPr>
          <p:nvPr/>
        </p:nvSpPr>
        <p:spPr bwMode="auto">
          <a:xfrm>
            <a:off x="9179080" y="845063"/>
            <a:ext cx="2736850" cy="147732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・落ち着いて、ほかの考えはないかなとさがす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buNone/>
            </a:pPr>
            <a:r>
              <a:rPr lang="ja-JP" altLang="en-US" sz="1800" dirty="0">
                <a:solidFill>
                  <a:prstClr val="black"/>
                </a:solidFill>
                <a:latin typeface="BIZ UDPゴシック" panose="020B0400000000000000" pitchFamily="50" charset="-128"/>
                <a:ea typeface="BIZ UDPゴシック" panose="020B0400000000000000" pitchFamily="50" charset="-128"/>
              </a:rPr>
              <a:t>・みんな➨自分の周りには多くの信用できる人がいる</a:t>
            </a:r>
          </a:p>
        </p:txBody>
      </p:sp>
      <p:sp>
        <p:nvSpPr>
          <p:cNvPr id="32" name="曲折矢印 31"/>
          <p:cNvSpPr/>
          <p:nvPr/>
        </p:nvSpPr>
        <p:spPr>
          <a:xfrm rot="14688215">
            <a:off x="8845771" y="2214453"/>
            <a:ext cx="326714" cy="68229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350">
              <a:solidFill>
                <a:prstClr val="black"/>
              </a:solidFill>
              <a:latin typeface="Calibri"/>
              <a:ea typeface="ＭＳ Ｐゴシック" panose="020B0600070205080204" pitchFamily="50" charset="-128"/>
            </a:endParaRPr>
          </a:p>
        </p:txBody>
      </p:sp>
      <p:sp>
        <p:nvSpPr>
          <p:cNvPr id="9" name="曲折矢印 8"/>
          <p:cNvSpPr/>
          <p:nvPr/>
        </p:nvSpPr>
        <p:spPr>
          <a:xfrm rot="6833837">
            <a:off x="3178632" y="2503140"/>
            <a:ext cx="327025" cy="3698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prstClr val="black"/>
              </a:solidFill>
              <a:latin typeface="Calibri"/>
              <a:ea typeface="ＭＳ Ｐゴシック" panose="020B0600070205080204" pitchFamily="50" charset="-128"/>
            </a:endParaRPr>
          </a:p>
        </p:txBody>
      </p:sp>
      <p:sp>
        <p:nvSpPr>
          <p:cNvPr id="11" name="屈折矢印 10"/>
          <p:cNvSpPr/>
          <p:nvPr/>
        </p:nvSpPr>
        <p:spPr>
          <a:xfrm rot="19774735">
            <a:off x="11172221" y="5808869"/>
            <a:ext cx="217488" cy="22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prstClr val="white"/>
              </a:solidFill>
              <a:latin typeface="Calibri"/>
              <a:ea typeface="ＭＳ Ｐゴシック" panose="020B0600070205080204" pitchFamily="50" charset="-128"/>
            </a:endParaRPr>
          </a:p>
        </p:txBody>
      </p:sp>
      <p:sp>
        <p:nvSpPr>
          <p:cNvPr id="3" name="テキスト ボックス 2"/>
          <p:cNvSpPr txBox="1"/>
          <p:nvPr/>
        </p:nvSpPr>
        <p:spPr>
          <a:xfrm>
            <a:off x="361085" y="155873"/>
            <a:ext cx="5859304" cy="523220"/>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強いストレス</a:t>
            </a:r>
            <a:r>
              <a:rPr kumimoji="1" lang="ja-JP" altLang="en-US" sz="2800" dirty="0">
                <a:latin typeface="BIZ UDPゴシック" panose="020B0400000000000000" pitchFamily="50" charset="-128"/>
                <a:ea typeface="BIZ UDPゴシック" panose="020B0400000000000000" pitchFamily="50" charset="-128"/>
              </a:rPr>
              <a:t>反応とその対処</a:t>
            </a:r>
          </a:p>
        </p:txBody>
      </p:sp>
      <p:pic>
        <p:nvPicPr>
          <p:cNvPr id="8" name="図 2">
            <a:extLst>
              <a:ext uri="{FF2B5EF4-FFF2-40B4-BE49-F238E27FC236}">
                <a16:creationId xmlns:a16="http://schemas.microsoft.com/office/drawing/2014/main" id="{3D72D19A-6505-2111-54BA-1CF6E77D15D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5375" y="4954227"/>
            <a:ext cx="1234610" cy="112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99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3352" y="476672"/>
            <a:ext cx="11521280" cy="6309420"/>
          </a:xfrm>
          <a:prstGeom prst="rect">
            <a:avLst/>
          </a:prstGeom>
          <a:solidFill>
            <a:schemeClr val="bg1"/>
          </a:solidFill>
        </p:spPr>
        <p:txBody>
          <a:bodyPr wrap="square" rtlCol="0">
            <a:spAutoFit/>
          </a:bodyPr>
          <a:lstStyle/>
          <a:p>
            <a:r>
              <a:rPr lang="en-US" altLang="ja-JP" sz="4000" dirty="0">
                <a:latin typeface="HGP創英ﾌﾟﾚｾﾞﾝｽEB" panose="02020800000000000000" pitchFamily="18" charset="-128"/>
                <a:ea typeface="HGP創英ﾌﾟﾚｾﾞﾝｽEB" panose="02020800000000000000" pitchFamily="18" charset="-128"/>
              </a:rPr>
              <a:t>Step</a:t>
            </a:r>
            <a:r>
              <a:rPr lang="ja-JP" altLang="en-US" sz="4000" dirty="0">
                <a:latin typeface="HGP創英ﾌﾟﾚｾﾞﾝｽEB" panose="02020800000000000000" pitchFamily="18" charset="-128"/>
                <a:ea typeface="HGP創英ﾌﾟﾚｾﾞﾝｽEB" panose="02020800000000000000" pitchFamily="18" charset="-128"/>
              </a:rPr>
              <a:t>０；危険が続いているとき、安全を確保する対処は</a:t>
            </a:r>
            <a:endParaRPr lang="en-US" altLang="ja-JP" sz="4000" dirty="0">
              <a:latin typeface="HGP創英ﾌﾟﾚｾﾞﾝｽEB" panose="02020800000000000000" pitchFamily="18" charset="-128"/>
              <a:ea typeface="HGP創英ﾌﾟﾚｾﾞﾝｽEB" panose="02020800000000000000" pitchFamily="18" charset="-128"/>
            </a:endParaRPr>
          </a:p>
          <a:p>
            <a:endParaRPr lang="en-US" altLang="ja-JP" sz="4000" dirty="0">
              <a:latin typeface="HGP創英ﾌﾟﾚｾﾞﾝｽEB" panose="02020800000000000000" pitchFamily="18" charset="-128"/>
              <a:ea typeface="HGP創英ﾌﾟﾚｾﾞﾝｽEB" panose="02020800000000000000" pitchFamily="18" charset="-128"/>
            </a:endParaRPr>
          </a:p>
          <a:p>
            <a:r>
              <a:rPr lang="en-US" altLang="ja-JP" sz="4000" dirty="0">
                <a:latin typeface="HGP創英ﾌﾟﾚｾﾞﾝｽEB" panose="02020800000000000000" pitchFamily="18" charset="-128"/>
                <a:ea typeface="HGP創英ﾌﾟﾚｾﾞﾝｽEB" panose="02020800000000000000" pitchFamily="18" charset="-128"/>
              </a:rPr>
              <a:t>Step</a:t>
            </a:r>
            <a:r>
              <a:rPr lang="ja-JP" altLang="en-US" sz="4000" dirty="0">
                <a:latin typeface="HGP創英ﾌﾟﾚｾﾞﾝｽEB" panose="02020800000000000000" pitchFamily="18" charset="-128"/>
                <a:ea typeface="HGP創英ﾌﾟﾚｾﾞﾝｽEB" panose="02020800000000000000" pitchFamily="18" charset="-128"/>
              </a:rPr>
              <a:t>１；離（はな）れる・コントロールす</a:t>
            </a:r>
            <a:r>
              <a:rPr lang="ja-JP" altLang="en-US" sz="4400" dirty="0">
                <a:latin typeface="HGP創英ﾌﾟﾚｾﾞﾝｽEB" panose="02020800000000000000" pitchFamily="18" charset="-128"/>
                <a:ea typeface="HGP創英ﾌﾟﾚｾﾞﾝｽEB" panose="02020800000000000000" pitchFamily="18" charset="-128"/>
              </a:rPr>
              <a:t>る</a:t>
            </a:r>
            <a:endParaRPr lang="en-US" altLang="ja-JP" sz="4400" dirty="0">
              <a:latin typeface="HGP創英ﾌﾟﾚｾﾞﾝｽEB" panose="02020800000000000000" pitchFamily="18" charset="-128"/>
              <a:ea typeface="HGP創英ﾌﾟﾚｾﾞﾝｽEB" panose="02020800000000000000" pitchFamily="18" charset="-128"/>
            </a:endParaRPr>
          </a:p>
          <a:p>
            <a:r>
              <a:rPr lang="ja-JP" altLang="en-US" sz="2800" dirty="0">
                <a:latin typeface="BIZ UDPゴシック" panose="020B0400000000000000" pitchFamily="50" charset="-128"/>
                <a:ea typeface="BIZ UDPゴシック" panose="020B0400000000000000" pitchFamily="50" charset="-128"/>
              </a:rPr>
              <a:t>トラウマ記憶イメージ（こわい・つらい体験のイメージ）を離す、離れる（さける、忘れるではなく）</a:t>
            </a:r>
            <a:endParaRPr lang="en-US" altLang="ja-JP" sz="2800" dirty="0">
              <a:latin typeface="BIZ UDPゴシック" panose="020B0400000000000000" pitchFamily="50" charset="-128"/>
              <a:ea typeface="BIZ UDPゴシック" panose="020B0400000000000000" pitchFamily="50" charset="-128"/>
            </a:endParaRPr>
          </a:p>
          <a:p>
            <a:r>
              <a:rPr lang="ja-JP" altLang="en-US" sz="3600" dirty="0"/>
              <a:t>好きなことに夢中になる、スポーツ、合唱、踊り、趣味、学問</a:t>
            </a:r>
            <a:endParaRPr lang="en-US" altLang="ja-JP" sz="3600" dirty="0"/>
          </a:p>
          <a:p>
            <a:endParaRPr lang="en-US" altLang="ja-JP" sz="3600" dirty="0"/>
          </a:p>
          <a:p>
            <a:r>
              <a:rPr lang="en-US" altLang="ja-JP" sz="4000" dirty="0">
                <a:latin typeface="HGP創英ﾌﾟﾚｾﾞﾝｽEB" panose="02020800000000000000" pitchFamily="18" charset="-128"/>
                <a:ea typeface="HGP創英ﾌﾟﾚｾﾞﾝｽEB" panose="02020800000000000000" pitchFamily="18" charset="-128"/>
              </a:rPr>
              <a:t>Step</a:t>
            </a:r>
            <a:r>
              <a:rPr lang="ja-JP" altLang="en-US" sz="4000" dirty="0">
                <a:latin typeface="HGP創英ﾌﾟﾚｾﾞﾝｽEB" panose="02020800000000000000" pitchFamily="18" charset="-128"/>
                <a:ea typeface="HGP創英ﾌﾟﾚｾﾞﾝｽEB" panose="02020800000000000000" pitchFamily="18" charset="-128"/>
              </a:rPr>
              <a:t>２；自分のペースで向き合う</a:t>
            </a:r>
            <a:endParaRPr lang="en-US" altLang="ja-JP" sz="4000" dirty="0">
              <a:latin typeface="HGP創英ﾌﾟﾚｾﾞﾝｽEB" panose="02020800000000000000" pitchFamily="18" charset="-128"/>
              <a:ea typeface="HGP創英ﾌﾟﾚｾﾞﾝｽEB" panose="02020800000000000000" pitchFamily="18" charset="-128"/>
            </a:endParaRPr>
          </a:p>
          <a:p>
            <a:r>
              <a:rPr lang="ja-JP" altLang="en-US" sz="2000" dirty="0">
                <a:latin typeface="BIZ UDPゴシック" panose="020B0400000000000000" pitchFamily="50" charset="-128"/>
                <a:ea typeface="BIZ UDPゴシック" panose="020B0400000000000000" pitchFamily="50" charset="-128"/>
              </a:rPr>
              <a:t>苦痛度（全く苦しくない０－１００最高に苦しい）の</a:t>
            </a:r>
            <a:r>
              <a:rPr lang="en-US" altLang="ja-JP" sz="2000" dirty="0">
                <a:latin typeface="BIZ UDPゴシック" panose="020B0400000000000000" pitchFamily="50" charset="-128"/>
                <a:ea typeface="BIZ UDPゴシック" panose="020B0400000000000000" pitchFamily="50" charset="-128"/>
              </a:rPr>
              <a:t>60</a:t>
            </a:r>
            <a:r>
              <a:rPr lang="ja-JP" altLang="en-US" sz="2000" dirty="0">
                <a:latin typeface="BIZ UDPゴシック" panose="020B0400000000000000" pitchFamily="50" charset="-128"/>
                <a:ea typeface="BIZ UDPゴシック" panose="020B0400000000000000" pitchFamily="50" charset="-128"/>
              </a:rPr>
              <a:t>以下からチャレンジする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チャレンジしたとき、はじめはドキドキするかもしれないが、トリガーは安全なのでドキドキは小さくなる</a:t>
            </a:r>
            <a:endParaRPr lang="en-US" altLang="ja-JP" sz="20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トリガー</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リマインダー）にふれる、トラウマ体験を語る・書く、分かち合う➨語り継ぐ防災につながる</a:t>
            </a:r>
            <a:endParaRPr lang="en-US" altLang="ja-JP"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907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87588" y="2672239"/>
            <a:ext cx="3816424" cy="4185761"/>
          </a:xfrm>
          <a:prstGeom prst="rect">
            <a:avLst/>
          </a:prstGeom>
          <a:noFill/>
        </p:spPr>
        <p:txBody>
          <a:bodyPr wrap="square" rtlCol="0">
            <a:spAutoFit/>
          </a:bodyPr>
          <a:lstStyle/>
          <a:p>
            <a:r>
              <a:rPr lang="ja-JP" altLang="en-US" sz="3200" dirty="0">
                <a:solidFill>
                  <a:prstClr val="black"/>
                </a:solidFill>
                <a:latin typeface="BIZ UDPゴシック" panose="020B0400000000000000" pitchFamily="50" charset="-128"/>
                <a:ea typeface="BIZ UDPゴシック" panose="020B0400000000000000" pitchFamily="50" charset="-128"/>
              </a:rPr>
              <a:t>トミー　　でーす！</a:t>
            </a:r>
            <a:endParaRPr lang="en-US" altLang="ja-JP" sz="3200" dirty="0">
              <a:solidFill>
                <a:prstClr val="black"/>
              </a:solidFill>
              <a:latin typeface="BIZ UDPゴシック" panose="020B0400000000000000" pitchFamily="50" charset="-128"/>
              <a:ea typeface="BIZ UDPゴシック" panose="020B0400000000000000" pitchFamily="50" charset="-128"/>
            </a:endParaRPr>
          </a:p>
          <a:p>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家には、ねこといぬがいます。</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丹波教育事務所スクールカウンセラー</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臨床心理士</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公認心理師</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sz="2400" dirty="0">
                <a:solidFill>
                  <a:prstClr val="black"/>
                </a:solidFill>
                <a:latin typeface="HGP創英ﾌﾟﾚｾﾞﾝｽEB" panose="02020800000000000000" pitchFamily="18" charset="-128"/>
                <a:ea typeface="HGP創英ﾌﾟﾚｾﾞﾝｽEB" panose="02020800000000000000" pitchFamily="18" charset="-128"/>
              </a:rPr>
              <a:t>博士（心理学）</a:t>
            </a:r>
            <a:endParaRPr lang="en-US" altLang="ja-JP" sz="2400" dirty="0">
              <a:solidFill>
                <a:prstClr val="black"/>
              </a:solidFill>
              <a:latin typeface="HGP創英ﾌﾟﾚｾﾞﾝｽEB" panose="02020800000000000000" pitchFamily="18" charset="-128"/>
              <a:ea typeface="HGP創英ﾌﾟﾚｾﾞﾝｽEB" panose="02020800000000000000" pitchFamily="18" charset="-128"/>
            </a:endParaRPr>
          </a:p>
          <a:p>
            <a:r>
              <a:rPr lang="ja-JP" altLang="en-US" dirty="0">
                <a:solidFill>
                  <a:prstClr val="black"/>
                </a:solidFill>
                <a:latin typeface="HGP創英ﾌﾟﾚｾﾞﾝｽEB" panose="02020800000000000000" pitchFamily="18" charset="-128"/>
                <a:ea typeface="HGP創英ﾌﾟﾚｾﾞﾝｽEB" panose="02020800000000000000" pitchFamily="18" charset="-128"/>
              </a:rPr>
              <a:t>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404664"/>
            <a:ext cx="3096344" cy="2252160"/>
          </a:xfrm>
          <a:prstGeom prst="rect">
            <a:avLst/>
          </a:prstGeom>
        </p:spPr>
      </p:pic>
      <p:pic>
        <p:nvPicPr>
          <p:cNvPr id="8" name="図 7"/>
          <p:cNvPicPr>
            <a:picLocks noChangeAspect="1"/>
          </p:cNvPicPr>
          <p:nvPr/>
        </p:nvPicPr>
        <p:blipFill>
          <a:blip r:embed="rId4"/>
          <a:stretch>
            <a:fillRect/>
          </a:stretch>
        </p:blipFill>
        <p:spPr>
          <a:xfrm>
            <a:off x="71011" y="3068960"/>
            <a:ext cx="2316577" cy="3038749"/>
          </a:xfrm>
          <a:prstGeom prst="rect">
            <a:avLst/>
          </a:prstGeom>
        </p:spPr>
      </p:pic>
    </p:spTree>
    <p:extLst>
      <p:ext uri="{BB962C8B-B14F-4D97-AF65-F5344CB8AC3E}">
        <p14:creationId xmlns:p14="http://schemas.microsoft.com/office/powerpoint/2010/main" val="207276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87688" y="6165305"/>
            <a:ext cx="75608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cs typeface="+mn-cs"/>
              </a:rPr>
              <a:t>東日本大震災後文部科学省委託事業で社会応援ネットワーク制作・日本ストレスマネジメント学会監修</a:t>
            </a:r>
          </a:p>
        </p:txBody>
      </p:sp>
      <p:sp>
        <p:nvSpPr>
          <p:cNvPr id="4" name="テキスト ボックス 3"/>
          <p:cNvSpPr txBox="1"/>
          <p:nvPr/>
        </p:nvSpPr>
        <p:spPr>
          <a:xfrm>
            <a:off x="2063552" y="260648"/>
            <a:ext cx="7992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HG創英ﾌﾟﾚｾﾞﾝｽEB" panose="02020809000000000000" pitchFamily="17" charset="-128"/>
                <a:ea typeface="HG創英ﾌﾟﾚｾﾞﾝｽEB" panose="02020809000000000000" pitchFamily="17" charset="-128"/>
              </a:rPr>
              <a:t>つらいことを思い出してねむれないときの対処法、踏みしめ、スポーツ・合唱・踊り</a:t>
            </a:r>
          </a:p>
        </p:txBody>
      </p:sp>
    </p:spTree>
    <p:extLst>
      <p:ext uri="{BB962C8B-B14F-4D97-AF65-F5344CB8AC3E}">
        <p14:creationId xmlns:p14="http://schemas.microsoft.com/office/powerpoint/2010/main" val="244882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00EE5D-874C-8019-07C7-C4F6792E582C}"/>
              </a:ext>
            </a:extLst>
          </p:cNvPr>
          <p:cNvSpPr>
            <a:spLocks noGrp="1"/>
          </p:cNvSpPr>
          <p:nvPr>
            <p:ph type="sldNum" sz="quarter" idx="12"/>
          </p:nvPr>
        </p:nvSpPr>
        <p:spPr/>
        <p:txBody>
          <a:bodyPr/>
          <a:lstStyle/>
          <a:p>
            <a:pPr fontAlgn="base">
              <a:spcBef>
                <a:spcPct val="0"/>
              </a:spcBef>
              <a:spcAft>
                <a:spcPct val="0"/>
              </a:spcAft>
              <a:defRPr/>
            </a:pPr>
            <a:fld id="{09BD3F9B-7791-43F1-9864-17F23B19885F}" type="slidenum">
              <a:rPr lang="ja-JP" altLang="en-US" smtClean="0"/>
              <a:pPr fontAlgn="base">
                <a:spcBef>
                  <a:spcPct val="0"/>
                </a:spcBef>
                <a:spcAft>
                  <a:spcPct val="0"/>
                </a:spcAft>
                <a:defRPr/>
              </a:pPr>
              <a:t>21</a:t>
            </a:fld>
            <a:endParaRPr lang="ja-JP" altLang="en-US"/>
          </a:p>
        </p:txBody>
      </p:sp>
      <p:graphicFrame>
        <p:nvGraphicFramePr>
          <p:cNvPr id="3" name="表 2">
            <a:extLst>
              <a:ext uri="{FF2B5EF4-FFF2-40B4-BE49-F238E27FC236}">
                <a16:creationId xmlns:a16="http://schemas.microsoft.com/office/drawing/2014/main" id="{1D19D43E-5E2A-D827-82ED-FACC7088D7FF}"/>
              </a:ext>
            </a:extLst>
          </p:cNvPr>
          <p:cNvGraphicFramePr>
            <a:graphicFrameLocks noGrp="1"/>
          </p:cNvGraphicFramePr>
          <p:nvPr>
            <p:extLst>
              <p:ext uri="{D42A27DB-BD31-4B8C-83A1-F6EECF244321}">
                <p14:modId xmlns:p14="http://schemas.microsoft.com/office/powerpoint/2010/main" val="2590522662"/>
              </p:ext>
            </p:extLst>
          </p:nvPr>
        </p:nvGraphicFramePr>
        <p:xfrm>
          <a:off x="695400" y="420099"/>
          <a:ext cx="5317090" cy="6087915"/>
        </p:xfrm>
        <a:graphic>
          <a:graphicData uri="http://schemas.openxmlformats.org/drawingml/2006/table">
            <a:tbl>
              <a:tblPr/>
              <a:tblGrid>
                <a:gridCol w="219714">
                  <a:extLst>
                    <a:ext uri="{9D8B030D-6E8A-4147-A177-3AD203B41FA5}">
                      <a16:colId xmlns:a16="http://schemas.microsoft.com/office/drawing/2014/main" val="487546431"/>
                    </a:ext>
                  </a:extLst>
                </a:gridCol>
                <a:gridCol w="285629">
                  <a:extLst>
                    <a:ext uri="{9D8B030D-6E8A-4147-A177-3AD203B41FA5}">
                      <a16:colId xmlns:a16="http://schemas.microsoft.com/office/drawing/2014/main" val="1134034164"/>
                    </a:ext>
                  </a:extLst>
                </a:gridCol>
                <a:gridCol w="285629">
                  <a:extLst>
                    <a:ext uri="{9D8B030D-6E8A-4147-A177-3AD203B41FA5}">
                      <a16:colId xmlns:a16="http://schemas.microsoft.com/office/drawing/2014/main" val="850003645"/>
                    </a:ext>
                  </a:extLst>
                </a:gridCol>
                <a:gridCol w="285629">
                  <a:extLst>
                    <a:ext uri="{9D8B030D-6E8A-4147-A177-3AD203B41FA5}">
                      <a16:colId xmlns:a16="http://schemas.microsoft.com/office/drawing/2014/main" val="1952974067"/>
                    </a:ext>
                  </a:extLst>
                </a:gridCol>
                <a:gridCol w="285629">
                  <a:extLst>
                    <a:ext uri="{9D8B030D-6E8A-4147-A177-3AD203B41FA5}">
                      <a16:colId xmlns:a16="http://schemas.microsoft.com/office/drawing/2014/main" val="1266189203"/>
                    </a:ext>
                  </a:extLst>
                </a:gridCol>
                <a:gridCol w="285629">
                  <a:extLst>
                    <a:ext uri="{9D8B030D-6E8A-4147-A177-3AD203B41FA5}">
                      <a16:colId xmlns:a16="http://schemas.microsoft.com/office/drawing/2014/main" val="2555025438"/>
                    </a:ext>
                  </a:extLst>
                </a:gridCol>
                <a:gridCol w="285629">
                  <a:extLst>
                    <a:ext uri="{9D8B030D-6E8A-4147-A177-3AD203B41FA5}">
                      <a16:colId xmlns:a16="http://schemas.microsoft.com/office/drawing/2014/main" val="3005478626"/>
                    </a:ext>
                  </a:extLst>
                </a:gridCol>
                <a:gridCol w="285629">
                  <a:extLst>
                    <a:ext uri="{9D8B030D-6E8A-4147-A177-3AD203B41FA5}">
                      <a16:colId xmlns:a16="http://schemas.microsoft.com/office/drawing/2014/main" val="2572222479"/>
                    </a:ext>
                  </a:extLst>
                </a:gridCol>
                <a:gridCol w="285629">
                  <a:extLst>
                    <a:ext uri="{9D8B030D-6E8A-4147-A177-3AD203B41FA5}">
                      <a16:colId xmlns:a16="http://schemas.microsoft.com/office/drawing/2014/main" val="3961505120"/>
                    </a:ext>
                  </a:extLst>
                </a:gridCol>
                <a:gridCol w="285629">
                  <a:extLst>
                    <a:ext uri="{9D8B030D-6E8A-4147-A177-3AD203B41FA5}">
                      <a16:colId xmlns:a16="http://schemas.microsoft.com/office/drawing/2014/main" val="3398774173"/>
                    </a:ext>
                  </a:extLst>
                </a:gridCol>
                <a:gridCol w="285629">
                  <a:extLst>
                    <a:ext uri="{9D8B030D-6E8A-4147-A177-3AD203B41FA5}">
                      <a16:colId xmlns:a16="http://schemas.microsoft.com/office/drawing/2014/main" val="3115863164"/>
                    </a:ext>
                  </a:extLst>
                </a:gridCol>
                <a:gridCol w="285629">
                  <a:extLst>
                    <a:ext uri="{9D8B030D-6E8A-4147-A177-3AD203B41FA5}">
                      <a16:colId xmlns:a16="http://schemas.microsoft.com/office/drawing/2014/main" val="3043687147"/>
                    </a:ext>
                  </a:extLst>
                </a:gridCol>
                <a:gridCol w="285629">
                  <a:extLst>
                    <a:ext uri="{9D8B030D-6E8A-4147-A177-3AD203B41FA5}">
                      <a16:colId xmlns:a16="http://schemas.microsoft.com/office/drawing/2014/main" val="816992134"/>
                    </a:ext>
                  </a:extLst>
                </a:gridCol>
                <a:gridCol w="285629">
                  <a:extLst>
                    <a:ext uri="{9D8B030D-6E8A-4147-A177-3AD203B41FA5}">
                      <a16:colId xmlns:a16="http://schemas.microsoft.com/office/drawing/2014/main" val="1688370467"/>
                    </a:ext>
                  </a:extLst>
                </a:gridCol>
                <a:gridCol w="285629">
                  <a:extLst>
                    <a:ext uri="{9D8B030D-6E8A-4147-A177-3AD203B41FA5}">
                      <a16:colId xmlns:a16="http://schemas.microsoft.com/office/drawing/2014/main" val="2702521233"/>
                    </a:ext>
                  </a:extLst>
                </a:gridCol>
                <a:gridCol w="219714">
                  <a:extLst>
                    <a:ext uri="{9D8B030D-6E8A-4147-A177-3AD203B41FA5}">
                      <a16:colId xmlns:a16="http://schemas.microsoft.com/office/drawing/2014/main" val="935542547"/>
                    </a:ext>
                  </a:extLst>
                </a:gridCol>
                <a:gridCol w="219714">
                  <a:extLst>
                    <a:ext uri="{9D8B030D-6E8A-4147-A177-3AD203B41FA5}">
                      <a16:colId xmlns:a16="http://schemas.microsoft.com/office/drawing/2014/main" val="2630948293"/>
                    </a:ext>
                  </a:extLst>
                </a:gridCol>
                <a:gridCol w="219714">
                  <a:extLst>
                    <a:ext uri="{9D8B030D-6E8A-4147-A177-3AD203B41FA5}">
                      <a16:colId xmlns:a16="http://schemas.microsoft.com/office/drawing/2014/main" val="2531041601"/>
                    </a:ext>
                  </a:extLst>
                </a:gridCol>
                <a:gridCol w="219714">
                  <a:extLst>
                    <a:ext uri="{9D8B030D-6E8A-4147-A177-3AD203B41FA5}">
                      <a16:colId xmlns:a16="http://schemas.microsoft.com/office/drawing/2014/main" val="550089949"/>
                    </a:ext>
                  </a:extLst>
                </a:gridCol>
                <a:gridCol w="219714">
                  <a:extLst>
                    <a:ext uri="{9D8B030D-6E8A-4147-A177-3AD203B41FA5}">
                      <a16:colId xmlns:a16="http://schemas.microsoft.com/office/drawing/2014/main" val="3807410143"/>
                    </a:ext>
                  </a:extLst>
                </a:gridCol>
              </a:tblGrid>
              <a:tr h="194275">
                <a:tc gridSpan="20">
                  <a:txBody>
                    <a:bodyPr/>
                    <a:lstStyle/>
                    <a:p>
                      <a:pPr algn="ctr" fontAlgn="b"/>
                      <a:r>
                        <a:rPr lang="ja-JP" altLang="en-US" sz="1050" b="0" i="0" u="none" strike="noStrike">
                          <a:solidFill>
                            <a:srgbClr val="202124"/>
                          </a:solidFill>
                          <a:effectLst/>
                          <a:latin typeface="BIZ UDPゴシック" panose="020B0400000000000000" pitchFamily="50" charset="-128"/>
                          <a:ea typeface="BIZ UDPゴシック" panose="020B0400000000000000" pitchFamily="50" charset="-128"/>
                        </a:rPr>
                        <a:t>自分のストレスどうしたい＆ストレス対処</a:t>
                      </a:r>
                      <a:r>
                        <a:rPr lang="en-US" altLang="ja-JP" sz="1050" b="0" i="0" u="none" strike="noStrike">
                          <a:solidFill>
                            <a:srgbClr val="202124"/>
                          </a:solidFill>
                          <a:effectLst/>
                          <a:latin typeface="BIZ UDPゴシック" panose="020B0400000000000000" pitchFamily="50" charset="-128"/>
                          <a:ea typeface="BIZ UDPゴシック" panose="020B0400000000000000" pitchFamily="50" charset="-128"/>
                        </a:rPr>
                        <a:t>22</a:t>
                      </a:r>
                    </a:p>
                  </a:txBody>
                  <a:tcPr marL="2803" marR="2803" marT="2803"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99795707"/>
                  </a:ext>
                </a:extLst>
              </a:tr>
              <a:tr h="783020">
                <a:tc gridSpan="20">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このアンケートは、自分のストレスをどうしたいか考えるためと自分がどのようなストレス対処（たいしょ）をしているかを知るためのものです。また、下までスクロールして、どんな質問があるか、みて、やりたくないと思った人は、やらなくていいです。送信をクリックせずに終了してください。ただし、このアンケートに回答すると、</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なりたい自分とストレス対処アドバイス</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シートを後日、あなたにお見せします。これは、担任、養護教諭、スクールカウンセラーなど学校スタッフとの教育相談に使うことはありますが、プライバシーは守られます。  また、数値データや対処や授業の感想をよりよいアンケート開発のために使うことがありますが、その活用の可否については最後に確認します。</a:t>
                      </a:r>
                    </a:p>
                  </a:txBody>
                  <a:tcPr marL="2803" marR="2803" marT="280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5206933"/>
                  </a:ext>
                </a:extLst>
              </a:tr>
              <a:tr h="224164">
                <a:tc gridSpan="13">
                  <a:txBody>
                    <a:bodyPr/>
                    <a:lstStyle/>
                    <a:p>
                      <a:pPr algn="l" fontAlgn="ctr"/>
                      <a:r>
                        <a:rPr lang="zh-TW" altLang="en-US" sz="900" b="0" i="0" u="none" strike="noStrike">
                          <a:solidFill>
                            <a:srgbClr val="000000"/>
                          </a:solidFill>
                          <a:effectLst/>
                          <a:latin typeface="AR P丸ゴシック体M"/>
                        </a:rPr>
                        <a:t>名前：　　　　　　　  　　　年　　　　組　　　　番　</a:t>
                      </a:r>
                    </a:p>
                  </a:txBody>
                  <a:tcPr marL="2803" marR="2803" marT="2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b="0" i="0" u="none" strike="noStrike">
                          <a:solidFill>
                            <a:srgbClr val="000000"/>
                          </a:solidFill>
                          <a:effectLst/>
                          <a:latin typeface="AR P丸ゴシック体M"/>
                        </a:rPr>
                        <a:t>年　　月　　日</a:t>
                      </a:r>
                    </a:p>
                  </a:txBody>
                  <a:tcPr marL="2803" marR="2803" marT="28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5679050"/>
                  </a:ext>
                </a:extLst>
              </a:tr>
              <a:tr h="149245">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000" b="0" i="0" u="none" strike="noStrike">
                        <a:solidFill>
                          <a:srgbClr val="000000"/>
                        </a:solidFill>
                        <a:effectLst/>
                        <a:latin typeface="宋体" panose="02010600030101010101" pitchFamily="2" charset="-122"/>
                        <a:ea typeface="宋体" panose="02010600030101010101" pitchFamily="2" charset="-122"/>
                      </a:endParaRPr>
                    </a:p>
                  </a:txBody>
                  <a:tcPr marL="2803" marR="2803" marT="2803" marB="0" anchor="ctr">
                    <a:lnL>
                      <a:noFill/>
                    </a:lnL>
                    <a:lnR>
                      <a:noFill/>
                    </a:lnR>
                    <a:lnT>
                      <a:noFill/>
                    </a:lnT>
                    <a:lnB>
                      <a:noFill/>
                    </a:lnB>
                    <a:noFill/>
                  </a:tcPr>
                </a:tc>
                <a:extLst>
                  <a:ext uri="{0D108BD9-81ED-4DB2-BD59-A6C34878D82A}">
                    <a16:rowId xmlns:a16="http://schemas.microsoft.com/office/drawing/2014/main" val="1465204842"/>
                  </a:ext>
                </a:extLst>
              </a:tr>
              <a:tr h="132994">
                <a:tc gridSpan="6">
                  <a:txBody>
                    <a:bodyPr/>
                    <a:lstStyle/>
                    <a:p>
                      <a:pPr algn="l" fontAlgn="ctr"/>
                      <a:r>
                        <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rPr>
                        <a:t>自分のストレスどうしたい？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000000"/>
                        </a:solidFill>
                        <a:effectLst/>
                        <a:latin typeface="HGP創英ﾌﾟﾚｾﾞﾝｽEB" panose="02020800000000000000" pitchFamily="18" charset="-128"/>
                        <a:ea typeface="HGP創英ﾌﾟﾚｾﾞﾝｽEB" panose="020208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4068340684"/>
                  </a:ext>
                </a:extLst>
              </a:tr>
              <a:tr h="116743">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ＪＳ明朝"/>
                      </a:endParaRPr>
                    </a:p>
                  </a:txBody>
                  <a:tcPr marL="2803" marR="2803" marT="2803" marB="0" anchor="ctr">
                    <a:lnL>
                      <a:noFill/>
                    </a:lnL>
                    <a:lnR>
                      <a:noFill/>
                    </a:lnR>
                    <a:lnT>
                      <a:noFill/>
                    </a:lnT>
                    <a:lnB>
                      <a:noFill/>
                    </a:lnB>
                    <a:noFill/>
                  </a:tcPr>
                </a:tc>
                <a:extLst>
                  <a:ext uri="{0D108BD9-81ED-4DB2-BD59-A6C34878D82A}">
                    <a16:rowId xmlns:a16="http://schemas.microsoft.com/office/drawing/2014/main" val="1748261190"/>
                  </a:ext>
                </a:extLst>
              </a:tr>
              <a:tr h="286930">
                <a:tc gridSpan="20">
                  <a:txBody>
                    <a:bodyPr/>
                    <a:lstStyle/>
                    <a:p>
                      <a:pPr algn="l" fontAlgn="ctr"/>
                      <a:r>
                        <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rPr>
                        <a:t>あなたのストレス（ねむれない、イライラするなど）をどうしたいか、こうできたらいいなと思うものすべてに☑をいれてください。ストレスチェック</a:t>
                      </a:r>
                      <a:r>
                        <a:rPr lang="en-US" altLang="ja-JP" sz="900" b="0" i="0" u="none" strike="noStrike">
                          <a:solidFill>
                            <a:srgbClr val="202124"/>
                          </a:solidFill>
                          <a:effectLst/>
                          <a:latin typeface="BIZ UDPゴシック" panose="020B0400000000000000" pitchFamily="50" charset="-128"/>
                          <a:ea typeface="BIZ UDPゴシック" panose="020B0400000000000000" pitchFamily="50" charset="-128"/>
                        </a:rPr>
                        <a:t>26</a:t>
                      </a:r>
                      <a:r>
                        <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rPr>
                        <a:t>などをやった人は「ストレスチェック・アドバイスシート」をみて考えてもいいですよ。</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94821464"/>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ねむれるようになりたい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2719367200"/>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体調がよくなるようになりたい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4243565950"/>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いかり・イライラをコントロールしたい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2975826381"/>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やる気がわいてきて色んな事に集中できるようになりたい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1572965927"/>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〇〇を思い出すのをコンと</a:t>
                      </a:r>
                      <a:r>
                        <a:rPr lang="en-US" altLang="ja-JP" sz="900" b="0" i="0" u="none" strike="noStrike">
                          <a:solidFill>
                            <a:srgbClr val="202124"/>
                          </a:solidFill>
                          <a:effectLst/>
                          <a:latin typeface="BIZ UDP明朝 Medium" panose="02020500000000000000" pitchFamily="18" charset="-128"/>
                          <a:ea typeface="BIZ UDP明朝 Medium" panose="02020500000000000000" pitchFamily="18" charset="-128"/>
                        </a:rPr>
                        <a:t>r-</a:t>
                      </a: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るしたい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807132658"/>
                  </a:ext>
                </a:extLst>
              </a:tr>
              <a:tr h="212208">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思いだしてしまう場所や人をさけているけど、安全だったらそのことに少しずつチャレンジしたい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3715171344"/>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自分を責（せ）めるのをコントロールしたい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764464045"/>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人を信じられるようになりたい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1143241801"/>
                  </a:ext>
                </a:extLst>
              </a:tr>
              <a:tr h="179331">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ゲーム・携帯（けいたい）・インターネットなど時間を決めてコントロールできるようになりたい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4054602195"/>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勉強・スポーツ・音楽などのアートなどに、意欲的（いよくてき）に、チャレンジしたい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697070676"/>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人からいやな事をいわれたり、されたときは、信頼できる人に相談できるようになりたい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4115101450"/>
                  </a:ext>
                </a:extLst>
              </a:tr>
              <a:tr h="209220">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人からいやな事をいわれたり、されたときは、自分の考えや気もちをあいてに、言えるようになりたい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902585419"/>
                  </a:ext>
                </a:extLst>
              </a:tr>
              <a:tr h="262999">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人にいやな事をいってしまったときは、自分の本当の気持ちや考えにぴったりする言葉を探して、謝れるようになりたい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2749769404"/>
                  </a:ext>
                </a:extLst>
              </a:tr>
              <a:tr h="262999">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はらがたったり、かなしいきもちになったとき、自分の心とからだをやすめたり、落ち着かせることができるようになりたい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1243547499"/>
                  </a:ext>
                </a:extLst>
              </a:tr>
              <a:tr h="170365">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はらがたったり、かなしいきもちになったとき、ことばや絵や音楽などで表現できるようになりたい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1820376162"/>
                  </a:ext>
                </a:extLst>
              </a:tr>
              <a:tr h="132994">
                <a:tc>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a:t>
                      </a:r>
                    </a:p>
                  </a:txBody>
                  <a:tcPr marL="2803" marR="2803" marT="2803" marB="0" anchor="ctr">
                    <a:lnL>
                      <a:noFill/>
                    </a:lnL>
                    <a:lnR>
                      <a:noFill/>
                    </a:lnR>
                    <a:lnT>
                      <a:noFill/>
                    </a:lnT>
                    <a:lnB>
                      <a:noFill/>
                    </a:lnB>
                    <a:noFill/>
                  </a:tcPr>
                </a:tc>
                <a:tc gridSpan="18">
                  <a:txBody>
                    <a:bodyPr/>
                    <a:lstStyle/>
                    <a:p>
                      <a:pPr algn="l" fontAlgn="ctr"/>
                      <a:r>
                        <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rPr>
                        <a:t>今のままでいい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202124"/>
                        </a:solidFill>
                        <a:effectLst/>
                        <a:latin typeface="BIZ UDP明朝 Medium" panose="02020500000000000000" pitchFamily="18" charset="-128"/>
                        <a:ea typeface="BIZ UDP明朝 Medium" panose="02020500000000000000" pitchFamily="18"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809300624"/>
                  </a:ext>
                </a:extLst>
              </a:tr>
              <a:tr h="132994">
                <a:tc gridSpan="20">
                  <a:txBody>
                    <a:bodyPr/>
                    <a:lstStyle/>
                    <a:p>
                      <a:pPr algn="l" fontAlgn="ctr"/>
                      <a:r>
                        <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rPr>
                        <a:t>➨裏にすすんでください</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3088311"/>
                  </a:ext>
                </a:extLst>
              </a:tr>
              <a:tr h="344252">
                <a:tc>
                  <a:txBody>
                    <a:bodyPr/>
                    <a:lstStyle/>
                    <a:p>
                      <a:pPr algn="ctr" fontAlgn="ctr"/>
                      <a:r>
                        <a:rPr lang="ja-JP" altLang="en-US" sz="800" b="0" i="0" u="none" strike="noStrike">
                          <a:solidFill>
                            <a:srgbClr val="000000"/>
                          </a:solidFill>
                          <a:effectLst/>
                          <a:latin typeface="Arial" panose="020B0604020202020204" pitchFamily="34" charset="0"/>
                        </a:rPr>
                        <a:t>お願い</a:t>
                      </a:r>
                    </a:p>
                  </a:txBody>
                  <a:tcPr marL="2803" marR="2803" marT="2803" marB="0" vert="eaVert" anchor="ctr">
                    <a:lnL>
                      <a:noFill/>
                    </a:lnL>
                    <a:lnR w="6350" cap="flat" cmpd="sng" algn="ctr">
                      <a:solidFill>
                        <a:srgbClr val="000000"/>
                      </a:solidFill>
                      <a:prstDash val="solid"/>
                      <a:round/>
                      <a:headEnd type="none" w="med" len="med"/>
                      <a:tailEnd type="none" w="med" len="med"/>
                    </a:lnR>
                    <a:lnT>
                      <a:noFill/>
                    </a:lnT>
                    <a:lnB>
                      <a:noFill/>
                    </a:lnB>
                    <a:noFill/>
                  </a:tcPr>
                </a:tc>
                <a:tc gridSpan="18">
                  <a:txBody>
                    <a:bodyPr/>
                    <a:lstStyle/>
                    <a:p>
                      <a:pPr algn="l" fontAlgn="ctr"/>
                      <a:r>
                        <a:rPr lang="ja-JP" altLang="en-US" sz="800" b="0" i="0" u="none" strike="noStrike">
                          <a:solidFill>
                            <a:srgbClr val="000000"/>
                          </a:solidFill>
                          <a:effectLst/>
                          <a:latin typeface="BIZ UDP明朝 Medium" panose="02020500000000000000" pitchFamily="18" charset="-128"/>
                          <a:ea typeface="BIZ UDP明朝 Medium" panose="02020500000000000000" pitchFamily="18" charset="-128"/>
                        </a:rPr>
                        <a:t>よりよいストレスチェック開発のために、同学年のストレスの状況を把握し参考にするために、あなたのストレスチェックの結果を活用してよいか、対処や感想で書いた文章を、お便りや報告書にのせていいか、あなたの考えを教えてください。もちろん、名前はのせませんし、プライバシーは守られます。　あてはまる□に☑してね。</a:t>
                      </a:r>
                    </a:p>
                  </a:txBody>
                  <a:tcPr marL="2803" marR="2803" marT="2803" marB="0" anchor="ctr">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extLst>
                  <a:ext uri="{0D108BD9-81ED-4DB2-BD59-A6C34878D82A}">
                    <a16:rowId xmlns:a16="http://schemas.microsoft.com/office/drawing/2014/main" val="1125346229"/>
                  </a:ext>
                </a:extLst>
              </a:tr>
              <a:tr h="116743">
                <a:tc>
                  <a:txBody>
                    <a:bodyPr/>
                    <a:lstStyle/>
                    <a:p>
                      <a:pPr algn="r" fontAlgn="ctr"/>
                      <a:r>
                        <a:rPr lang="ja-JP" altLang="en-US" sz="800" b="0" i="0" u="none" strike="noStrike">
                          <a:solidFill>
                            <a:srgbClr val="000000"/>
                          </a:solidFill>
                          <a:effectLst/>
                          <a:latin typeface="Arial" panose="020B0604020202020204" pitchFamily="34" charset="0"/>
                        </a:rPr>
                        <a:t>□</a:t>
                      </a:r>
                    </a:p>
                  </a:txBody>
                  <a:tcPr marL="2803" marR="2803" marT="2803" marB="0" anchor="ctr">
                    <a:lnL>
                      <a:noFill/>
                    </a:lnL>
                    <a:lnR>
                      <a:noFill/>
                    </a:lnR>
                    <a:lnT>
                      <a:noFill/>
                    </a:lnT>
                    <a:lnB>
                      <a:noFill/>
                    </a:lnB>
                    <a:noFill/>
                  </a:tcPr>
                </a:tc>
                <a:tc gridSpan="11">
                  <a:txBody>
                    <a:bodyPr/>
                    <a:lstStyle/>
                    <a:p>
                      <a:pPr algn="l" fontAlgn="ctr"/>
                      <a:r>
                        <a:rPr lang="ja-JP" altLang="en-US" sz="800" b="0" i="0" u="none" strike="noStrike">
                          <a:solidFill>
                            <a:srgbClr val="000000"/>
                          </a:solidFill>
                          <a:effectLst/>
                          <a:latin typeface="BIZ UDP明朝 Medium" panose="02020500000000000000" pitchFamily="18" charset="-128"/>
                          <a:ea typeface="BIZ UDP明朝 Medium" panose="02020500000000000000" pitchFamily="18" charset="-128"/>
                        </a:rPr>
                        <a:t>ストレスチェックの数値結果と対処や感想を活用していいですよ</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extLst>
                  <a:ext uri="{0D108BD9-81ED-4DB2-BD59-A6C34878D82A}">
                    <a16:rowId xmlns:a16="http://schemas.microsoft.com/office/drawing/2014/main" val="1575467855"/>
                  </a:ext>
                </a:extLst>
              </a:tr>
              <a:tr h="116743">
                <a:tc>
                  <a:txBody>
                    <a:bodyPr/>
                    <a:lstStyle/>
                    <a:p>
                      <a:pPr algn="r" fontAlgn="ctr"/>
                      <a:r>
                        <a:rPr lang="ja-JP" altLang="en-US" sz="800" b="0" i="0" u="none" strike="noStrike">
                          <a:solidFill>
                            <a:srgbClr val="000000"/>
                          </a:solidFill>
                          <a:effectLst/>
                          <a:latin typeface="Arial" panose="020B0604020202020204" pitchFamily="34" charset="0"/>
                        </a:rPr>
                        <a:t>□</a:t>
                      </a:r>
                    </a:p>
                  </a:txBody>
                  <a:tcPr marL="2803" marR="2803" marT="2803" marB="0" anchor="ctr">
                    <a:lnL>
                      <a:noFill/>
                    </a:lnL>
                    <a:lnR>
                      <a:noFill/>
                    </a:lnR>
                    <a:lnT>
                      <a:noFill/>
                    </a:lnT>
                    <a:lnB>
                      <a:noFill/>
                    </a:lnB>
                    <a:noFill/>
                  </a:tcPr>
                </a:tc>
                <a:tc gridSpan="8">
                  <a:txBody>
                    <a:bodyPr/>
                    <a:lstStyle/>
                    <a:p>
                      <a:pPr algn="l" fontAlgn="ctr"/>
                      <a:r>
                        <a:rPr lang="ja-JP" altLang="en-US" sz="800" b="0" i="0" u="none" strike="noStrike">
                          <a:solidFill>
                            <a:srgbClr val="000000"/>
                          </a:solidFill>
                          <a:effectLst/>
                          <a:latin typeface="BIZ UDP明朝 Medium" panose="02020500000000000000" pitchFamily="18" charset="-128"/>
                          <a:ea typeface="BIZ UDP明朝 Medium" panose="02020500000000000000" pitchFamily="18" charset="-128"/>
                        </a:rPr>
                        <a:t>ストレスチェックの数値結果だけならいいよ</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extLst>
                  <a:ext uri="{0D108BD9-81ED-4DB2-BD59-A6C34878D82A}">
                    <a16:rowId xmlns:a16="http://schemas.microsoft.com/office/drawing/2014/main" val="3495781483"/>
                  </a:ext>
                </a:extLst>
              </a:tr>
              <a:tr h="116743">
                <a:tc>
                  <a:txBody>
                    <a:bodyPr/>
                    <a:lstStyle/>
                    <a:p>
                      <a:pPr algn="r" fontAlgn="ctr"/>
                      <a:r>
                        <a:rPr lang="ja-JP" altLang="en-US" sz="800" b="0" i="0" u="none" strike="noStrike">
                          <a:solidFill>
                            <a:srgbClr val="000000"/>
                          </a:solidFill>
                          <a:effectLst/>
                          <a:latin typeface="Arial" panose="020B0604020202020204" pitchFamily="34" charset="0"/>
                        </a:rPr>
                        <a:t>□</a:t>
                      </a:r>
                    </a:p>
                  </a:txBody>
                  <a:tcPr marL="2803" marR="2803" marT="2803" marB="0" anchor="ctr">
                    <a:lnL>
                      <a:noFill/>
                    </a:lnL>
                    <a:lnR>
                      <a:noFill/>
                    </a:lnR>
                    <a:lnT>
                      <a:noFill/>
                    </a:lnT>
                    <a:lnB>
                      <a:noFill/>
                    </a:lnB>
                    <a:noFill/>
                  </a:tcPr>
                </a:tc>
                <a:tc gridSpan="5">
                  <a:txBody>
                    <a:bodyPr/>
                    <a:lstStyle/>
                    <a:p>
                      <a:pPr algn="l" fontAlgn="ctr"/>
                      <a:r>
                        <a:rPr lang="ja-JP" altLang="en-US" sz="800" b="0" i="0" u="none" strike="noStrike">
                          <a:solidFill>
                            <a:srgbClr val="000000"/>
                          </a:solidFill>
                          <a:effectLst/>
                          <a:latin typeface="BIZ UDP明朝 Medium" panose="02020500000000000000" pitchFamily="18" charset="-128"/>
                          <a:ea typeface="BIZ UDP明朝 Medium" panose="02020500000000000000" pitchFamily="18" charset="-128"/>
                        </a:rPr>
                        <a:t>対処や感想だけならいいよ</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extLst>
                  <a:ext uri="{0D108BD9-81ED-4DB2-BD59-A6C34878D82A}">
                    <a16:rowId xmlns:a16="http://schemas.microsoft.com/office/drawing/2014/main" val="3741060017"/>
                  </a:ext>
                </a:extLst>
              </a:tr>
              <a:tr h="116743">
                <a:tc>
                  <a:txBody>
                    <a:bodyPr/>
                    <a:lstStyle/>
                    <a:p>
                      <a:pPr algn="r" fontAlgn="ctr"/>
                      <a:r>
                        <a:rPr lang="ja-JP" altLang="en-US" sz="800" b="0" i="0" u="none" strike="noStrike">
                          <a:solidFill>
                            <a:srgbClr val="000000"/>
                          </a:solidFill>
                          <a:effectLst/>
                          <a:latin typeface="Arial" panose="020B0604020202020204" pitchFamily="34" charset="0"/>
                        </a:rPr>
                        <a:t>□</a:t>
                      </a:r>
                    </a:p>
                  </a:txBody>
                  <a:tcPr marL="2803" marR="2803" marT="2803" marB="0" anchor="ctr">
                    <a:lnL>
                      <a:noFill/>
                    </a:lnL>
                    <a:lnR>
                      <a:noFill/>
                    </a:lnR>
                    <a:lnT>
                      <a:noFill/>
                    </a:lnT>
                    <a:lnB>
                      <a:noFill/>
                    </a:lnB>
                    <a:noFill/>
                  </a:tcPr>
                </a:tc>
                <a:tc gridSpan="3">
                  <a:txBody>
                    <a:bodyPr/>
                    <a:lstStyle/>
                    <a:p>
                      <a:pPr algn="l" fontAlgn="ctr"/>
                      <a:r>
                        <a:rPr lang="ja-JP" altLang="en-US" sz="800" b="0" i="0" u="none" strike="noStrike">
                          <a:solidFill>
                            <a:srgbClr val="000000"/>
                          </a:solidFill>
                          <a:effectLst/>
                          <a:latin typeface="BIZ UDP明朝 Medium" panose="02020500000000000000" pitchFamily="18" charset="-128"/>
                          <a:ea typeface="BIZ UDP明朝 Medium" panose="02020500000000000000" pitchFamily="18" charset="-128"/>
                        </a:rPr>
                        <a:t>ぜんぶだめだよ</a:t>
                      </a:r>
                    </a:p>
                  </a:txBody>
                  <a:tcPr marL="2803" marR="2803" marT="2803" marB="0"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tc>
                  <a:txBody>
                    <a:bodyPr/>
                    <a:lstStyle/>
                    <a:p>
                      <a:pPr algn="l" fontAlgn="ctr"/>
                      <a:endParaRPr lang="ja-JP" altLang="en-US" sz="800" b="0" i="0" u="none" strike="noStrike">
                        <a:solidFill>
                          <a:srgbClr val="000000"/>
                        </a:solidFill>
                        <a:effectLst/>
                        <a:latin typeface="Arial" panose="020B0604020202020204" pitchFamily="34" charset="0"/>
                      </a:endParaRPr>
                    </a:p>
                  </a:txBody>
                  <a:tcPr marL="2803" marR="2803" marT="2803" marB="0" anchor="ctr">
                    <a:lnL>
                      <a:noFill/>
                    </a:lnL>
                    <a:lnR>
                      <a:noFill/>
                    </a:lnR>
                    <a:lnT>
                      <a:noFill/>
                    </a:lnT>
                    <a:lnB>
                      <a:noFill/>
                    </a:lnB>
                    <a:noFill/>
                  </a:tcPr>
                </a:tc>
                <a:extLst>
                  <a:ext uri="{0D108BD9-81ED-4DB2-BD59-A6C34878D82A}">
                    <a16:rowId xmlns:a16="http://schemas.microsoft.com/office/drawing/2014/main" val="1495391335"/>
                  </a:ext>
                </a:extLst>
              </a:tr>
              <a:tr h="132994">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tc>
                  <a:txBody>
                    <a:bodyPr/>
                    <a:lstStyle/>
                    <a:p>
                      <a:pPr algn="l" fontAlgn="ctr"/>
                      <a:endParaRPr lang="ja-JP" altLang="en-US" sz="900" b="0" i="0" u="none" strike="noStrike" dirty="0">
                        <a:solidFill>
                          <a:srgbClr val="202124"/>
                        </a:solidFill>
                        <a:effectLst/>
                        <a:latin typeface="BIZ UDPゴシック" panose="020B0400000000000000" pitchFamily="50" charset="-128"/>
                        <a:ea typeface="BIZ UDPゴシック" panose="020B0400000000000000" pitchFamily="50" charset="-128"/>
                      </a:endParaRPr>
                    </a:p>
                  </a:txBody>
                  <a:tcPr marL="2803" marR="2803" marT="2803" marB="0" anchor="ctr">
                    <a:lnL>
                      <a:noFill/>
                    </a:lnL>
                    <a:lnR>
                      <a:noFill/>
                    </a:lnR>
                    <a:lnT>
                      <a:noFill/>
                    </a:lnT>
                    <a:lnB>
                      <a:noFill/>
                    </a:lnB>
                    <a:noFill/>
                  </a:tcPr>
                </a:tc>
                <a:extLst>
                  <a:ext uri="{0D108BD9-81ED-4DB2-BD59-A6C34878D82A}">
                    <a16:rowId xmlns:a16="http://schemas.microsoft.com/office/drawing/2014/main" val="1903321051"/>
                  </a:ext>
                </a:extLst>
              </a:tr>
            </a:tbl>
          </a:graphicData>
        </a:graphic>
      </p:graphicFrame>
      <p:pic>
        <p:nvPicPr>
          <p:cNvPr id="29" name="図 28">
            <a:extLst>
              <a:ext uri="{FF2B5EF4-FFF2-40B4-BE49-F238E27FC236}">
                <a16:creationId xmlns:a16="http://schemas.microsoft.com/office/drawing/2014/main" id="{F5BB28A3-BD63-2489-AA38-80AA6A6D3057}"/>
              </a:ext>
            </a:extLst>
          </p:cNvPr>
          <p:cNvPicPr>
            <a:picLocks noChangeAspect="1"/>
          </p:cNvPicPr>
          <p:nvPr/>
        </p:nvPicPr>
        <p:blipFill>
          <a:blip r:embed="rId2"/>
          <a:stretch>
            <a:fillRect/>
          </a:stretch>
        </p:blipFill>
        <p:spPr>
          <a:xfrm>
            <a:off x="6646809" y="-136524"/>
            <a:ext cx="4875133" cy="6858000"/>
          </a:xfrm>
          <a:prstGeom prst="rect">
            <a:avLst/>
          </a:prstGeom>
        </p:spPr>
      </p:pic>
    </p:spTree>
    <p:extLst>
      <p:ext uri="{BB962C8B-B14F-4D97-AF65-F5344CB8AC3E}">
        <p14:creationId xmlns:p14="http://schemas.microsoft.com/office/powerpoint/2010/main" val="420342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55C5A9-35FC-A7A8-42CF-C214857315AE}"/>
              </a:ext>
            </a:extLst>
          </p:cNvPr>
          <p:cNvPicPr>
            <a:picLocks noChangeAspect="1"/>
          </p:cNvPicPr>
          <p:nvPr/>
        </p:nvPicPr>
        <p:blipFill>
          <a:blip r:embed="rId2"/>
          <a:stretch>
            <a:fillRect/>
          </a:stretch>
        </p:blipFill>
        <p:spPr>
          <a:xfrm>
            <a:off x="695400" y="130052"/>
            <a:ext cx="11295940" cy="6597896"/>
          </a:xfrm>
          <a:prstGeom prst="rect">
            <a:avLst/>
          </a:prstGeom>
          <a:ln>
            <a:solidFill>
              <a:schemeClr val="accent1"/>
            </a:solidFill>
          </a:ln>
        </p:spPr>
      </p:pic>
    </p:spTree>
    <p:extLst>
      <p:ext uri="{BB962C8B-B14F-4D97-AF65-F5344CB8AC3E}">
        <p14:creationId xmlns:p14="http://schemas.microsoft.com/office/powerpoint/2010/main" val="1932611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Line 4"/>
          <p:cNvSpPr>
            <a:spLocks noChangeShapeType="1"/>
          </p:cNvSpPr>
          <p:nvPr/>
        </p:nvSpPr>
        <p:spPr bwMode="auto">
          <a:xfrm flipH="1">
            <a:off x="7287833" y="1324360"/>
            <a:ext cx="73025" cy="40322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40965" name="Line 5"/>
          <p:cNvSpPr>
            <a:spLocks noChangeShapeType="1"/>
          </p:cNvSpPr>
          <p:nvPr/>
        </p:nvSpPr>
        <p:spPr bwMode="auto">
          <a:xfrm>
            <a:off x="7111864" y="3057462"/>
            <a:ext cx="576338" cy="328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40966" name="Text Box 6"/>
          <p:cNvSpPr txBox="1">
            <a:spLocks noChangeArrowheads="1"/>
          </p:cNvSpPr>
          <p:nvPr/>
        </p:nvSpPr>
        <p:spPr bwMode="auto">
          <a:xfrm>
            <a:off x="7681833" y="3144937"/>
            <a:ext cx="108108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１０</a:t>
            </a:r>
          </a:p>
        </p:txBody>
      </p:sp>
      <p:sp>
        <p:nvSpPr>
          <p:cNvPr id="40967" name="Text Box 7"/>
          <p:cNvSpPr txBox="1">
            <a:spLocks noChangeArrowheads="1"/>
          </p:cNvSpPr>
          <p:nvPr/>
        </p:nvSpPr>
        <p:spPr bwMode="auto">
          <a:xfrm>
            <a:off x="7360858" y="5125051"/>
            <a:ext cx="143986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800" b="1" dirty="0">
                <a:latin typeface="Arial" panose="020B0604020202020204" pitchFamily="34" charset="0"/>
              </a:rPr>
              <a:t>０　ねむり</a:t>
            </a:r>
          </a:p>
        </p:txBody>
      </p:sp>
      <p:sp>
        <p:nvSpPr>
          <p:cNvPr id="40968" name="Line 8"/>
          <p:cNvSpPr>
            <a:spLocks noChangeShapeType="1"/>
          </p:cNvSpPr>
          <p:nvPr/>
        </p:nvSpPr>
        <p:spPr bwMode="auto">
          <a:xfrm flipV="1">
            <a:off x="6710199" y="3969836"/>
            <a:ext cx="0" cy="5762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40970" name="Line 10"/>
          <p:cNvSpPr>
            <a:spLocks noChangeShapeType="1"/>
          </p:cNvSpPr>
          <p:nvPr/>
        </p:nvSpPr>
        <p:spPr bwMode="auto">
          <a:xfrm>
            <a:off x="8288627" y="1304553"/>
            <a:ext cx="0" cy="91652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ja-JP" altLang="en-US"/>
          </a:p>
        </p:txBody>
      </p:sp>
      <p:sp>
        <p:nvSpPr>
          <p:cNvPr id="40972" name="Text Box 12"/>
          <p:cNvSpPr txBox="1">
            <a:spLocks noChangeArrowheads="1"/>
          </p:cNvSpPr>
          <p:nvPr/>
        </p:nvSpPr>
        <p:spPr bwMode="auto">
          <a:xfrm>
            <a:off x="6224465" y="4847732"/>
            <a:ext cx="117556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やるき</a:t>
            </a:r>
          </a:p>
        </p:txBody>
      </p:sp>
      <p:sp>
        <p:nvSpPr>
          <p:cNvPr id="40973" name="Text Box 13"/>
          <p:cNvSpPr txBox="1">
            <a:spLocks noChangeArrowheads="1"/>
          </p:cNvSpPr>
          <p:nvPr/>
        </p:nvSpPr>
        <p:spPr bwMode="auto">
          <a:xfrm>
            <a:off x="5922388" y="2582706"/>
            <a:ext cx="151328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000" b="1" dirty="0">
                <a:latin typeface="Arial" panose="020B0604020202020204" pitchFamily="34" charset="0"/>
              </a:rPr>
              <a:t>試合・発表・テスト</a:t>
            </a:r>
          </a:p>
        </p:txBody>
      </p:sp>
      <p:sp>
        <p:nvSpPr>
          <p:cNvPr id="40974" name="Text Box 14"/>
          <p:cNvSpPr txBox="1">
            <a:spLocks noChangeArrowheads="1"/>
          </p:cNvSpPr>
          <p:nvPr/>
        </p:nvSpPr>
        <p:spPr bwMode="auto">
          <a:xfrm>
            <a:off x="7367036" y="933718"/>
            <a:ext cx="10810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１００</a:t>
            </a:r>
          </a:p>
        </p:txBody>
      </p:sp>
      <p:sp>
        <p:nvSpPr>
          <p:cNvPr id="40975" name="テキスト ボックス 14"/>
          <p:cNvSpPr txBox="1">
            <a:spLocks noChangeArrowheads="1"/>
          </p:cNvSpPr>
          <p:nvPr/>
        </p:nvSpPr>
        <p:spPr bwMode="auto">
          <a:xfrm>
            <a:off x="6384033" y="5814005"/>
            <a:ext cx="22113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Arial" panose="020B0604020202020204" pitchFamily="34" charset="0"/>
              </a:rPr>
              <a:t>緊張</a:t>
            </a:r>
            <a:r>
              <a:rPr lang="ja-JP" altLang="en-US" sz="1800" dirty="0">
                <a:latin typeface="Arial" panose="020B0604020202020204" pitchFamily="34" charset="0"/>
              </a:rPr>
              <a:t>（きんちょう）</a:t>
            </a:r>
            <a:endParaRPr lang="ja-JP" altLang="en-US" sz="2800" dirty="0">
              <a:latin typeface="Arial" panose="020B0604020202020204" pitchFamily="34" charset="0"/>
            </a:endParaRPr>
          </a:p>
        </p:txBody>
      </p:sp>
      <p:pic>
        <p:nvPicPr>
          <p:cNvPr id="20" name="図 19"/>
          <p:cNvPicPr>
            <a:picLocks noChangeAspect="1"/>
          </p:cNvPicPr>
          <p:nvPr/>
        </p:nvPicPr>
        <p:blipFill>
          <a:blip r:embed="rId2"/>
          <a:stretch>
            <a:fillRect/>
          </a:stretch>
        </p:blipFill>
        <p:spPr>
          <a:xfrm>
            <a:off x="6057268" y="981326"/>
            <a:ext cx="1009699" cy="1327382"/>
          </a:xfrm>
          <a:prstGeom prst="rect">
            <a:avLst/>
          </a:prstGeom>
          <a:solidFill>
            <a:schemeClr val="bg1"/>
          </a:solidFill>
        </p:spPr>
      </p:pic>
      <p:sp>
        <p:nvSpPr>
          <p:cNvPr id="21" name="テキスト ボックス 20"/>
          <p:cNvSpPr txBox="1"/>
          <p:nvPr/>
        </p:nvSpPr>
        <p:spPr>
          <a:xfrm>
            <a:off x="119342" y="126469"/>
            <a:ext cx="5806711" cy="6370975"/>
          </a:xfrm>
          <a:prstGeom prst="rect">
            <a:avLst/>
          </a:prstGeom>
          <a:noFill/>
        </p:spPr>
        <p:txBody>
          <a:bodyPr wrap="square" rtlCol="0">
            <a:spAutoFit/>
          </a:bodyPr>
          <a:lstStyle/>
          <a:p>
            <a:r>
              <a:rPr lang="ja-JP" altLang="en-US" sz="2400" dirty="0"/>
              <a:t>まとめ</a:t>
            </a:r>
            <a:endParaRPr lang="en-US" altLang="ja-JP" sz="2400" dirty="0"/>
          </a:p>
          <a:p>
            <a:r>
              <a:rPr lang="ja-JP" altLang="en-US" sz="2400" dirty="0">
                <a:latin typeface="BIZ UDPゴシック" panose="020B0400000000000000" pitchFamily="50" charset="-128"/>
                <a:ea typeface="BIZ UDPゴシック" panose="020B0400000000000000" pitchFamily="50" charset="-128"/>
              </a:rPr>
              <a:t>１．「試合・発表・テスト」で自分の実力をだすためには、「練習する・勉強する」といった「問題に立ち向かう対処」をして、本番実力を出すために「落ち着くためのリラックス」や「アクティベーション」を身につけるといいよ。</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怒りにふりまわされそうになったら、自分が主張するエネルギーを残して、落ち着くといいよ。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２．「強いストレス</a:t>
            </a:r>
            <a:r>
              <a:rPr kumimoji="1" lang="ja-JP" altLang="en-US" sz="2400" dirty="0">
                <a:latin typeface="BIZ UDPゴシック" panose="020B0400000000000000" pitchFamily="50" charset="-128"/>
                <a:ea typeface="BIZ UDPゴシック" panose="020B0400000000000000" pitchFamily="50" charset="-128"/>
              </a:rPr>
              <a:t>」のなかでも「思い出してつらい」時、「考えないようにしよう」ではなく、好きな活動（スポーツ、芸術など）をして、一度離れよう。そして、スクリーンをみるように、落ち着いて起こった出来事を整理しよう。</a:t>
            </a:r>
            <a:endParaRPr lang="ja-JP" altLang="en-US" sz="2400"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stretch>
            <a:fillRect/>
          </a:stretch>
        </p:blipFill>
        <p:spPr>
          <a:xfrm>
            <a:off x="6001080" y="135121"/>
            <a:ext cx="1079086" cy="871804"/>
          </a:xfrm>
          <a:prstGeom prst="rect">
            <a:avLst/>
          </a:prstGeom>
        </p:spPr>
      </p:pic>
      <p:pic>
        <p:nvPicPr>
          <p:cNvPr id="2" name="図 1">
            <a:extLst>
              <a:ext uri="{FF2B5EF4-FFF2-40B4-BE49-F238E27FC236}">
                <a16:creationId xmlns:a16="http://schemas.microsoft.com/office/drawing/2014/main" id="{D929332A-BAFD-5550-DE30-714904259776}"/>
              </a:ext>
            </a:extLst>
          </p:cNvPr>
          <p:cNvPicPr>
            <a:picLocks noChangeAspect="1"/>
          </p:cNvPicPr>
          <p:nvPr/>
        </p:nvPicPr>
        <p:blipFill>
          <a:blip r:embed="rId4"/>
          <a:stretch>
            <a:fillRect/>
          </a:stretch>
        </p:blipFill>
        <p:spPr>
          <a:xfrm rot="21335579">
            <a:off x="8709219" y="3752010"/>
            <a:ext cx="1469422" cy="1794622"/>
          </a:xfrm>
          <a:prstGeom prst="rect">
            <a:avLst/>
          </a:prstGeom>
        </p:spPr>
      </p:pic>
      <p:pic>
        <p:nvPicPr>
          <p:cNvPr id="3" name="図 2">
            <a:extLst>
              <a:ext uri="{FF2B5EF4-FFF2-40B4-BE49-F238E27FC236}">
                <a16:creationId xmlns:a16="http://schemas.microsoft.com/office/drawing/2014/main" id="{D771F4D5-0D2F-0B9A-75AC-AB4E8FA3A244}"/>
              </a:ext>
            </a:extLst>
          </p:cNvPr>
          <p:cNvPicPr>
            <a:picLocks noChangeAspect="1"/>
          </p:cNvPicPr>
          <p:nvPr/>
        </p:nvPicPr>
        <p:blipFill>
          <a:blip r:embed="rId5"/>
          <a:stretch>
            <a:fillRect/>
          </a:stretch>
        </p:blipFill>
        <p:spPr>
          <a:xfrm rot="10800000">
            <a:off x="9199697" y="2064365"/>
            <a:ext cx="2872961" cy="1322323"/>
          </a:xfrm>
          <a:prstGeom prst="rect">
            <a:avLst/>
          </a:prstGeom>
        </p:spPr>
      </p:pic>
      <p:pic>
        <p:nvPicPr>
          <p:cNvPr id="5" name="図 4">
            <a:extLst>
              <a:ext uri="{FF2B5EF4-FFF2-40B4-BE49-F238E27FC236}">
                <a16:creationId xmlns:a16="http://schemas.microsoft.com/office/drawing/2014/main" id="{F7201840-F3CD-52E8-2147-4A86981255CD}"/>
              </a:ext>
            </a:extLst>
          </p:cNvPr>
          <p:cNvPicPr>
            <a:picLocks noChangeAspect="1"/>
          </p:cNvPicPr>
          <p:nvPr/>
        </p:nvPicPr>
        <p:blipFill>
          <a:blip r:embed="rId6"/>
          <a:stretch>
            <a:fillRect/>
          </a:stretch>
        </p:blipFill>
        <p:spPr>
          <a:xfrm>
            <a:off x="7721992" y="198579"/>
            <a:ext cx="957155" cy="755970"/>
          </a:xfrm>
          <a:prstGeom prst="rect">
            <a:avLst/>
          </a:prstGeom>
        </p:spPr>
      </p:pic>
      <p:sp>
        <p:nvSpPr>
          <p:cNvPr id="6" name="テキスト ボックス 5">
            <a:extLst>
              <a:ext uri="{FF2B5EF4-FFF2-40B4-BE49-F238E27FC236}">
                <a16:creationId xmlns:a16="http://schemas.microsoft.com/office/drawing/2014/main" id="{130514E4-612D-90EE-AA2F-2C822A301775}"/>
              </a:ext>
            </a:extLst>
          </p:cNvPr>
          <p:cNvSpPr txBox="1"/>
          <p:nvPr/>
        </p:nvSpPr>
        <p:spPr>
          <a:xfrm>
            <a:off x="7659270" y="2546423"/>
            <a:ext cx="1339447" cy="646331"/>
          </a:xfrm>
          <a:prstGeom prst="rect">
            <a:avLst/>
          </a:prstGeom>
          <a:noFill/>
        </p:spPr>
        <p:txBody>
          <a:bodyPr wrap="square" rtlCol="0">
            <a:spAutoFit/>
          </a:bodyPr>
          <a:lstStyle/>
          <a:p>
            <a:r>
              <a:rPr kumimoji="1" lang="ja-JP" altLang="en-US" dirty="0"/>
              <a:t>自分の意見を言う</a:t>
            </a:r>
          </a:p>
        </p:txBody>
      </p:sp>
      <p:sp>
        <p:nvSpPr>
          <p:cNvPr id="40971" name="Text Box 11"/>
          <p:cNvSpPr txBox="1">
            <a:spLocks noChangeArrowheads="1"/>
          </p:cNvSpPr>
          <p:nvPr/>
        </p:nvSpPr>
        <p:spPr bwMode="auto">
          <a:xfrm>
            <a:off x="6783316" y="2034117"/>
            <a:ext cx="1331119" cy="462307"/>
          </a:xfrm>
          <a:prstGeom prst="rect">
            <a:avLst/>
          </a:prstGeom>
          <a:solidFill>
            <a:schemeClr val="bg1"/>
          </a:solidFill>
          <a:ln>
            <a:noFill/>
          </a:ln>
        </p:spPr>
        <p:txBody>
          <a:bodyPr wrap="square" lIns="92075" tIns="46038" rIns="92075" bIns="46038">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2400" b="1" dirty="0">
                <a:latin typeface="Arial" panose="020B0604020202020204" pitchFamily="34" charset="0"/>
              </a:rPr>
              <a:t>おちつく</a:t>
            </a:r>
          </a:p>
        </p:txBody>
      </p:sp>
    </p:spTree>
    <p:extLst>
      <p:ext uri="{BB962C8B-B14F-4D97-AF65-F5344CB8AC3E}">
        <p14:creationId xmlns:p14="http://schemas.microsoft.com/office/powerpoint/2010/main" val="33518518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FB7628-6419-ECCC-CA83-A2F3A03DB8E0}"/>
              </a:ext>
            </a:extLst>
          </p:cNvPr>
          <p:cNvPicPr>
            <a:picLocks noChangeAspect="1"/>
          </p:cNvPicPr>
          <p:nvPr/>
        </p:nvPicPr>
        <p:blipFill>
          <a:blip r:embed="rId2"/>
          <a:stretch>
            <a:fillRect/>
          </a:stretch>
        </p:blipFill>
        <p:spPr>
          <a:xfrm>
            <a:off x="1199456" y="957610"/>
            <a:ext cx="9217024" cy="2471390"/>
          </a:xfrm>
          <a:prstGeom prst="rect">
            <a:avLst/>
          </a:prstGeom>
        </p:spPr>
      </p:pic>
      <p:pic>
        <p:nvPicPr>
          <p:cNvPr id="3" name="図 2">
            <a:extLst>
              <a:ext uri="{FF2B5EF4-FFF2-40B4-BE49-F238E27FC236}">
                <a16:creationId xmlns:a16="http://schemas.microsoft.com/office/drawing/2014/main" id="{20CB867B-2612-5115-57C1-48676F0BE9B1}"/>
              </a:ext>
            </a:extLst>
          </p:cNvPr>
          <p:cNvPicPr>
            <a:picLocks noChangeAspect="1"/>
          </p:cNvPicPr>
          <p:nvPr/>
        </p:nvPicPr>
        <p:blipFill>
          <a:blip r:embed="rId3"/>
          <a:stretch>
            <a:fillRect/>
          </a:stretch>
        </p:blipFill>
        <p:spPr>
          <a:xfrm>
            <a:off x="1199456" y="3717032"/>
            <a:ext cx="9217024" cy="2304256"/>
          </a:xfrm>
          <a:prstGeom prst="rect">
            <a:avLst/>
          </a:prstGeom>
        </p:spPr>
      </p:pic>
    </p:spTree>
    <p:extLst>
      <p:ext uri="{BB962C8B-B14F-4D97-AF65-F5344CB8AC3E}">
        <p14:creationId xmlns:p14="http://schemas.microsoft.com/office/powerpoint/2010/main" val="179470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9BD3F9B-7791-43F1-9864-17F23B19885F}" type="slidenum">
              <a:rPr lang="ja-JP" altLang="en-US" smtClean="0"/>
              <a:pPr/>
              <a:t>3</a:t>
            </a:fld>
            <a:endParaRPr lang="ja-JP" altLang="en-US"/>
          </a:p>
        </p:txBody>
      </p:sp>
      <p:sp>
        <p:nvSpPr>
          <p:cNvPr id="3" name="テキスト ボックス 2"/>
          <p:cNvSpPr txBox="1"/>
          <p:nvPr/>
        </p:nvSpPr>
        <p:spPr>
          <a:xfrm>
            <a:off x="335360" y="612844"/>
            <a:ext cx="11593288" cy="5355312"/>
          </a:xfrm>
          <a:prstGeom prst="rect">
            <a:avLst/>
          </a:prstGeom>
          <a:solidFill>
            <a:schemeClr val="accent1">
              <a:lumMod val="20000"/>
              <a:lumOff val="80000"/>
            </a:schemeClr>
          </a:solidFill>
        </p:spPr>
        <p:txBody>
          <a:bodyPr wrap="square" rtlCol="0">
            <a:spAutoFit/>
          </a:bodyPr>
          <a:lstStyle/>
          <a:p>
            <a:pPr algn="ctr"/>
            <a:r>
              <a:rPr lang="ja-JP" altLang="en-US" sz="5400" dirty="0">
                <a:latin typeface="ＤＦ特太ゴシック体" panose="020B0509000000000000" pitchFamily="49" charset="-128"/>
                <a:ea typeface="ＤＦ特太ゴシック体" panose="020B0509000000000000" pitchFamily="49" charset="-128"/>
              </a:rPr>
              <a:t>めあて</a:t>
            </a:r>
            <a:endParaRPr lang="en-US" altLang="ja-JP" sz="5400" dirty="0">
              <a:latin typeface="ＤＦ特太ゴシック体" panose="020B0509000000000000" pitchFamily="49" charset="-128"/>
              <a:ea typeface="ＤＦ特太ゴシック体" panose="020B0509000000000000" pitchFamily="49" charset="-128"/>
            </a:endParaRPr>
          </a:p>
          <a:p>
            <a:endParaRPr lang="en-US" altLang="ja-JP" sz="3600" dirty="0">
              <a:latin typeface="ＤＦ特太ゴシック体" panose="020B0509000000000000" pitchFamily="49" charset="-128"/>
              <a:ea typeface="ＤＦ特太ゴシック体" panose="020B0509000000000000" pitchFamily="49" charset="-128"/>
            </a:endParaRPr>
          </a:p>
          <a:p>
            <a:r>
              <a:rPr lang="ja-JP" altLang="en-US" sz="3600" dirty="0">
                <a:latin typeface="BIZ UDPゴシック" panose="020B0400000000000000" pitchFamily="50" charset="-128"/>
                <a:ea typeface="BIZ UDPゴシック" panose="020B0400000000000000" pitchFamily="50" charset="-128"/>
              </a:rPr>
              <a:t>自分のストレスを知り、対処法を学ぼう！</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試合・発表・テストの「直前」と「</a:t>
            </a:r>
            <a:r>
              <a:rPr lang="en-US" altLang="ja-JP" sz="3600" dirty="0">
                <a:latin typeface="BIZ UDPゴシック" panose="020B0400000000000000" pitchFamily="50" charset="-128"/>
                <a:ea typeface="BIZ UDPゴシック" panose="020B0400000000000000" pitchFamily="50" charset="-128"/>
              </a:rPr>
              <a:t>1</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2</a:t>
            </a:r>
            <a:r>
              <a:rPr lang="ja-JP" altLang="en-US" sz="3600" dirty="0">
                <a:latin typeface="BIZ UDPゴシック" panose="020B0400000000000000" pitchFamily="50" charset="-128"/>
                <a:ea typeface="BIZ UDPゴシック" panose="020B0400000000000000" pitchFamily="50" charset="-128"/>
              </a:rPr>
              <a:t>週間前」の対処は？</a:t>
            </a:r>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イヤなことを言われた時の対処は？</a:t>
            </a:r>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災害など強いストレスを経験した時の対処は？</a:t>
            </a:r>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　そんな時のストレス対処法を学ぼう！</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775520" y="6259811"/>
            <a:ext cx="7992566" cy="461665"/>
          </a:xfrm>
          <a:prstGeom prst="rect">
            <a:avLst/>
          </a:prstGeom>
          <a:noFill/>
          <a:ln>
            <a:solidFill>
              <a:schemeClr val="tx1"/>
            </a:solidFill>
          </a:ln>
        </p:spPr>
        <p:txBody>
          <a:bodyPr wrap="square" rtlCol="0">
            <a:spAutoFit/>
          </a:bodyPr>
          <a:lstStyle/>
          <a:p>
            <a:r>
              <a:rPr lang="ja-JP" altLang="en-US" sz="2400" dirty="0"/>
              <a:t>この授業のめあてをみんなで読んでみましょう！せーの。</a:t>
            </a:r>
          </a:p>
        </p:txBody>
      </p:sp>
      <p:sp>
        <p:nvSpPr>
          <p:cNvPr id="5" name="正方形/長方形 4"/>
          <p:cNvSpPr/>
          <p:nvPr/>
        </p:nvSpPr>
        <p:spPr>
          <a:xfrm>
            <a:off x="4943872" y="5700588"/>
            <a:ext cx="5040560" cy="369332"/>
          </a:xfrm>
          <a:prstGeom prst="rect">
            <a:avLst/>
          </a:prstGeom>
        </p:spPr>
        <p:txBody>
          <a:bodyPr wrap="square">
            <a:spAutoFit/>
          </a:bodyPr>
          <a:lstStyle/>
          <a:p>
            <a:pPr algn="r"/>
            <a:r>
              <a:rPr lang="ja-JP" altLang="en-US" dirty="0"/>
              <a:t>保健；道徳（節度節制・克己困難を乗り越える）</a:t>
            </a:r>
          </a:p>
        </p:txBody>
      </p:sp>
    </p:spTree>
    <p:extLst>
      <p:ext uri="{BB962C8B-B14F-4D97-AF65-F5344CB8AC3E}">
        <p14:creationId xmlns:p14="http://schemas.microsoft.com/office/powerpoint/2010/main" val="91765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B6C92-C8FC-991F-FC86-65D54D77E3DB}"/>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6821480B-C89C-72D5-ED0F-4254FC4240B6}"/>
              </a:ext>
            </a:extLst>
          </p:cNvPr>
          <p:cNvSpPr>
            <a:spLocks noGrp="1" noChangeArrowheads="1"/>
          </p:cNvSpPr>
          <p:nvPr>
            <p:ph type="title"/>
          </p:nvPr>
        </p:nvSpPr>
        <p:spPr>
          <a:xfrm>
            <a:off x="651074" y="262970"/>
            <a:ext cx="1978025" cy="967116"/>
          </a:xfrm>
          <a:ln>
            <a:solidFill>
              <a:schemeClr val="tx1"/>
            </a:solidFill>
            <a:miter lim="800000"/>
            <a:headEnd/>
            <a:tailEnd/>
          </a:ln>
        </p:spPr>
        <p:txBody>
          <a:bodyPr>
            <a:normAutofit fontScale="90000"/>
          </a:bodyPr>
          <a:lstStyle/>
          <a:p>
            <a:pPr algn="l" eaLnBrk="1" hangingPunct="1"/>
            <a:r>
              <a:rPr lang="ja-JP" altLang="en-US" sz="2000" dirty="0"/>
              <a:t>　</a:t>
            </a:r>
            <a:r>
              <a:rPr lang="ja-JP" altLang="en-US" sz="2000" dirty="0">
                <a:latin typeface="HG創英角ｺﾞｼｯｸUB" panose="020B0909000000000000" pitchFamily="49" charset="-128"/>
                <a:ea typeface="HG創英角ｺﾞｼｯｸUB" panose="020B0909000000000000" pitchFamily="49" charset="-128"/>
              </a:rPr>
              <a:t>ストレッサー</a:t>
            </a:r>
            <a:br>
              <a:rPr lang="ja-JP" altLang="en-US" sz="2000" dirty="0">
                <a:latin typeface="HG創英角ｺﾞｼｯｸUB" panose="020B0909000000000000" pitchFamily="49" charset="-128"/>
                <a:ea typeface="HG創英角ｺﾞｼｯｸUB" panose="020B0909000000000000" pitchFamily="49" charset="-128"/>
              </a:rPr>
            </a:br>
            <a:r>
              <a:rPr lang="ja-JP" altLang="en-US" sz="2000" dirty="0">
                <a:latin typeface="HG創英角ｺﾞｼｯｸUB" panose="020B0909000000000000" pitchFamily="49" charset="-128"/>
                <a:ea typeface="HG創英角ｺﾞｼｯｸUB" panose="020B0909000000000000" pitchFamily="49" charset="-128"/>
              </a:rPr>
              <a:t>　</a:t>
            </a:r>
            <a:r>
              <a:rPr lang="ja-JP" altLang="en-US" sz="2000" dirty="0">
                <a:latin typeface="+mj-ea"/>
              </a:rPr>
              <a:t>（出来事）　</a:t>
            </a:r>
            <a:r>
              <a:rPr lang="ja-JP" altLang="en-US" sz="2000" dirty="0"/>
              <a:t>　</a:t>
            </a:r>
            <a:br>
              <a:rPr lang="en-US" altLang="ja-JP" sz="2000" dirty="0"/>
            </a:br>
            <a:r>
              <a:rPr lang="ja-JP" altLang="en-US" sz="2000" dirty="0"/>
              <a:t>　　</a:t>
            </a:r>
            <a:r>
              <a:rPr lang="en-US" altLang="ja-JP" sz="2400" dirty="0"/>
              <a:t>Stressor</a:t>
            </a:r>
            <a:endParaRPr lang="ja-JP" altLang="en-US" sz="3200" dirty="0"/>
          </a:p>
        </p:txBody>
      </p:sp>
      <p:sp>
        <p:nvSpPr>
          <p:cNvPr id="4099" name="Rectangle 3">
            <a:extLst>
              <a:ext uri="{FF2B5EF4-FFF2-40B4-BE49-F238E27FC236}">
                <a16:creationId xmlns:a16="http://schemas.microsoft.com/office/drawing/2014/main" id="{A12C5260-D79F-3FB0-8CF7-4739C066C931}"/>
              </a:ext>
            </a:extLst>
          </p:cNvPr>
          <p:cNvSpPr>
            <a:spLocks noChangeArrowheads="1"/>
          </p:cNvSpPr>
          <p:nvPr/>
        </p:nvSpPr>
        <p:spPr bwMode="auto">
          <a:xfrm>
            <a:off x="4860583" y="267740"/>
            <a:ext cx="2357037" cy="1097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ストレス反応</a:t>
            </a:r>
            <a:b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（心と体の変化）</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Stress</a:t>
            </a: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Reaction</a:t>
            </a: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101" name="Freeform 6">
            <a:extLst>
              <a:ext uri="{FF2B5EF4-FFF2-40B4-BE49-F238E27FC236}">
                <a16:creationId xmlns:a16="http://schemas.microsoft.com/office/drawing/2014/main" id="{7655AF31-2C19-45CE-94AC-69D6CF1E3E65}"/>
              </a:ext>
            </a:extLst>
          </p:cNvPr>
          <p:cNvSpPr>
            <a:spLocks/>
          </p:cNvSpPr>
          <p:nvPr/>
        </p:nvSpPr>
        <p:spPr bwMode="auto">
          <a:xfrm>
            <a:off x="3932477" y="2415962"/>
            <a:ext cx="1584325" cy="2781300"/>
          </a:xfrm>
          <a:custGeom>
            <a:avLst/>
            <a:gdLst>
              <a:gd name="T0" fmla="*/ 2147483647 w 1422"/>
              <a:gd name="T1" fmla="*/ 2147483647 h 1807"/>
              <a:gd name="T2" fmla="*/ 2147483647 w 1422"/>
              <a:gd name="T3" fmla="*/ 2147483647 h 1807"/>
              <a:gd name="T4" fmla="*/ 2147483647 w 1422"/>
              <a:gd name="T5" fmla="*/ 2147483647 h 1807"/>
              <a:gd name="T6" fmla="*/ 2147483647 w 1422"/>
              <a:gd name="T7" fmla="*/ 2147483647 h 1807"/>
              <a:gd name="T8" fmla="*/ 2147483647 w 1422"/>
              <a:gd name="T9" fmla="*/ 2147483647 h 1807"/>
              <a:gd name="T10" fmla="*/ 2147483647 w 1422"/>
              <a:gd name="T11" fmla="*/ 2147483647 h 1807"/>
              <a:gd name="T12" fmla="*/ 2147483647 w 1422"/>
              <a:gd name="T13" fmla="*/ 2147483647 h 1807"/>
              <a:gd name="T14" fmla="*/ 2147483647 w 1422"/>
              <a:gd name="T15" fmla="*/ 2147483647 h 1807"/>
              <a:gd name="T16" fmla="*/ 2147483647 w 1422"/>
              <a:gd name="T17" fmla="*/ 0 h 18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2"/>
              <a:gd name="T28" fmla="*/ 0 h 1807"/>
              <a:gd name="T29" fmla="*/ 1422 w 1422"/>
              <a:gd name="T30" fmla="*/ 1807 h 18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2" h="1807">
                <a:moveTo>
                  <a:pt x="597" y="45"/>
                </a:moveTo>
                <a:cubicBezTo>
                  <a:pt x="305" y="396"/>
                  <a:pt x="14" y="748"/>
                  <a:pt x="7" y="816"/>
                </a:cubicBezTo>
                <a:cubicBezTo>
                  <a:pt x="0" y="884"/>
                  <a:pt x="492" y="303"/>
                  <a:pt x="552" y="454"/>
                </a:cubicBezTo>
                <a:cubicBezTo>
                  <a:pt x="612" y="605"/>
                  <a:pt x="332" y="1649"/>
                  <a:pt x="370" y="1724"/>
                </a:cubicBezTo>
                <a:cubicBezTo>
                  <a:pt x="408" y="1799"/>
                  <a:pt x="651" y="907"/>
                  <a:pt x="779" y="907"/>
                </a:cubicBezTo>
                <a:cubicBezTo>
                  <a:pt x="907" y="907"/>
                  <a:pt x="1111" y="1807"/>
                  <a:pt x="1141" y="1724"/>
                </a:cubicBezTo>
                <a:cubicBezTo>
                  <a:pt x="1171" y="1641"/>
                  <a:pt x="915" y="589"/>
                  <a:pt x="960" y="408"/>
                </a:cubicBezTo>
                <a:cubicBezTo>
                  <a:pt x="1005" y="227"/>
                  <a:pt x="1422" y="703"/>
                  <a:pt x="1414" y="635"/>
                </a:cubicBezTo>
                <a:cubicBezTo>
                  <a:pt x="1406" y="567"/>
                  <a:pt x="1160" y="283"/>
                  <a:pt x="915" y="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92075" tIns="46038" rIns="92075" bIns="4603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03" name="Rectangle 8">
            <a:extLst>
              <a:ext uri="{FF2B5EF4-FFF2-40B4-BE49-F238E27FC236}">
                <a16:creationId xmlns:a16="http://schemas.microsoft.com/office/drawing/2014/main" id="{BE55E176-FFA1-7BD7-48E6-4F1661F0F370}"/>
              </a:ext>
            </a:extLst>
          </p:cNvPr>
          <p:cNvSpPr>
            <a:spLocks noChangeArrowheads="1"/>
          </p:cNvSpPr>
          <p:nvPr/>
        </p:nvSpPr>
        <p:spPr bwMode="auto">
          <a:xfrm>
            <a:off x="5173722" y="4116497"/>
            <a:ext cx="2014171" cy="1838724"/>
          </a:xfrm>
          <a:prstGeom prst="rect">
            <a:avLst/>
          </a:prstGeom>
          <a:solidFill>
            <a:srgbClr val="000000">
              <a:alpha val="0"/>
            </a:srgbClr>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ねむれない</a:t>
            </a:r>
            <a:endParaRPr kumimoji="1" lang="en-US" altLang="ja-JP"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勉強に集中できない</a:t>
            </a:r>
            <a:endParaRPr kumimoji="1" lang="en-US" altLang="ja-JP" sz="1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4107" name="AutoShape 13">
            <a:extLst>
              <a:ext uri="{FF2B5EF4-FFF2-40B4-BE49-F238E27FC236}">
                <a16:creationId xmlns:a16="http://schemas.microsoft.com/office/drawing/2014/main" id="{F4EDFC9A-D444-7C77-CC7A-45BBC3A15AE0}"/>
              </a:ext>
            </a:extLst>
          </p:cNvPr>
          <p:cNvSpPr>
            <a:spLocks noChangeArrowheads="1"/>
          </p:cNvSpPr>
          <p:nvPr/>
        </p:nvSpPr>
        <p:spPr bwMode="auto">
          <a:xfrm>
            <a:off x="3284422" y="158537"/>
            <a:ext cx="1001415" cy="7191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B6D5D994-3DCA-2588-30BE-C22EC2008D7E}"/>
              </a:ext>
            </a:extLst>
          </p:cNvPr>
          <p:cNvSpPr txBox="1"/>
          <p:nvPr/>
        </p:nvSpPr>
        <p:spPr>
          <a:xfrm>
            <a:off x="273247" y="1839823"/>
            <a:ext cx="1079500" cy="1015663"/>
          </a:xfrm>
          <a:prstGeom prst="rect">
            <a:avLst/>
          </a:prstGeom>
          <a:noFill/>
          <a:ln>
            <a:solidFill>
              <a:schemeClr val="accent1">
                <a:shade val="50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試合・発表・テスト</a:t>
            </a:r>
          </a:p>
        </p:txBody>
      </p:sp>
      <p:sp>
        <p:nvSpPr>
          <p:cNvPr id="2" name="スライド番号プレースホルダー 1">
            <a:extLst>
              <a:ext uri="{FF2B5EF4-FFF2-40B4-BE49-F238E27FC236}">
                <a16:creationId xmlns:a16="http://schemas.microsoft.com/office/drawing/2014/main" id="{C1AE1459-E2F1-70EA-26D7-1CE238FF2A7A}"/>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F4B945-4455-43DD-B745-ADF14AFE7C1F}" type="slidenum">
              <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FB23F1A0-7682-EC7B-E882-7FB56EE49C54}"/>
              </a:ext>
            </a:extLst>
          </p:cNvPr>
          <p:cNvPicPr>
            <a:picLocks noChangeAspect="1"/>
          </p:cNvPicPr>
          <p:nvPr/>
        </p:nvPicPr>
        <p:blipFill>
          <a:blip r:embed="rId3"/>
          <a:stretch>
            <a:fillRect/>
          </a:stretch>
        </p:blipFill>
        <p:spPr>
          <a:xfrm>
            <a:off x="4131748" y="1791409"/>
            <a:ext cx="1341438" cy="1145381"/>
          </a:xfrm>
          <a:prstGeom prst="rect">
            <a:avLst/>
          </a:prstGeom>
        </p:spPr>
      </p:pic>
      <p:sp>
        <p:nvSpPr>
          <p:cNvPr id="4102" name="AutoShape 7">
            <a:extLst>
              <a:ext uri="{FF2B5EF4-FFF2-40B4-BE49-F238E27FC236}">
                <a16:creationId xmlns:a16="http://schemas.microsoft.com/office/drawing/2014/main" id="{4AB09192-9CF8-B75D-03E9-148DEC5E7FD8}"/>
              </a:ext>
            </a:extLst>
          </p:cNvPr>
          <p:cNvSpPr>
            <a:spLocks noChangeArrowheads="1"/>
          </p:cNvSpPr>
          <p:nvPr/>
        </p:nvSpPr>
        <p:spPr bwMode="auto">
          <a:xfrm>
            <a:off x="5166636" y="1833993"/>
            <a:ext cx="1897746" cy="18338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bg1">
              <a:alpha val="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感情（イライラ</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・悲しいなど）</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不安</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Rectangle 3">
            <a:extLst>
              <a:ext uri="{FF2B5EF4-FFF2-40B4-BE49-F238E27FC236}">
                <a16:creationId xmlns:a16="http://schemas.microsoft.com/office/drawing/2014/main" id="{67784846-900E-F212-26F6-8F9F96F483CA}"/>
              </a:ext>
            </a:extLst>
          </p:cNvPr>
          <p:cNvSpPr>
            <a:spLocks noChangeArrowheads="1"/>
          </p:cNvSpPr>
          <p:nvPr/>
        </p:nvSpPr>
        <p:spPr bwMode="auto">
          <a:xfrm>
            <a:off x="9080500" y="158537"/>
            <a:ext cx="2159000" cy="10123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HG創英角ｺﾞｼｯｸUB" panose="020B0909000000000000" pitchFamily="49" charset="-128"/>
                <a:ea typeface="HG創英角ｺﾞｼｯｸUB" panose="020B0909000000000000" pitchFamily="49" charset="-128"/>
                <a:cs typeface="+mn-cs"/>
              </a:rPr>
              <a:t>ストレス対処</a:t>
            </a:r>
            <a:br>
              <a:rPr kumimoji="1" lang="ja-JP" altLang="en-US" sz="2400" b="0" i="0" u="none" strike="noStrike" kern="1200" cap="none" spc="0" normalizeH="0" baseline="0" noProof="0" dirty="0">
                <a:ln>
                  <a:noFill/>
                </a:ln>
                <a:solidFill>
                  <a:srgbClr val="1F497D"/>
                </a:solidFill>
                <a:effectLst/>
                <a:uLnTx/>
                <a:uFillTx/>
                <a:latin typeface="Arial" panose="020B0604020202020204" pitchFamily="34"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1F497D"/>
                </a:solidFill>
                <a:effectLst/>
                <a:uLnTx/>
                <a:uFillTx/>
                <a:latin typeface="Arial" panose="020B0604020202020204" pitchFamily="34"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1F497D"/>
                </a:solidFill>
                <a:effectLst/>
                <a:uLnTx/>
                <a:uFillTx/>
                <a:latin typeface="Arial" panose="020B0604020202020204" pitchFamily="34" charset="0"/>
                <a:ea typeface="ＭＳ Ｐゴシック" panose="020B0600070205080204" pitchFamily="50" charset="-128"/>
                <a:cs typeface="+mn-cs"/>
              </a:rPr>
              <a:t>（工夫と対処）</a:t>
            </a:r>
            <a:endParaRPr kumimoji="1" lang="en-US" altLang="ja-JP" sz="1800" b="0" i="0" u="none" strike="noStrike" kern="1200" cap="none" spc="0" normalizeH="0" baseline="0" noProof="0" dirty="0">
              <a:ln>
                <a:noFill/>
              </a:ln>
              <a:solidFill>
                <a:srgbClr val="1F497D"/>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srgbClr val="1F497D"/>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Stress</a:t>
            </a:r>
            <a:r>
              <a:rPr kumimoji="1" lang="ja-JP" altLang="en-US" sz="1800" b="0" i="0" u="none" strike="noStrike" kern="1200" cap="none" spc="0" normalizeH="0" baseline="0" noProof="0" dirty="0">
                <a:ln>
                  <a:noFill/>
                </a:ln>
                <a:solidFill>
                  <a:srgbClr val="1F497D"/>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1800" b="0" i="0" u="none" strike="noStrike" kern="1200" cap="none" spc="0" normalizeH="0" baseline="0" noProof="0" dirty="0">
                <a:ln>
                  <a:noFill/>
                </a:ln>
                <a:solidFill>
                  <a:srgbClr val="1F497D"/>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Coping</a:t>
            </a:r>
            <a:r>
              <a:rPr kumimoji="1" lang="ja-JP" altLang="en-US" sz="1800" b="0" i="0" u="none" strike="noStrike" kern="1200" cap="none" spc="0" normalizeH="0" baseline="0" noProof="0" dirty="0">
                <a:ln>
                  <a:noFill/>
                </a:ln>
                <a:solidFill>
                  <a:srgbClr val="1F497D"/>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p>
        </p:txBody>
      </p:sp>
      <p:sp>
        <p:nvSpPr>
          <p:cNvPr id="3" name="雲形吹き出し 2">
            <a:extLst>
              <a:ext uri="{FF2B5EF4-FFF2-40B4-BE49-F238E27FC236}">
                <a16:creationId xmlns:a16="http://schemas.microsoft.com/office/drawing/2014/main" id="{EB01936E-0508-DC0C-CB9E-D00CEC8009D9}"/>
              </a:ext>
            </a:extLst>
          </p:cNvPr>
          <p:cNvSpPr/>
          <p:nvPr/>
        </p:nvSpPr>
        <p:spPr>
          <a:xfrm>
            <a:off x="2074325" y="766766"/>
            <a:ext cx="2026661" cy="1701564"/>
          </a:xfrm>
          <a:prstGeom prst="cloudCallout">
            <a:avLst>
              <a:gd name="adj1" fmla="val 77719"/>
              <a:gd name="adj2" fmla="val 171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HGP創英ﾌﾟﾚｾﾞﾝｽEB" panose="02020800000000000000" pitchFamily="18" charset="-128"/>
                <a:ea typeface="HGP創英ﾌﾟﾚｾﾞﾝｽEB" panose="02020800000000000000" pitchFamily="18" charset="-128"/>
                <a:cs typeface="+mn-cs"/>
              </a:rPr>
              <a:t>心のつぶやき</a:t>
            </a:r>
            <a:endParaRPr kumimoji="1" lang="en-US" altLang="ja-JP" sz="1600" b="0" i="0" u="none" strike="noStrike" kern="1200" cap="none" spc="0" normalizeH="0" baseline="0" noProof="0" dirty="0">
              <a:ln>
                <a:noFill/>
              </a:ln>
              <a:solidFill>
                <a:srgbClr val="1F497D"/>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rgbClr val="1F497D"/>
              </a:solidFill>
              <a:latin typeface="HGP創英ﾌﾟﾚｾﾞﾝｽEB" panose="02020800000000000000" pitchFamily="18" charset="-128"/>
              <a:ea typeface="HGP創英ﾌﾟﾚｾﾞﾝｽEB" panose="020208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1F497D"/>
              </a:solidFill>
              <a:effectLst/>
              <a:uLnTx/>
              <a:uFillTx/>
              <a:latin typeface="HGP創英ﾌﾟﾚｾﾞﾝｽEB" panose="02020800000000000000" pitchFamily="18" charset="-128"/>
              <a:ea typeface="HGP創英ﾌﾟﾚｾﾞﾝｽEB" panose="020208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1F497D"/>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34" name="テキスト ボックス 33">
            <a:extLst>
              <a:ext uri="{FF2B5EF4-FFF2-40B4-BE49-F238E27FC236}">
                <a16:creationId xmlns:a16="http://schemas.microsoft.com/office/drawing/2014/main" id="{7210CA80-E48C-1D3C-1497-30218B809DE0}"/>
              </a:ext>
            </a:extLst>
          </p:cNvPr>
          <p:cNvSpPr txBox="1"/>
          <p:nvPr/>
        </p:nvSpPr>
        <p:spPr>
          <a:xfrm>
            <a:off x="7320616" y="2164045"/>
            <a:ext cx="2692961" cy="400110"/>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HGPｺﾞｼｯｸE" panose="020B0900000000000000" pitchFamily="50" charset="-128"/>
                <a:ea typeface="HGPｺﾞｼｯｸE" panose="020B0900000000000000" pitchFamily="50" charset="-128"/>
                <a:cs typeface="+mn-cs"/>
              </a:rPr>
              <a:t>問題に立ち向かう対処</a:t>
            </a:r>
          </a:p>
        </p:txBody>
      </p:sp>
      <p:sp>
        <p:nvSpPr>
          <p:cNvPr id="35" name="テキスト ボックス 34">
            <a:extLst>
              <a:ext uri="{FF2B5EF4-FFF2-40B4-BE49-F238E27FC236}">
                <a16:creationId xmlns:a16="http://schemas.microsoft.com/office/drawing/2014/main" id="{DE53ABC3-7BF9-241A-DBF7-D8A51A77EA4C}"/>
              </a:ext>
            </a:extLst>
          </p:cNvPr>
          <p:cNvSpPr txBox="1"/>
          <p:nvPr/>
        </p:nvSpPr>
        <p:spPr>
          <a:xfrm>
            <a:off x="7341853" y="4001975"/>
            <a:ext cx="2905164" cy="400110"/>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HGPｺﾞｼｯｸE" panose="020B0900000000000000" pitchFamily="50" charset="-128"/>
                <a:ea typeface="HGPｺﾞｼｯｸE" panose="020B0900000000000000" pitchFamily="50" charset="-128"/>
                <a:cs typeface="+mn-cs"/>
              </a:rPr>
              <a:t>心身へのセルフケア対処</a:t>
            </a:r>
          </a:p>
        </p:txBody>
      </p:sp>
      <p:sp>
        <p:nvSpPr>
          <p:cNvPr id="36" name="テキスト ボックス 35">
            <a:extLst>
              <a:ext uri="{FF2B5EF4-FFF2-40B4-BE49-F238E27FC236}">
                <a16:creationId xmlns:a16="http://schemas.microsoft.com/office/drawing/2014/main" id="{8CB7525D-E448-54F4-ED30-C0884AF0D633}"/>
              </a:ext>
            </a:extLst>
          </p:cNvPr>
          <p:cNvSpPr txBox="1"/>
          <p:nvPr/>
        </p:nvSpPr>
        <p:spPr>
          <a:xfrm>
            <a:off x="10394994" y="3063575"/>
            <a:ext cx="1584176" cy="461665"/>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HGPｺﾞｼｯｸE" panose="020B0900000000000000" pitchFamily="50" charset="-128"/>
                <a:ea typeface="HGPｺﾞｼｯｸE" panose="020B0900000000000000" pitchFamily="50" charset="-128"/>
                <a:cs typeface="+mn-cs"/>
              </a:rPr>
              <a:t>相談対処</a:t>
            </a:r>
          </a:p>
        </p:txBody>
      </p:sp>
      <p:sp>
        <p:nvSpPr>
          <p:cNvPr id="31" name="AutoShape 13">
            <a:extLst>
              <a:ext uri="{FF2B5EF4-FFF2-40B4-BE49-F238E27FC236}">
                <a16:creationId xmlns:a16="http://schemas.microsoft.com/office/drawing/2014/main" id="{947CFE88-B830-7704-F564-59DCFC825340}"/>
              </a:ext>
            </a:extLst>
          </p:cNvPr>
          <p:cNvSpPr>
            <a:spLocks noChangeArrowheads="1"/>
          </p:cNvSpPr>
          <p:nvPr/>
        </p:nvSpPr>
        <p:spPr bwMode="auto">
          <a:xfrm flipH="1">
            <a:off x="7337576" y="407197"/>
            <a:ext cx="488804" cy="7191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231" name="Text Box 10">
            <a:extLst>
              <a:ext uri="{FF2B5EF4-FFF2-40B4-BE49-F238E27FC236}">
                <a16:creationId xmlns:a16="http://schemas.microsoft.com/office/drawing/2014/main" id="{C327F235-A4E3-7CEF-4DC3-26631257E281}"/>
              </a:ext>
            </a:extLst>
          </p:cNvPr>
          <p:cNvSpPr txBox="1">
            <a:spLocks noChangeArrowheads="1"/>
          </p:cNvSpPr>
          <p:nvPr/>
        </p:nvSpPr>
        <p:spPr bwMode="auto">
          <a:xfrm>
            <a:off x="2487730" y="3301891"/>
            <a:ext cx="2095874" cy="1200329"/>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rPr>
              <a:t>ドキドキ</a:t>
            </a:r>
            <a:endParaRPr kumimoji="1" lang="en-US" altLang="ja-JP"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rPr>
              <a:t>足がふるえる</a:t>
            </a:r>
            <a:endParaRPr kumimoji="1" lang="en-US" altLang="ja-JP"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rPr>
              <a:t>きんちょうする</a:t>
            </a:r>
            <a:endParaRPr kumimoji="1" lang="en-US" altLang="ja-JP" sz="1800" b="0" i="0" u="none" strike="noStrike" kern="1200" cap="none" spc="0" normalizeH="0" baseline="0" noProof="0" dirty="0">
              <a:ln>
                <a:noFill/>
              </a:ln>
              <a:solidFill>
                <a:prstClr val="black"/>
              </a:solidFill>
              <a:effectLst/>
              <a:uLnTx/>
              <a:uFillTx/>
              <a:latin typeface="AR P丸ゴシック体E" panose="020B0600010101010101" pitchFamily="50" charset="-128"/>
              <a:ea typeface="AR P丸ゴシック体E" panose="020B0600010101010101" pitchFamily="50" charset="-128"/>
              <a:cs typeface="+mn-cs"/>
            </a:endParaRPr>
          </a:p>
        </p:txBody>
      </p:sp>
      <p:sp>
        <p:nvSpPr>
          <p:cNvPr id="10" name="テキスト ボックス 9">
            <a:extLst>
              <a:ext uri="{FF2B5EF4-FFF2-40B4-BE49-F238E27FC236}">
                <a16:creationId xmlns:a16="http://schemas.microsoft.com/office/drawing/2014/main" id="{609404A5-9BA6-37FE-358D-2899182A89C2}"/>
              </a:ext>
            </a:extLst>
          </p:cNvPr>
          <p:cNvSpPr txBox="1"/>
          <p:nvPr/>
        </p:nvSpPr>
        <p:spPr>
          <a:xfrm>
            <a:off x="5711132" y="1399621"/>
            <a:ext cx="1248964" cy="400110"/>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心；感情</a:t>
            </a:r>
          </a:p>
        </p:txBody>
      </p:sp>
      <p:sp>
        <p:nvSpPr>
          <p:cNvPr id="11" name="テキスト ボックス 10">
            <a:extLst>
              <a:ext uri="{FF2B5EF4-FFF2-40B4-BE49-F238E27FC236}">
                <a16:creationId xmlns:a16="http://schemas.microsoft.com/office/drawing/2014/main" id="{ED384CB8-4F3D-8A73-B62A-12B2093E5B14}"/>
              </a:ext>
            </a:extLst>
          </p:cNvPr>
          <p:cNvSpPr txBox="1"/>
          <p:nvPr/>
        </p:nvSpPr>
        <p:spPr>
          <a:xfrm>
            <a:off x="5588954" y="3667845"/>
            <a:ext cx="1060378" cy="400110"/>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1F497D"/>
                </a:solidFill>
                <a:latin typeface="BIZ UDPゴシック" panose="020B0400000000000000" pitchFamily="50" charset="-128"/>
                <a:ea typeface="BIZ UDPゴシック" panose="020B0400000000000000" pitchFamily="50" charset="-128"/>
              </a:rPr>
              <a:t>行動</a:t>
            </a:r>
            <a:endParaRPr kumimoji="1" lang="ja-JP" altLang="en-US" sz="20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00BF9B3-1411-F9FF-000C-0FEFC0A1E14F}"/>
              </a:ext>
            </a:extLst>
          </p:cNvPr>
          <p:cNvSpPr txBox="1"/>
          <p:nvPr/>
        </p:nvSpPr>
        <p:spPr>
          <a:xfrm>
            <a:off x="2907890" y="4647193"/>
            <a:ext cx="1060378" cy="400110"/>
          </a:xfrm>
          <a:prstGeom prst="rect">
            <a:avLst/>
          </a:prstGeom>
          <a:noFill/>
          <a:ln>
            <a:solidFill>
              <a:schemeClr val="accent1">
                <a:shade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1F497D"/>
                </a:solidFill>
                <a:latin typeface="BIZ UDPゴシック" panose="020B0400000000000000" pitchFamily="50" charset="-128"/>
                <a:ea typeface="BIZ UDPゴシック" panose="020B0400000000000000" pitchFamily="50" charset="-128"/>
              </a:rPr>
              <a:t>身体</a:t>
            </a:r>
            <a:endParaRPr kumimoji="1" lang="ja-JP" altLang="en-US" sz="20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p:txBody>
      </p:sp>
      <p:sp>
        <p:nvSpPr>
          <p:cNvPr id="13" name="Text Box 10">
            <a:extLst>
              <a:ext uri="{FF2B5EF4-FFF2-40B4-BE49-F238E27FC236}">
                <a16:creationId xmlns:a16="http://schemas.microsoft.com/office/drawing/2014/main" id="{FD47D6E6-DCD9-D288-8490-50D720D3B70E}"/>
              </a:ext>
            </a:extLst>
          </p:cNvPr>
          <p:cNvSpPr txBox="1">
            <a:spLocks noChangeArrowheads="1"/>
          </p:cNvSpPr>
          <p:nvPr/>
        </p:nvSpPr>
        <p:spPr bwMode="auto">
          <a:xfrm>
            <a:off x="7960475" y="1322025"/>
            <a:ext cx="1538425" cy="646331"/>
          </a:xfrm>
          <a:prstGeom prst="rect">
            <a:avLst/>
          </a:prstGeom>
          <a:solidFill>
            <a:schemeClr val="bg1"/>
          </a:solidFill>
          <a:ln w="9525">
            <a:solidFill>
              <a:srgbClr val="000000"/>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ja-JP" altLang="en-US" sz="1800" dirty="0">
                <a:solidFill>
                  <a:srgbClr val="FF0000"/>
                </a:solidFill>
                <a:latin typeface="HGP創英ﾌﾟﾚｾﾞﾝｽEB" panose="02020800000000000000" pitchFamily="18" charset="-128"/>
                <a:ea typeface="HGP創英ﾌﾟﾚｾﾞﾝｽEB" panose="02020800000000000000" pitchFamily="18" charset="-128"/>
              </a:rPr>
              <a:t>試合・発表・テスト</a:t>
            </a:r>
            <a:endParaRPr kumimoji="1" lang="ja-JP" altLang="en-US" sz="18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14" name="Text Box 10">
            <a:extLst>
              <a:ext uri="{FF2B5EF4-FFF2-40B4-BE49-F238E27FC236}">
                <a16:creationId xmlns:a16="http://schemas.microsoft.com/office/drawing/2014/main" id="{EE1E8BC7-18A1-2722-055D-A75C4E74D20B}"/>
              </a:ext>
            </a:extLst>
          </p:cNvPr>
          <p:cNvSpPr txBox="1">
            <a:spLocks noChangeArrowheads="1"/>
          </p:cNvSpPr>
          <p:nvPr/>
        </p:nvSpPr>
        <p:spPr bwMode="auto">
          <a:xfrm>
            <a:off x="10160000" y="1415010"/>
            <a:ext cx="1584176" cy="369332"/>
          </a:xfrm>
          <a:prstGeom prst="rect">
            <a:avLst/>
          </a:prstGeom>
          <a:solidFill>
            <a:schemeClr val="bg1"/>
          </a:solidFill>
          <a:ln w="9525">
            <a:solidFill>
              <a:srgbClr val="000000"/>
            </a:solidFill>
            <a:miter lim="800000"/>
            <a:headEnd/>
            <a:tailEnd/>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災害にあった</a:t>
            </a:r>
            <a:endParaRPr kumimoji="1" lang="en-US" altLang="ja-JP" sz="18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4" name="テキスト ボックス 3">
            <a:extLst>
              <a:ext uri="{FF2B5EF4-FFF2-40B4-BE49-F238E27FC236}">
                <a16:creationId xmlns:a16="http://schemas.microsoft.com/office/drawing/2014/main" id="{3BDE64BD-1690-E65D-BCD8-E1D335AD16CB}"/>
              </a:ext>
            </a:extLst>
          </p:cNvPr>
          <p:cNvSpPr txBox="1"/>
          <p:nvPr/>
        </p:nvSpPr>
        <p:spPr>
          <a:xfrm>
            <a:off x="218417" y="4116497"/>
            <a:ext cx="2036763" cy="707886"/>
          </a:xfrm>
          <a:prstGeom prst="rect">
            <a:avLst/>
          </a:prstGeom>
          <a:noFill/>
          <a:ln>
            <a:solidFill>
              <a:schemeClr val="accent1">
                <a:shade val="50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0000"/>
                </a:solidFill>
                <a:latin typeface="BIZ UDPゴシック" panose="020B0400000000000000" pitchFamily="50" charset="-128"/>
                <a:ea typeface="BIZ UDPゴシック" panose="020B0400000000000000" pitchFamily="50" charset="-128"/>
              </a:rPr>
              <a:t>災害（地震・豪雨）にあった</a:t>
            </a:r>
            <a:endPar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D504924-574B-6BE1-32FC-490A74A61122}"/>
              </a:ext>
            </a:extLst>
          </p:cNvPr>
          <p:cNvSpPr txBox="1"/>
          <p:nvPr/>
        </p:nvSpPr>
        <p:spPr>
          <a:xfrm>
            <a:off x="261386" y="2936790"/>
            <a:ext cx="1079500" cy="1015663"/>
          </a:xfrm>
          <a:prstGeom prst="rect">
            <a:avLst/>
          </a:prstGeom>
          <a:noFill/>
          <a:ln>
            <a:solidFill>
              <a:schemeClr val="accent1">
                <a:shade val="50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0000"/>
                </a:solidFill>
                <a:latin typeface="BIZ UDPゴシック" panose="020B0400000000000000" pitchFamily="50" charset="-128"/>
                <a:ea typeface="BIZ UDPゴシック" panose="020B0400000000000000" pitchFamily="50" charset="-128"/>
              </a:rPr>
              <a:t>イヤなこと言われた</a:t>
            </a:r>
            <a:endPar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860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D6C561-3DF5-C166-74F8-09FF98DDA2FF}"/>
              </a:ext>
            </a:extLst>
          </p:cNvPr>
          <p:cNvPicPr>
            <a:picLocks noChangeAspect="1"/>
          </p:cNvPicPr>
          <p:nvPr/>
        </p:nvPicPr>
        <p:blipFill>
          <a:blip r:embed="rId2"/>
          <a:stretch>
            <a:fillRect/>
          </a:stretch>
        </p:blipFill>
        <p:spPr>
          <a:xfrm>
            <a:off x="-600744" y="94404"/>
            <a:ext cx="12365696" cy="6763596"/>
          </a:xfrm>
          <a:prstGeom prst="rect">
            <a:avLst/>
          </a:prstGeom>
        </p:spPr>
      </p:pic>
    </p:spTree>
    <p:extLst>
      <p:ext uri="{BB962C8B-B14F-4D97-AF65-F5344CB8AC3E}">
        <p14:creationId xmlns:p14="http://schemas.microsoft.com/office/powerpoint/2010/main" val="182306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63552" y="116633"/>
            <a:ext cx="7992888" cy="461665"/>
          </a:xfrm>
          <a:prstGeom prst="rect">
            <a:avLst/>
          </a:prstGeom>
          <a:noFill/>
        </p:spPr>
        <p:txBody>
          <a:bodyPr wrap="square" rtlCol="0">
            <a:spAutoFit/>
          </a:bodyPr>
          <a:lstStyle/>
          <a:p>
            <a:r>
              <a:rPr lang="ja-JP" altLang="en-US" sz="2400" dirty="0"/>
              <a:t>タブレット　を開いて、ストレスチェック２６を開いてください。</a:t>
            </a:r>
            <a:endParaRPr lang="en-US" sz="2400" dirty="0"/>
          </a:p>
        </p:txBody>
      </p:sp>
      <p:pic>
        <p:nvPicPr>
          <p:cNvPr id="6" name="図 5"/>
          <p:cNvPicPr>
            <a:picLocks noChangeAspect="1"/>
          </p:cNvPicPr>
          <p:nvPr/>
        </p:nvPicPr>
        <p:blipFill>
          <a:blip r:embed="rId3"/>
          <a:stretch>
            <a:fillRect/>
          </a:stretch>
        </p:blipFill>
        <p:spPr>
          <a:xfrm>
            <a:off x="1803612" y="836712"/>
            <a:ext cx="8396844" cy="4392488"/>
          </a:xfrm>
          <a:prstGeom prst="rect">
            <a:avLst/>
          </a:prstGeom>
        </p:spPr>
      </p:pic>
      <p:sp>
        <p:nvSpPr>
          <p:cNvPr id="7" name="正方形/長方形 6"/>
          <p:cNvSpPr/>
          <p:nvPr/>
        </p:nvSpPr>
        <p:spPr>
          <a:xfrm>
            <a:off x="2495600" y="5589240"/>
            <a:ext cx="6912768" cy="369332"/>
          </a:xfrm>
          <a:prstGeom prst="rect">
            <a:avLst/>
          </a:prstGeom>
        </p:spPr>
        <p:txBody>
          <a:bodyPr wrap="square">
            <a:spAutoFit/>
          </a:bodyPr>
          <a:lstStyle/>
          <a:p>
            <a:r>
              <a:rPr lang="ja-JP" altLang="en-US" dirty="0"/>
              <a:t>あなたの名前、学年、組、出席番号、性別をチェックしてください。</a:t>
            </a:r>
            <a:endParaRPr lang="en-US" dirty="0"/>
          </a:p>
        </p:txBody>
      </p:sp>
    </p:spTree>
    <p:extLst>
      <p:ext uri="{BB962C8B-B14F-4D97-AF65-F5344CB8AC3E}">
        <p14:creationId xmlns:p14="http://schemas.microsoft.com/office/powerpoint/2010/main" val="376918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24368" y="332656"/>
            <a:ext cx="8103383" cy="5873834"/>
          </a:xfrm>
          <a:prstGeom prst="rect">
            <a:avLst/>
          </a:prstGeom>
          <a:ln>
            <a:solidFill>
              <a:schemeClr val="accent1"/>
            </a:solidFill>
          </a:ln>
        </p:spPr>
      </p:pic>
      <p:sp>
        <p:nvSpPr>
          <p:cNvPr id="5" name="テキスト ボックス 4"/>
          <p:cNvSpPr txBox="1"/>
          <p:nvPr/>
        </p:nvSpPr>
        <p:spPr>
          <a:xfrm>
            <a:off x="2351584" y="6309320"/>
            <a:ext cx="8136904" cy="369332"/>
          </a:xfrm>
          <a:prstGeom prst="rect">
            <a:avLst/>
          </a:prstGeom>
          <a:noFill/>
        </p:spPr>
        <p:txBody>
          <a:bodyPr wrap="square" rtlCol="0">
            <a:spAutoFit/>
          </a:bodyPr>
          <a:lstStyle/>
          <a:p>
            <a:r>
              <a:rPr lang="ja-JP" altLang="en-US" dirty="0"/>
              <a:t>あなたのストレス得点を図で示して、対処法のアドバイスを書いてますよ</a:t>
            </a:r>
            <a:endParaRPr lang="en-US" dirty="0"/>
          </a:p>
        </p:txBody>
      </p:sp>
    </p:spTree>
    <p:custDataLst>
      <p:tags r:id="rId1"/>
    </p:custDataLst>
    <p:extLst>
      <p:ext uri="{BB962C8B-B14F-4D97-AF65-F5344CB8AC3E}">
        <p14:creationId xmlns:p14="http://schemas.microsoft.com/office/powerpoint/2010/main" val="3176834676"/>
      </p:ext>
    </p:extLst>
  </p:cSld>
  <p:clrMapOvr>
    <a:masterClrMapping/>
  </p:clrMapOvr>
  <mc:AlternateContent xmlns:mc="http://schemas.openxmlformats.org/markup-compatibility/2006" xmlns:p14="http://schemas.microsoft.com/office/powerpoint/2010/main">
    <mc:Choice Requires="p14">
      <p:transition spd="slow" p14:dur="2000" advTm="76128"/>
    </mc:Choice>
    <mc:Fallback xmlns="">
      <p:transition spd="slow" advTm="76128"/>
    </mc:Fallback>
  </mc:AlternateContent>
  <p:extLst>
    <p:ext uri="{3A86A75C-4F4B-4683-9AE1-C65F6400EC91}">
      <p14:laserTraceLst xmlns:p14="http://schemas.microsoft.com/office/powerpoint/2010/main">
        <p14:tracePtLst>
          <p14:tracePt t="1473" x="3130550" y="4819650"/>
          <p14:tracePt t="1625" x="3136900" y="4819650"/>
          <p14:tracePt t="1709" x="3429000" y="4819650"/>
          <p14:tracePt t="1793" x="3803650" y="4870450"/>
          <p14:tracePt t="1879" x="3860800" y="4889500"/>
          <p14:tracePt t="1965" x="3867150" y="4895850"/>
          <p14:tracePt t="2134" x="3829050" y="4851400"/>
          <p14:tracePt t="2217" x="4038600" y="4800600"/>
          <p14:tracePt t="2657" x="5302250" y="5200650"/>
          <p14:tracePt t="2838" x="5289550" y="5213350"/>
          <p14:tracePt t="3084" x="5295900" y="5207000"/>
          <p14:tracePt t="3178" x="5981700" y="5067300"/>
          <p14:tracePt t="3352" x="6375400" y="5156200"/>
          <p14:tracePt t="3906" x="6381750" y="5149850"/>
          <p14:tracePt t="4012" x="6572250" y="4959350"/>
          <p14:tracePt t="4104" x="6883400" y="4819650"/>
          <p14:tracePt t="4189" x="7010400" y="4851400"/>
          <p14:tracePt t="4272" x="7099300" y="4908550"/>
          <p14:tracePt t="4357" x="7118350" y="4940300"/>
          <p14:tracePt t="4445" x="7131050" y="4972050"/>
          <p14:tracePt t="4531" x="7124700" y="5060950"/>
          <p14:tracePt t="4619" x="7118350" y="5086350"/>
          <p14:tracePt t="4704" x="7118350" y="5092700"/>
          <p14:tracePt t="4966" x="7118350" y="5099050"/>
          <p14:tracePt t="5061" x="7143750" y="5308600"/>
          <p14:tracePt t="5152" x="7200900" y="5562600"/>
          <p14:tracePt t="5239" x="7181850" y="5803900"/>
          <p14:tracePt t="5324" x="7092950" y="5899150"/>
          <p14:tracePt t="5411" x="7067550" y="5924550"/>
          <p14:tracePt t="5495" x="7029450" y="5949950"/>
          <p14:tracePt t="5583" x="6883400" y="6019800"/>
          <p14:tracePt t="5670" x="6673850" y="6057900"/>
          <p14:tracePt t="5757" x="6527800" y="6026150"/>
          <p14:tracePt t="5845" x="6413500" y="5975350"/>
          <p14:tracePt t="5929" x="6305550" y="5924550"/>
          <p14:tracePt t="6014" x="6248400" y="5886450"/>
          <p14:tracePt t="6100" x="6191250" y="5797550"/>
          <p14:tracePt t="6187" x="6134100" y="5638800"/>
          <p14:tracePt t="6273" x="6127750" y="5397500"/>
          <p14:tracePt t="6358" x="6184900" y="5302250"/>
          <p14:tracePt t="6782" x="6883400" y="5346700"/>
          <p14:tracePt t="6878" x="6953250" y="5467350"/>
          <p14:tracePt t="6963" x="6972300" y="5537200"/>
          <p14:tracePt t="7047" x="6985000" y="5588000"/>
          <p14:tracePt t="7132" x="6997700" y="5708650"/>
          <p14:tracePt t="7216" x="6997700" y="5791200"/>
          <p14:tracePt t="7308" x="6997700" y="5810250"/>
          <p14:tracePt t="7394" x="6997700" y="5816600"/>
          <p14:tracePt t="7737" x="6997700" y="5822950"/>
          <p14:tracePt t="8641" x="6991350" y="5829300"/>
          <p14:tracePt t="8951" x="6972300" y="5829300"/>
          <p14:tracePt t="9046" x="6832600" y="5797550"/>
          <p14:tracePt t="9132" x="6692900" y="5727700"/>
          <p14:tracePt t="9218" x="6642100" y="5600700"/>
          <p14:tracePt t="9302" x="6559550" y="5492750"/>
          <p14:tracePt t="9387" x="6477000" y="5454650"/>
          <p14:tracePt t="9482" x="6292850" y="5441950"/>
          <p14:tracePt t="9568" x="6280150" y="5441950"/>
          <p14:tracePt t="9655" x="6267450" y="5441950"/>
          <p14:tracePt t="9743" x="6197600" y="5441950"/>
          <p14:tracePt t="9827" x="6178550" y="5448300"/>
          <p14:tracePt t="9913" x="6165850" y="5473700"/>
          <p14:tracePt t="9997" x="6165850" y="5486400"/>
          <p14:tracePt t="10081" x="6184900" y="5518150"/>
          <p14:tracePt t="10167" x="6191250" y="5530850"/>
          <p14:tracePt t="10252" x="6235700" y="5530850"/>
          <p14:tracePt t="10337" x="6292850" y="5486400"/>
          <p14:tracePt t="10420" x="6311900" y="5473700"/>
          <p14:tracePt t="10506" x="6311900" y="5467350"/>
          <p14:tracePt t="10589" x="6311900" y="5461000"/>
          <p14:tracePt t="10677" x="6311900" y="5454650"/>
          <p14:tracePt t="10776" x="6305550" y="5448300"/>
          <p14:tracePt t="10858" x="6273800" y="5448300"/>
          <p14:tracePt t="10949" x="6254750" y="5448300"/>
          <p14:tracePt t="11032" x="6248400" y="5467350"/>
          <p14:tracePt t="11117" x="6248400" y="5480050"/>
          <p14:tracePt t="11201" x="6248400" y="5505450"/>
          <p14:tracePt t="11285" x="6248400" y="5518150"/>
          <p14:tracePt t="18085" x="6254750" y="5518150"/>
          <p14:tracePt t="18167" x="6261100" y="5518150"/>
          <p14:tracePt t="18254" x="6337300" y="5486400"/>
          <p14:tracePt t="18339" x="6781800" y="5384800"/>
          <p14:tracePt t="18424" x="7016750" y="5372100"/>
          <p14:tracePt t="18508" x="7042150" y="5365750"/>
          <p14:tracePt t="18710" x="7048500" y="5365750"/>
          <p14:tracePt t="18792" x="7435850" y="5264150"/>
          <p14:tracePt t="18878" x="7962900" y="5213350"/>
          <p14:tracePt t="18963" x="8178800" y="5314950"/>
          <p14:tracePt t="19050" x="8204200" y="5327650"/>
          <p14:tracePt t="19137" x="8204200" y="5334000"/>
          <p14:tracePt t="19287" x="8204200" y="5346700"/>
          <p14:tracePt t="19370" x="8204200" y="5353050"/>
          <p14:tracePt t="19452" x="8140700" y="5397500"/>
          <p14:tracePt t="19539" x="8128000" y="5410200"/>
          <p14:tracePt t="19729" x="8134350" y="5410200"/>
          <p14:tracePt t="19823" x="8235950" y="5410200"/>
          <p14:tracePt t="19909" x="8318500" y="5410200"/>
          <p14:tracePt t="19993" x="8318500" y="5429250"/>
          <p14:tracePt t="20077" x="8337550" y="5467350"/>
          <p14:tracePt t="20162" x="8489950" y="5480050"/>
          <p14:tracePt t="20248" x="8604250" y="5480050"/>
          <p14:tracePt t="20333" x="8661400" y="5480050"/>
          <p14:tracePt t="20418" x="8693150" y="5486400"/>
          <p14:tracePt t="20501" x="8724900" y="5486400"/>
          <p14:tracePt t="20584" x="8756650" y="5486400"/>
          <p14:tracePt t="20671" x="8788400" y="5486400"/>
          <p14:tracePt t="20756" x="8801100" y="5486400"/>
          <p14:tracePt t="20923" x="8807450" y="5492750"/>
          <p14:tracePt t="21008" x="8807450" y="5499100"/>
          <p14:tracePt t="21092" x="8807450" y="5505450"/>
          <p14:tracePt t="21174" x="8788400" y="5505450"/>
          <p14:tracePt t="21258" x="8782050" y="5505450"/>
          <p14:tracePt t="21497" x="8775700" y="5505450"/>
          <p14:tracePt t="21590" x="8712200" y="5505450"/>
          <p14:tracePt t="21675" x="8401050" y="5505450"/>
          <p14:tracePt t="21760" x="8153400" y="5486400"/>
          <p14:tracePt t="21848" x="7867650" y="5549900"/>
          <p14:tracePt t="21937" x="7620000" y="5607050"/>
          <p14:tracePt t="22025" x="7588250" y="5607050"/>
          <p14:tracePt t="22110" x="7562850" y="5588000"/>
          <p14:tracePt t="22194" x="7442200" y="5505450"/>
          <p14:tracePt t="22282" x="7346950" y="5359400"/>
          <p14:tracePt t="22566" x="7340600" y="5359400"/>
          <p14:tracePt t="22658" x="7194550" y="5359400"/>
          <p14:tracePt t="22743" x="7169150" y="5353050"/>
          <p14:tracePt t="22829" x="7169150" y="5346700"/>
          <p14:tracePt t="24850" x="7162800" y="5346700"/>
          <p14:tracePt t="24945" x="7035800" y="5359400"/>
          <p14:tracePt t="25031" x="6851650" y="5359400"/>
          <p14:tracePt t="25115" x="6832600" y="5359400"/>
          <p14:tracePt t="25315" x="6826250" y="5359400"/>
          <p14:tracePt t="25420" x="6527800" y="5435600"/>
          <p14:tracePt t="25506" x="6464300" y="5448300"/>
          <p14:tracePt t="25590" x="6438900" y="5461000"/>
          <p14:tracePt t="25680" x="6362700" y="5492750"/>
          <p14:tracePt t="25765" x="6318250" y="5492750"/>
          <p14:tracePt t="25849" x="6299200" y="5492750"/>
          <p14:tracePt t="25933" x="6292850" y="5492750"/>
          <p14:tracePt t="26163" x="6286500" y="5492750"/>
          <p14:tracePt t="26255" x="6223000" y="5530850"/>
          <p14:tracePt t="26341" x="6178550" y="5537200"/>
          <p14:tracePt t="26428" x="6165850" y="5537200"/>
          <p14:tracePt t="32482" x="6172200" y="5537200"/>
          <p14:tracePt t="32575" x="6178550" y="5543550"/>
          <p14:tracePt t="32662" x="6184900" y="5543550"/>
          <p14:tracePt t="32815" x="6191250" y="5543550"/>
          <p14:tracePt t="32898" x="6197600" y="5543550"/>
          <p14:tracePt t="32983" x="6203950" y="5543550"/>
          <p14:tracePt t="33068" x="6210300" y="5543550"/>
          <p14:tracePt t="44626" x="6203950" y="5543550"/>
          <p14:tracePt t="44743" x="6184900" y="5543550"/>
          <p14:tracePt t="44855" x="5778500" y="5632450"/>
          <p14:tracePt t="44970" x="5670550" y="5632450"/>
          <p14:tracePt t="45095" x="5645150" y="5632450"/>
          <p14:tracePt t="45358" x="5632450" y="5632450"/>
          <p14:tracePt t="45486" x="5435600" y="5676900"/>
          <p14:tracePt t="45626" x="5245100" y="5702300"/>
          <p14:tracePt t="45780" x="5238750" y="5702300"/>
          <p14:tracePt t="45916" x="5238750" y="5670550"/>
          <p14:tracePt t="46060" x="5238750" y="5645150"/>
          <p14:tracePt t="46199" x="5251450" y="5632450"/>
          <p14:tracePt t="46317" x="5257800" y="5632450"/>
          <p14:tracePt t="46439" x="5359400" y="5708650"/>
          <p14:tracePt t="46559" x="5378450" y="5778500"/>
          <p14:tracePt t="46675" x="5346700" y="5848350"/>
          <p14:tracePt t="46797" x="5238750" y="5937250"/>
          <p14:tracePt t="46922" x="5168900" y="5943600"/>
          <p14:tracePt t="47046" x="5099050" y="5854700"/>
          <p14:tracePt t="47049" x="5099050" y="5848350"/>
          <p14:tracePt t="47185" x="5092700" y="5848350"/>
          <p14:tracePt t="47339" x="5080000" y="5835650"/>
          <p14:tracePt t="47481" x="5041900" y="5600700"/>
          <p14:tracePt t="47617" x="5041900" y="5518150"/>
          <p14:tracePt t="47730" x="5181600" y="5473700"/>
          <p14:tracePt t="47847" x="5308600" y="5486400"/>
          <p14:tracePt t="47962" x="5372100" y="5537200"/>
          <p14:tracePt t="48078" x="5403850" y="5581650"/>
          <p14:tracePt t="48214" x="5416550" y="5651500"/>
          <p14:tracePt t="48343" x="5416550" y="5765800"/>
          <p14:tracePt t="48455" x="5384800" y="5842000"/>
          <p14:tracePt t="48570" x="5346700" y="5892800"/>
          <p14:tracePt t="48669" x="5302250" y="5937250"/>
          <p14:tracePt t="48763" x="5251450" y="5956300"/>
          <p14:tracePt t="48855" x="5207000" y="5956300"/>
          <p14:tracePt t="48946" x="5187950" y="5956300"/>
          <p14:tracePt t="49035" x="5181600" y="5956300"/>
          <p14:tracePt t="49127" x="5168900" y="5956300"/>
          <p14:tracePt t="49222" x="5162550" y="5956300"/>
          <p14:tracePt t="49327" x="5143500" y="5956300"/>
          <p14:tracePt t="49529" x="5143500" y="5949950"/>
          <p14:tracePt t="49636" x="5143500" y="5943600"/>
          <p14:tracePt t="52633" x="5137150" y="5943600"/>
          <p14:tracePt t="52722" x="5111750" y="5924550"/>
          <p14:tracePt t="52827" x="5086350" y="5867400"/>
          <p14:tracePt t="52922" x="5086350" y="5791200"/>
          <p14:tracePt t="53037" x="5092700" y="5715000"/>
          <p14:tracePt t="53132" x="5124450" y="5702300"/>
          <p14:tracePt t="53388" x="5130800" y="5702300"/>
          <p14:tracePt t="53477" x="5187950" y="5695950"/>
          <p14:tracePt t="53581" x="5270500" y="5695950"/>
          <p14:tracePt t="53690" x="5276850" y="5695950"/>
          <p14:tracePt t="53801" x="5283200" y="5695950"/>
          <p14:tracePt t="54036" x="5283200" y="5702300"/>
          <p14:tracePt t="54132" x="5283200" y="5734050"/>
          <p14:tracePt t="54238" x="5283200" y="5746750"/>
          <p14:tracePt t="54818" x="5276850" y="5746750"/>
          <p14:tracePt t="55236" x="5270500" y="5746750"/>
          <p14:tracePt t="55373" x="5194300" y="5784850"/>
          <p14:tracePt t="55514" x="5162550" y="5810250"/>
          <p14:tracePt t="55650" x="5130800" y="5842000"/>
          <p14:tracePt t="55797" x="5111750" y="5873750"/>
          <p14:tracePt t="55909" x="5105400" y="5873750"/>
          <p14:tracePt t="56136" x="5105400" y="5892800"/>
          <p14:tracePt t="56248" x="5105400" y="5899150"/>
          <p14:tracePt t="56362" x="5105400" y="5905500"/>
          <p14:tracePt t="56500" x="5060950" y="5905500"/>
          <p14:tracePt t="56619" x="5041900" y="5905500"/>
          <p14:tracePt t="56918" x="5041900" y="5899150"/>
          <p14:tracePt t="57050" x="5029200" y="5886450"/>
          <p14:tracePt t="57191" x="5029200" y="5880100"/>
          <p14:tracePt t="57297" x="5118100" y="5943600"/>
          <p14:tracePt t="57394" x="5162550" y="5981700"/>
          <p14:tracePt t="57513" x="5168900" y="5994400"/>
          <p14:tracePt t="57629" x="5168900" y="6000750"/>
          <p14:tracePt t="57806" x="5175250" y="6000750"/>
          <p14:tracePt t="57902" x="5194300" y="5988050"/>
          <p14:tracePt t="57999" x="5207000" y="5975350"/>
          <p14:tracePt t="60928" x="5200650" y="5975350"/>
          <p14:tracePt t="61024" x="5187950" y="5975350"/>
          <p14:tracePt t="61117" x="5175250" y="5975350"/>
          <p14:tracePt t="62813" x="5168900" y="5975350"/>
          <p14:tracePt t="63244" x="5162550" y="5975350"/>
          <p14:tracePt t="63347" x="5092700" y="5962650"/>
          <p14:tracePt t="63456" x="5067300" y="5930900"/>
          <p14:tracePt t="63557" x="5067300" y="5924550"/>
          <p14:tracePt t="63807" x="5035550" y="5937250"/>
          <p14:tracePt t="63929" x="5029200" y="5937250"/>
          <p14:tracePt t="64061" x="5022850" y="5937250"/>
          <p14:tracePt t="64152" x="5010150" y="5918200"/>
          <p14:tracePt t="64246" x="4997450" y="5873750"/>
          <p14:tracePt t="64338" x="4984750" y="5708650"/>
          <p14:tracePt t="64431" x="4997450" y="5638800"/>
          <p14:tracePt t="64534" x="5022850" y="5607050"/>
          <p14:tracePt t="64624" x="5029200" y="5600700"/>
          <p14:tracePt t="64724" x="5029200" y="5568950"/>
          <p14:tracePt t="64816" x="5060950" y="5518150"/>
          <p14:tracePt t="64909" x="5067300" y="5511800"/>
          <p14:tracePt t="65004" x="5073650" y="5689600"/>
          <p14:tracePt t="65110" x="5022850" y="5848350"/>
          <p14:tracePt t="65210" x="4978400" y="5937250"/>
          <p14:tracePt t="65312" x="4953000" y="5949950"/>
          <p14:tracePt t="65410" x="4933950" y="5949950"/>
          <p14:tracePt t="65504" x="4908550" y="5835650"/>
          <p14:tracePt t="65603" x="4921250" y="5632450"/>
          <p14:tracePt t="65701" x="4953000" y="5556250"/>
          <p14:tracePt t="65821" x="5003800" y="5524500"/>
          <p14:tracePt t="65925" x="5067300" y="5518150"/>
          <p14:tracePt t="66018" x="5086350" y="5518150"/>
          <p14:tracePt t="66114" x="5092700" y="5518150"/>
          <p14:tracePt t="66207" x="5092700" y="5524500"/>
          <p14:tracePt t="66305" x="5118100" y="5613400"/>
          <p14:tracePt t="66408" x="5118100" y="5664200"/>
          <p14:tracePt t="66505" x="5118100" y="5727700"/>
          <p14:tracePt t="66599" x="5099050" y="5778500"/>
          <p14:tracePt t="66697" x="5080000" y="5810250"/>
          <p14:tracePt t="66792" x="5041900" y="5829300"/>
          <p14:tracePt t="66885" x="5010150" y="5829300"/>
          <p14:tracePt t="66979" x="4984750" y="5816600"/>
          <p14:tracePt t="67080" x="4972050" y="5797550"/>
          <p14:tracePt t="67173" x="4965700" y="5753100"/>
          <p14:tracePt t="67271" x="4972050" y="5708650"/>
          <p14:tracePt t="67366" x="5010150" y="5670550"/>
          <p14:tracePt t="67460" x="5016500" y="5664200"/>
          <p14:tracePt t="67564" x="5060950" y="5664200"/>
          <p14:tracePt t="67565" x="5067300" y="5664200"/>
          <p14:tracePt t="67679" x="5124450" y="5670550"/>
          <p14:tracePt t="67778" x="5143500" y="5689600"/>
          <p14:tracePt t="67876" x="5143500" y="5721350"/>
          <p14:tracePt t="67975" x="5143500" y="5746750"/>
          <p14:tracePt t="68070" x="5130800" y="5765800"/>
          <p14:tracePt t="68166" x="5060950" y="5778500"/>
          <p14:tracePt t="68256" x="5041900" y="5778500"/>
          <p14:tracePt t="68353" x="5060950" y="5772150"/>
          <p14:tracePt t="68445" x="5143500" y="5772150"/>
          <p14:tracePt t="68552" x="5168900" y="5778500"/>
          <p14:tracePt t="68652" x="5168900" y="5797550"/>
          <p14:tracePt t="68751" x="5143500" y="5810250"/>
          <p14:tracePt t="68842" x="5124450" y="5810250"/>
          <p14:tracePt t="69047" x="5213350" y="5810250"/>
          <p14:tracePt t="69165" x="5232400" y="5810250"/>
          <p14:tracePt t="69352" x="5213350" y="5810250"/>
          <p14:tracePt t="69444" x="5162550" y="5810250"/>
          <p14:tracePt t="69547" x="5149850" y="5810250"/>
          <p14:tracePt t="69645" x="5080000" y="5822950"/>
          <p14:tracePt t="69744" x="4984750" y="5829300"/>
          <p14:tracePt t="69840" x="4940300" y="5746750"/>
          <p14:tracePt t="69936" x="4940300" y="5607050"/>
          <p14:tracePt t="70033" x="4978400" y="5499100"/>
          <p14:tracePt t="70134" x="5060950" y="5435600"/>
          <p14:tracePt t="70228" x="5156200" y="5429250"/>
          <p14:tracePt t="70320" x="5289550" y="5441950"/>
          <p14:tracePt t="70410" x="5334000" y="5473700"/>
          <p14:tracePt t="70514" x="5353050" y="5562600"/>
          <p14:tracePt t="70609" x="5353050" y="5619750"/>
          <p14:tracePt t="70708" x="5302250" y="5689600"/>
          <p14:tracePt t="70802" x="5175250" y="5772150"/>
          <p14:tracePt t="70900" x="5124450" y="5772150"/>
          <p14:tracePt t="70993" x="5099050" y="5772150"/>
          <p14:tracePt t="71085" x="5080000" y="5689600"/>
          <p14:tracePt t="71178" x="5073650" y="5651500"/>
          <p14:tracePt t="71271" x="5073650" y="5626100"/>
          <p14:tracePt t="71365" x="5073650" y="5588000"/>
          <p14:tracePt t="71459" x="5086350" y="5575300"/>
          <p14:tracePt t="71572" x="5086350" y="55689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1991545" y="519534"/>
            <a:ext cx="856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AR P丸ゴシック体E" pitchFamily="50" charset="-128"/>
                <a:ea typeface="AR P丸ゴシック体E" pitchFamily="50" charset="-128"/>
              </a:rPr>
              <a:t>では、一週間をふりかえりましょう。目を閉じることができる人は目を閉じて。この一週間、ねむれたかな、イライラしたことは、授業や勉強に集中でいたかな・・・。はい目をあけて。</a:t>
            </a:r>
          </a:p>
        </p:txBody>
      </p:sp>
      <p:sp>
        <p:nvSpPr>
          <p:cNvPr id="2" name="正方形/長方形 1"/>
          <p:cNvSpPr>
            <a:spLocks noChangeArrowheads="1"/>
          </p:cNvSpPr>
          <p:nvPr/>
        </p:nvSpPr>
        <p:spPr bwMode="auto">
          <a:xfrm>
            <a:off x="2078038" y="1434679"/>
            <a:ext cx="85899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AR P丸ゴシック体E" pitchFamily="50" charset="-128"/>
                <a:ea typeface="AR P丸ゴシック体E" pitchFamily="50" charset="-128"/>
              </a:rPr>
              <a:t>１なかなかねむれないことがある</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ほぼ毎日ねむれない、非常にねむれない人は　　３　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a:t>
            </a:r>
            <a:r>
              <a:rPr lang="en-US" altLang="ja-JP" sz="1800" dirty="0">
                <a:latin typeface="AR P丸ゴシック体E" pitchFamily="50" charset="-128"/>
                <a:ea typeface="AR P丸ゴシック体E" pitchFamily="50" charset="-128"/>
              </a:rPr>
              <a:t>1</a:t>
            </a:r>
            <a:r>
              <a:rPr lang="ja-JP" altLang="en-US" sz="1800" dirty="0">
                <a:latin typeface="AR P丸ゴシック体E" pitchFamily="50" charset="-128"/>
                <a:ea typeface="AR P丸ゴシック体E" pitchFamily="50" charset="-128"/>
              </a:rPr>
              <a:t>日２日ねむれない、　少しねむれない人は　　 １　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３－５日ねむれない、かなりねむれない人は　　２　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毎日ねむれたよという人は　　　　　　　　　　０　に☑をしてください。</a:t>
            </a:r>
            <a:endParaRPr lang="en-US" altLang="ja-JP" sz="1800" dirty="0">
              <a:latin typeface="AR P丸ゴシック体E" pitchFamily="50" charset="-128"/>
              <a:ea typeface="AR P丸ゴシック体E" pitchFamily="50" charset="-128"/>
            </a:endParaRPr>
          </a:p>
          <a:p>
            <a:pPr eaLnBrk="1" hangingPunct="1">
              <a:spcBef>
                <a:spcPct val="0"/>
              </a:spcBef>
              <a:buFontTx/>
              <a:buNone/>
            </a:pP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深く考えすぎないで、浮かんでくる数字に☑したらいいですよ</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a:t>
            </a:r>
            <a:r>
              <a:rPr lang="en-US" altLang="ja-JP" sz="1800" dirty="0">
                <a:latin typeface="AR P丸ゴシック体E" pitchFamily="50" charset="-128"/>
                <a:ea typeface="AR P丸ゴシック体E" pitchFamily="50" charset="-128"/>
              </a:rPr>
              <a:t>22</a:t>
            </a:r>
            <a:r>
              <a:rPr lang="ja-JP" altLang="en-US" sz="1800" dirty="0">
                <a:latin typeface="AR P丸ゴシック体E" pitchFamily="50" charset="-128"/>
                <a:ea typeface="AR P丸ゴシック体E" pitchFamily="50" charset="-128"/>
              </a:rPr>
              <a:t>項目まで読み上げて）</a:t>
            </a:r>
            <a:endParaRPr lang="en-US" altLang="ja-JP" sz="1800" dirty="0">
              <a:latin typeface="AR P丸ゴシック体E" pitchFamily="50" charset="-128"/>
              <a:ea typeface="AR P丸ゴシック体E" pitchFamily="50" charset="-128"/>
            </a:endParaRPr>
          </a:p>
          <a:p>
            <a:pPr eaLnBrk="1" hangingPunct="1">
              <a:spcBef>
                <a:spcPct val="0"/>
              </a:spcBef>
              <a:buFontTx/>
              <a:buNone/>
            </a:pP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２３学校では楽しい事がいっぱいある</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非常に楽しい事がある人は、　３に☑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かなり楽しい事がある人は、　２に☑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少し楽しい事がある人は、　　１に☑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全然楽しくないよという人は、０に☑</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２６まで</a:t>
            </a:r>
            <a:r>
              <a:rPr lang="ja-JP" altLang="en-US" sz="1800">
                <a:latin typeface="AR P丸ゴシック体E" pitchFamily="50" charset="-128"/>
                <a:ea typeface="AR P丸ゴシック体E" pitchFamily="50" charset="-128"/>
              </a:rPr>
              <a:t>やってみよう</a:t>
            </a:r>
            <a:endParaRPr lang="en-US" altLang="ja-JP" sz="1800" dirty="0">
              <a:latin typeface="AR P丸ゴシック体E" pitchFamily="50" charset="-128"/>
              <a:ea typeface="AR P丸ゴシック体E" pitchFamily="50" charset="-128"/>
            </a:endParaRPr>
          </a:p>
          <a:p>
            <a:pPr eaLnBrk="1" hangingPunct="1">
              <a:spcBef>
                <a:spcPct val="0"/>
              </a:spcBef>
              <a:buFontTx/>
              <a:buNone/>
            </a:pPr>
            <a:r>
              <a:rPr lang="ja-JP" altLang="en-US" sz="1800" dirty="0">
                <a:latin typeface="AR P丸ゴシック体E" pitchFamily="50" charset="-128"/>
                <a:ea typeface="AR P丸ゴシック体E" pitchFamily="50" charset="-128"/>
              </a:rPr>
              <a:t>　　</a:t>
            </a:r>
          </a:p>
        </p:txBody>
      </p:sp>
      <p:sp>
        <p:nvSpPr>
          <p:cNvPr id="17413"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1588DC1-5ADA-4B1F-9E45-5A4BAE529F9C}" type="slidenum">
              <a:rPr lang="ja-JP" altLang="en-US" sz="1200">
                <a:solidFill>
                  <a:srgbClr val="898989"/>
                </a:solidFill>
              </a:rPr>
              <a:pPr>
                <a:spcBef>
                  <a:spcPct val="0"/>
                </a:spcBef>
                <a:buFontTx/>
                <a:buNone/>
              </a:pPr>
              <a:t>8</a:t>
            </a:fld>
            <a:endParaRPr lang="ja-JP" altLang="en-US" sz="1200">
              <a:solidFill>
                <a:srgbClr val="898989"/>
              </a:solidFill>
            </a:endParaRPr>
          </a:p>
        </p:txBody>
      </p:sp>
      <p:pic>
        <p:nvPicPr>
          <p:cNvPr id="3" name="図 2"/>
          <p:cNvPicPr>
            <a:picLocks noChangeAspect="1"/>
          </p:cNvPicPr>
          <p:nvPr/>
        </p:nvPicPr>
        <p:blipFill>
          <a:blip r:embed="rId3"/>
          <a:stretch>
            <a:fillRect/>
          </a:stretch>
        </p:blipFill>
        <p:spPr>
          <a:xfrm>
            <a:off x="9414424" y="4725145"/>
            <a:ext cx="1005927" cy="1719221"/>
          </a:xfrm>
          <a:prstGeom prst="rect">
            <a:avLst/>
          </a:prstGeom>
        </p:spPr>
      </p:pic>
      <p:graphicFrame>
        <p:nvGraphicFramePr>
          <p:cNvPr id="5" name="表 4">
            <a:extLst>
              <a:ext uri="{FF2B5EF4-FFF2-40B4-BE49-F238E27FC236}">
                <a16:creationId xmlns:a16="http://schemas.microsoft.com/office/drawing/2014/main" id="{973CC6BC-DE32-49E0-FF61-2E16806F54C9}"/>
              </a:ext>
            </a:extLst>
          </p:cNvPr>
          <p:cNvGraphicFramePr>
            <a:graphicFrameLocks noGrp="1"/>
          </p:cNvGraphicFramePr>
          <p:nvPr>
            <p:extLst>
              <p:ext uri="{D42A27DB-BD31-4B8C-83A1-F6EECF244321}">
                <p14:modId xmlns:p14="http://schemas.microsoft.com/office/powerpoint/2010/main" val="3970058136"/>
              </p:ext>
            </p:extLst>
          </p:nvPr>
        </p:nvGraphicFramePr>
        <p:xfrm>
          <a:off x="911425" y="5723409"/>
          <a:ext cx="7826176" cy="927100"/>
        </p:xfrm>
        <a:graphic>
          <a:graphicData uri="http://schemas.openxmlformats.org/drawingml/2006/table">
            <a:tbl>
              <a:tblPr/>
              <a:tblGrid>
                <a:gridCol w="389538">
                  <a:extLst>
                    <a:ext uri="{9D8B030D-6E8A-4147-A177-3AD203B41FA5}">
                      <a16:colId xmlns:a16="http://schemas.microsoft.com/office/drawing/2014/main" val="115164806"/>
                    </a:ext>
                  </a:extLst>
                </a:gridCol>
                <a:gridCol w="7436638">
                  <a:extLst>
                    <a:ext uri="{9D8B030D-6E8A-4147-A177-3AD203B41FA5}">
                      <a16:colId xmlns:a16="http://schemas.microsoft.com/office/drawing/2014/main" val="2350631897"/>
                    </a:ext>
                  </a:extLst>
                </a:gridCol>
              </a:tblGrid>
              <a:tr h="273050">
                <a:tc gridSpan="2">
                  <a:txBody>
                    <a:bodyPr/>
                    <a:lstStyle/>
                    <a:p>
                      <a:pPr algn="l" fontAlgn="ctr"/>
                      <a:r>
                        <a:rPr lang="ja-JP" altLang="en-US" sz="1400" b="0" i="0" u="none" strike="noStrike">
                          <a:solidFill>
                            <a:srgbClr val="000000"/>
                          </a:solidFill>
                          <a:effectLst/>
                          <a:latin typeface="BIZ UDPゴシック" panose="020B0400000000000000" pitchFamily="50" charset="-128"/>
                          <a:ea typeface="BIZ UDPゴシック" panose="020B0400000000000000" pitchFamily="50" charset="-128"/>
                        </a:rPr>
                        <a:t>「いやなことやつらい事」</a:t>
                      </a:r>
                      <a:r>
                        <a:rPr lang="en-US" altLang="ja-JP" sz="1400" b="0" i="0" u="none" strike="noStrike">
                          <a:solidFill>
                            <a:srgbClr val="000000"/>
                          </a:solidFill>
                          <a:effectLst/>
                          <a:latin typeface="BIZ UDPゴシック" panose="020B0400000000000000" pitchFamily="50" charset="-128"/>
                          <a:ea typeface="BIZ UDPゴシック" panose="020B0400000000000000" pitchFamily="50" charset="-128"/>
                        </a:rPr>
                        <a:t>(5,9,10,11,12)</a:t>
                      </a:r>
                      <a:r>
                        <a:rPr lang="ja-JP" altLang="en-US" sz="1400" b="0" i="0" u="none" strike="noStrike">
                          <a:solidFill>
                            <a:srgbClr val="000000"/>
                          </a:solidFill>
                          <a:effectLst/>
                          <a:latin typeface="BIZ UDPゴシック" panose="020B0400000000000000" pitchFamily="50" charset="-128"/>
                          <a:ea typeface="BIZ UDPゴシック" panose="020B0400000000000000" pitchFamily="50" charset="-128"/>
                        </a:rPr>
                        <a:t>と聞かれて、なにを思いうかべましたか？人からの事（言われたりされた事）、自分がした事（失敗やミスなど）、あてはまること全てに☑してください</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extLst>
                  <a:ext uri="{0D108BD9-81ED-4DB2-BD59-A6C34878D82A}">
                    <a16:rowId xmlns:a16="http://schemas.microsoft.com/office/drawing/2014/main" val="368039063"/>
                  </a:ext>
                </a:extLst>
              </a:tr>
              <a:tr h="190500">
                <a:tc>
                  <a:txBody>
                    <a:bodyPr/>
                    <a:lstStyle/>
                    <a:p>
                      <a:pPr algn="l" fontAlgn="ctr"/>
                      <a:r>
                        <a:rPr lang="ja-JP" altLang="en-US" sz="1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rPr>
                        <a:t>□災害（さいがい）　□人からの事　□自分がした事　□そのほかの事　□思いうかばなかった</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08600"/>
                  </a:ext>
                </a:extLst>
              </a:tr>
            </a:tbl>
          </a:graphicData>
        </a:graphic>
      </p:graphicFrame>
    </p:spTree>
    <p:extLst>
      <p:ext uri="{BB962C8B-B14F-4D97-AF65-F5344CB8AC3E}">
        <p14:creationId xmlns:p14="http://schemas.microsoft.com/office/powerpoint/2010/main" val="1234408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7F4B945-4455-43DD-B745-ADF14AFE7C1F}" type="slidenum">
              <a:rPr lang="ja-JP" altLang="en-US">
                <a:solidFill>
                  <a:srgbClr val="898989"/>
                </a:solidFill>
                <a:latin typeface="Calibri" panose="020F0502020204030204" pitchFamily="34" charset="0"/>
              </a:rPr>
              <a:pPr eaLnBrk="1" hangingPunct="1"/>
              <a:t>9</a:t>
            </a:fld>
            <a:endParaRPr lang="ja-JP" altLang="en-US" dirty="0">
              <a:solidFill>
                <a:srgbClr val="898989"/>
              </a:solidFill>
              <a:latin typeface="Calibri" panose="020F0502020204030204" pitchFamily="34" charset="0"/>
            </a:endParaRPr>
          </a:p>
        </p:txBody>
      </p:sp>
      <p:sp>
        <p:nvSpPr>
          <p:cNvPr id="15" name="テキスト ボックス 14"/>
          <p:cNvSpPr txBox="1"/>
          <p:nvPr/>
        </p:nvSpPr>
        <p:spPr>
          <a:xfrm>
            <a:off x="335360" y="120402"/>
            <a:ext cx="5616624" cy="6555641"/>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チェックして、ストレスいっぱいあるなーと思った人、</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それぞれの対処法があるので、だいじょうぶです。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好きなこと・夢中になることがあれば、ストレス反応は小さくなりますよ。</a:t>
            </a:r>
            <a:endParaRPr lang="en-US" altLang="ja-JP" sz="2400" dirty="0">
              <a:latin typeface="BIZ UDPゴシック" panose="020B0400000000000000" pitchFamily="50" charset="-128"/>
              <a:ea typeface="BIZ UDPゴシック" panose="020B0400000000000000" pitchFamily="50" charset="-128"/>
            </a:endParaRPr>
          </a:p>
          <a:p>
            <a:r>
              <a:rPr lang="en-US" altLang="ja-JP" sz="2000" dirty="0">
                <a:latin typeface="HG創英ﾌﾟﾚｾﾞﾝｽEB" panose="02020809000000000000" pitchFamily="17" charset="-128"/>
                <a:ea typeface="HG創英ﾌﾟﾚｾﾞﾝｽEB" panose="02020809000000000000" pitchFamily="17" charset="-128"/>
              </a:rPr>
              <a:t>2-1)</a:t>
            </a:r>
            <a:r>
              <a:rPr lang="ja-JP" altLang="en-US" sz="2000" dirty="0">
                <a:latin typeface="HG創英ﾌﾟﾚｾﾞﾝｽEB" panose="02020809000000000000" pitchFamily="17" charset="-128"/>
                <a:ea typeface="HG創英ﾌﾟﾚｾﾞﾝｽEB" panose="02020809000000000000" pitchFamily="17" charset="-128"/>
              </a:rPr>
              <a:t>すきな事・がんばっている事・チャレンジしたい事なんですか？</a:t>
            </a:r>
            <a:endParaRPr lang="en-US" altLang="ja-JP" sz="2000" dirty="0">
              <a:latin typeface="HG創英ﾌﾟﾚｾﾞﾝｽEB" panose="02020809000000000000" pitchFamily="17" charset="-128"/>
              <a:ea typeface="HG創英ﾌﾟﾚｾﾞﾝｽEB" panose="02020809000000000000" pitchFamily="17"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ストレス反応には、それぞれ対処法があります。</a:t>
            </a:r>
            <a:endParaRPr lang="en-US" altLang="ja-JP" sz="2400" dirty="0">
              <a:latin typeface="BIZ UDPゴシック" panose="020B0400000000000000" pitchFamily="50" charset="-128"/>
              <a:ea typeface="BIZ UDPゴシック" panose="020B0400000000000000" pitchFamily="50" charset="-128"/>
            </a:endParaRPr>
          </a:p>
          <a:p>
            <a:r>
              <a:rPr lang="en-US" altLang="ja-JP" sz="2000" dirty="0">
                <a:latin typeface="HG創英ﾌﾟﾚｾﾞﾝｽEB" panose="02020809000000000000" pitchFamily="17" charset="-128"/>
                <a:ea typeface="HG創英ﾌﾟﾚｾﾞﾝｽEB" panose="02020809000000000000" pitchFamily="17" charset="-128"/>
              </a:rPr>
              <a:t>2-2)</a:t>
            </a:r>
            <a:r>
              <a:rPr lang="ja-JP" altLang="en-US" sz="2000" dirty="0">
                <a:latin typeface="HG創英ﾌﾟﾚｾﾞﾝｽEB" panose="02020809000000000000" pitchFamily="17" charset="-128"/>
                <a:ea typeface="HG創英ﾌﾟﾚｾﾞﾝｽEB" panose="02020809000000000000" pitchFamily="17" charset="-128"/>
              </a:rPr>
              <a:t>ねむれないとき、どうしますか？</a:t>
            </a:r>
            <a:endParaRPr lang="en-US" altLang="ja-JP" sz="2000" dirty="0">
              <a:latin typeface="HG創英ﾌﾟﾚｾﾞﾝｽEB" panose="02020809000000000000" pitchFamily="17" charset="-128"/>
              <a:ea typeface="HG創英ﾌﾟﾚｾﾞﾝｽEB" panose="02020809000000000000" pitchFamily="17" charset="-128"/>
            </a:endParaRPr>
          </a:p>
          <a:p>
            <a:r>
              <a:rPr lang="en-US" altLang="ja-JP" sz="2000" dirty="0">
                <a:latin typeface="HG創英ﾌﾟﾚｾﾞﾝｽEB" panose="02020809000000000000" pitchFamily="17" charset="-128"/>
                <a:ea typeface="HG創英ﾌﾟﾚｾﾞﾝｽEB" panose="02020809000000000000" pitchFamily="17" charset="-128"/>
              </a:rPr>
              <a:t>2-3)</a:t>
            </a:r>
            <a:r>
              <a:rPr lang="ja-JP" altLang="en-US" sz="2000" dirty="0">
                <a:latin typeface="HG創英ﾌﾟﾚｾﾞﾝｽEB" panose="02020809000000000000" pitchFamily="17" charset="-128"/>
                <a:ea typeface="HG創英ﾌﾟﾚｾﾞﾝｽEB" panose="02020809000000000000" pitchFamily="17" charset="-128"/>
              </a:rPr>
              <a:t>試合・発表・テスト（直前・</a:t>
            </a:r>
            <a:r>
              <a:rPr lang="en-US" altLang="ja-JP" sz="2000" dirty="0">
                <a:latin typeface="HG創英ﾌﾟﾚｾﾞﾝｽEB" panose="02020809000000000000" pitchFamily="17" charset="-128"/>
                <a:ea typeface="HG創英ﾌﾟﾚｾﾞﾝｽEB" panose="02020809000000000000" pitchFamily="17" charset="-128"/>
              </a:rPr>
              <a:t>1-2</a:t>
            </a:r>
            <a:r>
              <a:rPr lang="ja-JP" altLang="en-US" sz="2000" dirty="0">
                <a:latin typeface="HG創英ﾌﾟﾚｾﾞﾝｽEB" panose="02020809000000000000" pitchFamily="17" charset="-128"/>
                <a:ea typeface="HG創英ﾌﾟﾚｾﾞﾝｽEB" panose="02020809000000000000" pitchFamily="17" charset="-128"/>
              </a:rPr>
              <a:t>週間前）で、自分の実力を発揮するには、どうしてますか？</a:t>
            </a:r>
            <a:endParaRPr lang="en-US" altLang="ja-JP" sz="2000" dirty="0">
              <a:latin typeface="HG創英ﾌﾟﾚｾﾞﾝｽEB" panose="02020809000000000000" pitchFamily="17" charset="-128"/>
              <a:ea typeface="HG創英ﾌﾟﾚｾﾞﾝｽEB" panose="02020809000000000000" pitchFamily="17" charset="-128"/>
            </a:endParaRPr>
          </a:p>
          <a:p>
            <a:r>
              <a:rPr lang="en-US" altLang="ja-JP" sz="2000" dirty="0">
                <a:latin typeface="HG創英ﾌﾟﾚｾﾞﾝｽEB" panose="02020809000000000000" pitchFamily="17" charset="-128"/>
                <a:ea typeface="HG創英ﾌﾟﾚｾﾞﾝｽEB" panose="02020809000000000000" pitchFamily="17" charset="-128"/>
              </a:rPr>
              <a:t>2-4)</a:t>
            </a:r>
            <a:r>
              <a:rPr lang="ja-JP" altLang="en-US" sz="2000" dirty="0">
                <a:latin typeface="HG創英ﾌﾟﾚｾﾞﾝｽEB" panose="02020809000000000000" pitchFamily="17" charset="-128"/>
                <a:ea typeface="HG創英ﾌﾟﾚｾﾞﾝｽEB" panose="02020809000000000000" pitchFamily="17" charset="-128"/>
              </a:rPr>
              <a:t>災害にあって、こわい思いをした時、どんな体験が大切だと思いますか？</a:t>
            </a:r>
            <a:endParaRPr lang="en-US" altLang="ja-JP" sz="2000" dirty="0">
              <a:latin typeface="HG創英ﾌﾟﾚｾﾞﾝｽEB" panose="02020809000000000000" pitchFamily="17" charset="-128"/>
              <a:ea typeface="HG創英ﾌﾟﾚｾﾞﾝｽEB" panose="02020809000000000000" pitchFamily="17" charset="-128"/>
            </a:endParaRPr>
          </a:p>
          <a:p>
            <a:r>
              <a:rPr lang="ja-JP" altLang="en-US" sz="2000" dirty="0">
                <a:latin typeface="BIZ UDPゴシック" panose="020B0400000000000000" pitchFamily="50" charset="-128"/>
                <a:ea typeface="BIZ UDPゴシック" panose="020B0400000000000000" pitchFamily="50" charset="-128"/>
              </a:rPr>
              <a:t>タブレットに記入しましょう！</a:t>
            </a:r>
            <a:endParaRPr lang="en-US" sz="20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DBDA59F-7C35-3114-13B5-0BFD520CD412}"/>
              </a:ext>
            </a:extLst>
          </p:cNvPr>
          <p:cNvPicPr>
            <a:picLocks noChangeAspect="1"/>
          </p:cNvPicPr>
          <p:nvPr/>
        </p:nvPicPr>
        <p:blipFill>
          <a:blip r:embed="rId3"/>
          <a:stretch>
            <a:fillRect/>
          </a:stretch>
        </p:blipFill>
        <p:spPr>
          <a:xfrm>
            <a:off x="6096000" y="120402"/>
            <a:ext cx="5952512" cy="6737598"/>
          </a:xfrm>
          <a:prstGeom prst="rect">
            <a:avLst/>
          </a:prstGeom>
        </p:spPr>
      </p:pic>
    </p:spTree>
    <p:extLst>
      <p:ext uri="{BB962C8B-B14F-4D97-AF65-F5344CB8AC3E}">
        <p14:creationId xmlns:p14="http://schemas.microsoft.com/office/powerpoint/2010/main" val="1675782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48201</TotalTime>
  <Words>3722</Words>
  <Application>Microsoft Office PowerPoint</Application>
  <PresentationFormat>ワイド画面</PresentationFormat>
  <Paragraphs>355</Paragraphs>
  <Slides>24</Slides>
  <Notes>11</Notes>
  <HiddenSlides>0</HiddenSlides>
  <MMClips>0</MMClips>
  <ScaleCrop>false</ScaleCrop>
  <HeadingPairs>
    <vt:vector size="6" baseType="variant">
      <vt:variant>
        <vt:lpstr>使用されているフォント</vt:lpstr>
      </vt:variant>
      <vt:variant>
        <vt:i4>20</vt:i4>
      </vt:variant>
      <vt:variant>
        <vt:lpstr>テーマ</vt:lpstr>
      </vt:variant>
      <vt:variant>
        <vt:i4>3</vt:i4>
      </vt:variant>
      <vt:variant>
        <vt:lpstr>スライド タイトル</vt:lpstr>
      </vt:variant>
      <vt:variant>
        <vt:i4>24</vt:i4>
      </vt:variant>
    </vt:vector>
  </HeadingPairs>
  <TitlesOfParts>
    <vt:vector size="47" baseType="lpstr">
      <vt:lpstr>AR P丸ゴシック体E</vt:lpstr>
      <vt:lpstr>AR P丸ゴシック体M</vt:lpstr>
      <vt:lpstr>AR P教科書体M</vt:lpstr>
      <vt:lpstr>BIZ UDPゴシック</vt:lpstr>
      <vt:lpstr>BIZ UDP明朝 Medium</vt:lpstr>
      <vt:lpstr>ＤＦ特太ゴシック体</vt:lpstr>
      <vt:lpstr>HGPｺﾞｼｯｸE</vt:lpstr>
      <vt:lpstr>HGP創英ﾌﾟﾚｾﾞﾝｽEB</vt:lpstr>
      <vt:lpstr>HGP創英角ｺﾞｼｯｸUB</vt:lpstr>
      <vt:lpstr>HG創英ﾌﾟﾚｾﾞﾝｽEB</vt:lpstr>
      <vt:lpstr>HG創英角ｺﾞｼｯｸUB</vt:lpstr>
      <vt:lpstr>ＪＳ明朝</vt:lpstr>
      <vt:lpstr>ＭＳ Ｐ明朝</vt:lpstr>
      <vt:lpstr>宋体</vt:lpstr>
      <vt:lpstr>游ゴシック</vt:lpstr>
      <vt:lpstr>Arial</vt:lpstr>
      <vt:lpstr>Calibri</vt:lpstr>
      <vt:lpstr>Calibri Light</vt:lpstr>
      <vt:lpstr>Times New Roman</vt:lpstr>
      <vt:lpstr>Wingdings</vt:lpstr>
      <vt:lpstr>Office ​​テーマ</vt:lpstr>
      <vt:lpstr>Office テーマ</vt:lpstr>
      <vt:lpstr>7_Office テーマ</vt:lpstr>
      <vt:lpstr>PowerPoint プレゼンテーション</vt:lpstr>
      <vt:lpstr>PowerPoint プレゼンテーション</vt:lpstr>
      <vt:lpstr>PowerPoint プレゼンテーション</vt:lpstr>
      <vt:lpstr>　ストレッサー 　（出来事）　　 　　Stressor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大森 直樹</cp:lastModifiedBy>
  <cp:revision>286</cp:revision>
  <cp:lastPrinted>2025-06-18T20:22:12Z</cp:lastPrinted>
  <dcterms:created xsi:type="dcterms:W3CDTF">2014-06-20T23:59:10Z</dcterms:created>
  <dcterms:modified xsi:type="dcterms:W3CDTF">2025-12-08T04:43:15Z</dcterms:modified>
</cp:coreProperties>
</file>