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handoutMasterIdLst>
    <p:handoutMasterId r:id="rId20"/>
  </p:handoutMasterIdLst>
  <p:sldIdLst>
    <p:sldId id="256" r:id="rId2"/>
    <p:sldId id="269" r:id="rId3"/>
    <p:sldId id="257" r:id="rId4"/>
    <p:sldId id="258" r:id="rId5"/>
    <p:sldId id="259" r:id="rId6"/>
    <p:sldId id="260" r:id="rId7"/>
    <p:sldId id="264" r:id="rId8"/>
    <p:sldId id="265" r:id="rId9"/>
    <p:sldId id="267" r:id="rId10"/>
    <p:sldId id="268" r:id="rId11"/>
    <p:sldId id="266" r:id="rId12"/>
    <p:sldId id="278" r:id="rId13"/>
    <p:sldId id="261" r:id="rId14"/>
    <p:sldId id="270" r:id="rId15"/>
    <p:sldId id="273" r:id="rId16"/>
    <p:sldId id="274" r:id="rId17"/>
    <p:sldId id="275" r:id="rId18"/>
    <p:sldId id="271" r:id="rId19"/>
  </p:sldIdLst>
  <p:sldSz cx="12192000" cy="6858000"/>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柴田彩千子" initials="柴田彩千子"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891" autoAdjust="0"/>
  </p:normalViewPr>
  <p:slideViewPr>
    <p:cSldViewPr snapToGrid="0">
      <p:cViewPr>
        <p:scale>
          <a:sx n="81" d="100"/>
          <a:sy n="81" d="100"/>
        </p:scale>
        <p:origin x="-78" y="-5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1"/>
            <a:ext cx="2971800" cy="499012"/>
          </a:xfrm>
          <a:prstGeom prst="rect">
            <a:avLst/>
          </a:prstGeom>
        </p:spPr>
        <p:txBody>
          <a:bodyPr vert="horz" lIns="91440" tIns="45720" rIns="91440" bIns="45720" rtlCol="0"/>
          <a:lstStyle>
            <a:lvl1pPr algn="r">
              <a:defRPr sz="1200"/>
            </a:lvl1pPr>
          </a:lstStyle>
          <a:p>
            <a:fld id="{ACFCA3E2-E271-4169-803E-2EB3A1100329}" type="datetimeFigureOut">
              <a:rPr kumimoji="1" lang="ja-JP" altLang="en-US" smtClean="0"/>
              <a:t>2017/7/31</a:t>
            </a:fld>
            <a:endParaRPr kumimoji="1" lang="ja-JP" altLang="en-US"/>
          </a:p>
        </p:txBody>
      </p:sp>
      <p:sp>
        <p:nvSpPr>
          <p:cNvPr id="4" name="フッター プレースホルダー 3"/>
          <p:cNvSpPr>
            <a:spLocks noGrp="1"/>
          </p:cNvSpPr>
          <p:nvPr>
            <p:ph type="ftr" sz="quarter" idx="2"/>
          </p:nvPr>
        </p:nvSpPr>
        <p:spPr>
          <a:xfrm>
            <a:off x="0" y="9446678"/>
            <a:ext cx="2971800" cy="4990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446678"/>
            <a:ext cx="2971800" cy="499012"/>
          </a:xfrm>
          <a:prstGeom prst="rect">
            <a:avLst/>
          </a:prstGeom>
        </p:spPr>
        <p:txBody>
          <a:bodyPr vert="horz" lIns="91440" tIns="45720" rIns="91440" bIns="45720" rtlCol="0" anchor="b"/>
          <a:lstStyle>
            <a:lvl1pPr algn="r">
              <a:defRPr sz="1200"/>
            </a:lvl1pPr>
          </a:lstStyle>
          <a:p>
            <a:fld id="{3CD0D7E9-5AA6-407A-8C1C-88B790DEA068}" type="slidenum">
              <a:rPr kumimoji="1" lang="ja-JP" altLang="en-US" smtClean="0"/>
              <a:t>‹#›</a:t>
            </a:fld>
            <a:endParaRPr kumimoji="1" lang="ja-JP" altLang="en-US"/>
          </a:p>
        </p:txBody>
      </p:sp>
    </p:spTree>
    <p:extLst>
      <p:ext uri="{BB962C8B-B14F-4D97-AF65-F5344CB8AC3E}">
        <p14:creationId xmlns:p14="http://schemas.microsoft.com/office/powerpoint/2010/main" val="37149479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2962683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2459370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26C41E-398A-46F8-8823-D75E8093C10F}"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3283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262052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26C41E-398A-46F8-8823-D75E8093C10F}"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690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1340411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1880952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271562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405934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2030814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415356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1495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1875936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784410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1896049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B94AD32-DBC8-4A78-B539-069706AD7D83}" type="datetimeFigureOut">
              <a:rPr kumimoji="1" lang="ja-JP" altLang="en-US" smtClean="0"/>
              <a:t>2017/7/31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2631861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B94AD32-DBC8-4A78-B539-069706AD7D83}" type="datetimeFigureOut">
              <a:rPr kumimoji="1" lang="ja-JP" altLang="en-US" smtClean="0"/>
              <a:t>2017/7/31</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A26C41E-398A-46F8-8823-D75E8093C10F}" type="slidenum">
              <a:rPr kumimoji="1" lang="ja-JP" altLang="en-US" smtClean="0"/>
              <a:t>‹#›</a:t>
            </a:fld>
            <a:endParaRPr kumimoji="1" lang="ja-JP" altLang="en-US"/>
          </a:p>
        </p:txBody>
      </p:sp>
    </p:spTree>
    <p:extLst>
      <p:ext uri="{BB962C8B-B14F-4D97-AF65-F5344CB8AC3E}">
        <p14:creationId xmlns:p14="http://schemas.microsoft.com/office/powerpoint/2010/main" val="2981405983"/>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6152" y="923545"/>
            <a:ext cx="10434765" cy="1819655"/>
          </a:xfrm>
        </p:spPr>
        <p:txBody>
          <a:bodyPr>
            <a:normAutofit/>
          </a:bodyPr>
          <a:lstStyle/>
          <a:p>
            <a:pPr algn="ctr"/>
            <a:r>
              <a:rPr lang="ja-JP" altLang="en-US" sz="5300" dirty="0"/>
              <a:t>開かれた学校づくりと図書館</a:t>
            </a:r>
            <a:r>
              <a:rPr lang="en-US" altLang="ja-JP" sz="5300" dirty="0"/>
              <a:t/>
            </a:r>
            <a:br>
              <a:rPr lang="en-US" altLang="ja-JP" sz="5300" dirty="0"/>
            </a:br>
            <a:r>
              <a:rPr lang="ja-JP" altLang="en-US" sz="5300" dirty="0"/>
              <a:t>地域で子どもを育てるとは</a:t>
            </a:r>
            <a:endParaRPr kumimoji="1" lang="ja-JP" altLang="en-US" sz="5300" dirty="0"/>
          </a:p>
        </p:txBody>
      </p:sp>
      <p:sp>
        <p:nvSpPr>
          <p:cNvPr id="3" name="サブタイトル 2"/>
          <p:cNvSpPr>
            <a:spLocks noGrp="1"/>
          </p:cNvSpPr>
          <p:nvPr>
            <p:ph type="subTitle" idx="1"/>
          </p:nvPr>
        </p:nvSpPr>
        <p:spPr>
          <a:xfrm>
            <a:off x="3148554" y="4213781"/>
            <a:ext cx="8118316" cy="1945281"/>
          </a:xfrm>
        </p:spPr>
        <p:txBody>
          <a:bodyPr>
            <a:normAutofit fontScale="92500" lnSpcReduction="10000"/>
          </a:bodyPr>
          <a:lstStyle/>
          <a:p>
            <a:endParaRPr kumimoji="1" lang="en-US" altLang="ja-JP" dirty="0"/>
          </a:p>
          <a:p>
            <a:r>
              <a:rPr lang="en-US" altLang="ja-JP" sz="2600" dirty="0"/>
              <a:t>2017</a:t>
            </a:r>
            <a:r>
              <a:rPr lang="ja-JP" altLang="en-US" sz="2600" dirty="0"/>
              <a:t>年</a:t>
            </a:r>
            <a:r>
              <a:rPr lang="en-US" altLang="ja-JP" sz="2600" dirty="0"/>
              <a:t>6</a:t>
            </a:r>
            <a:r>
              <a:rPr lang="ja-JP" altLang="en-US" sz="2600" dirty="0"/>
              <a:t>月</a:t>
            </a:r>
            <a:r>
              <a:rPr lang="en-US" altLang="ja-JP" sz="2600" dirty="0"/>
              <a:t>10</a:t>
            </a:r>
            <a:r>
              <a:rPr lang="ja-JP" altLang="en-US" sz="2600" dirty="0"/>
              <a:t>日（於：東京学芸大学附属小金井小学校）</a:t>
            </a:r>
            <a:r>
              <a:rPr lang="ja-JP" altLang="en-US" sz="4800" dirty="0"/>
              <a:t>　　</a:t>
            </a:r>
            <a:endParaRPr lang="en-US" altLang="ja-JP" sz="4800" dirty="0"/>
          </a:p>
          <a:p>
            <a:r>
              <a:rPr lang="ja-JP" altLang="en-US" sz="4800" dirty="0"/>
              <a:t>　　　　　　　柴田　彩千子</a:t>
            </a:r>
            <a:endParaRPr kumimoji="1" lang="ja-JP" altLang="en-US" sz="4800" dirty="0"/>
          </a:p>
        </p:txBody>
      </p:sp>
    </p:spTree>
    <p:extLst>
      <p:ext uri="{BB962C8B-B14F-4D97-AF65-F5344CB8AC3E}">
        <p14:creationId xmlns:p14="http://schemas.microsoft.com/office/powerpoint/2010/main" val="3470885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88168" y="624110"/>
            <a:ext cx="10173903" cy="1281692"/>
          </a:xfrm>
        </p:spPr>
        <p:txBody>
          <a:bodyPr>
            <a:noAutofit/>
          </a:bodyPr>
          <a:lstStyle/>
          <a:p>
            <a:r>
              <a:rPr kumimoji="1" lang="ja-JP" altLang="en-US" sz="4800" dirty="0"/>
              <a:t>コミュニティ・スクールの指定状況</a:t>
            </a:r>
          </a:p>
        </p:txBody>
      </p:sp>
      <p:sp>
        <p:nvSpPr>
          <p:cNvPr id="3" name="コンテンツ プレースホルダー 2"/>
          <p:cNvSpPr>
            <a:spLocks noGrp="1"/>
          </p:cNvSpPr>
          <p:nvPr>
            <p:ph idx="1"/>
          </p:nvPr>
        </p:nvSpPr>
        <p:spPr>
          <a:xfrm>
            <a:off x="2377440" y="1300899"/>
            <a:ext cx="9127172" cy="4610323"/>
          </a:xfrm>
        </p:spPr>
        <p:txBody>
          <a:bodyPr/>
          <a:lstStyle/>
          <a:p>
            <a:pPr marL="0" indent="0">
              <a:buNone/>
            </a:pPr>
            <a:endParaRPr lang="en-US" altLang="ja-JP" dirty="0"/>
          </a:p>
          <a:p>
            <a:r>
              <a:rPr lang="en-US" altLang="ja-JP" sz="3600" dirty="0"/>
              <a:t>3,600</a:t>
            </a:r>
            <a:r>
              <a:rPr lang="ja-JP" altLang="en-US" sz="3600" dirty="0"/>
              <a:t>校（平成</a:t>
            </a:r>
            <a:r>
              <a:rPr lang="en-US" altLang="ja-JP" sz="3600" dirty="0"/>
              <a:t>29</a:t>
            </a:r>
            <a:r>
              <a:rPr lang="ja-JP" altLang="en-US" sz="3600" dirty="0"/>
              <a:t>年</a:t>
            </a:r>
            <a:r>
              <a:rPr lang="en-US" altLang="ja-JP" sz="3600" dirty="0"/>
              <a:t>4</a:t>
            </a:r>
            <a:r>
              <a:rPr lang="ja-JP" altLang="en-US" sz="3600" dirty="0"/>
              <a:t>月</a:t>
            </a:r>
            <a:r>
              <a:rPr lang="en-US" altLang="ja-JP" sz="3600" dirty="0"/>
              <a:t>1</a:t>
            </a:r>
            <a:r>
              <a:rPr lang="ja-JP" altLang="en-US" sz="3600" dirty="0"/>
              <a:t>日現在）</a:t>
            </a:r>
            <a:endParaRPr lang="en-US" altLang="ja-JP" sz="3600" dirty="0"/>
          </a:p>
          <a:p>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572507010"/>
              </p:ext>
            </p:extLst>
          </p:nvPr>
        </p:nvGraphicFramePr>
        <p:xfrm>
          <a:off x="2554357" y="2375452"/>
          <a:ext cx="8309112" cy="4127934"/>
        </p:xfrm>
        <a:graphic>
          <a:graphicData uri="http://schemas.openxmlformats.org/drawingml/2006/table">
            <a:tbl>
              <a:tblPr firstRow="1" firstCol="1" bandRow="1">
                <a:tableStyleId>{5C22544A-7EE6-4342-B048-85BDC9FD1C3A}</a:tableStyleId>
              </a:tblPr>
              <a:tblGrid>
                <a:gridCol w="1758284">
                  <a:extLst>
                    <a:ext uri="{9D8B030D-6E8A-4147-A177-3AD203B41FA5}">
                      <a16:colId xmlns:a16="http://schemas.microsoft.com/office/drawing/2014/main" xmlns="" val="20000"/>
                    </a:ext>
                  </a:extLst>
                </a:gridCol>
                <a:gridCol w="3275414">
                  <a:extLst>
                    <a:ext uri="{9D8B030D-6E8A-4147-A177-3AD203B41FA5}">
                      <a16:colId xmlns:a16="http://schemas.microsoft.com/office/drawing/2014/main" xmlns="" val="20001"/>
                    </a:ext>
                  </a:extLst>
                </a:gridCol>
                <a:gridCol w="3275414">
                  <a:extLst>
                    <a:ext uri="{9D8B030D-6E8A-4147-A177-3AD203B41FA5}">
                      <a16:colId xmlns:a16="http://schemas.microsoft.com/office/drawing/2014/main" xmlns="" val="20002"/>
                    </a:ext>
                  </a:extLst>
                </a:gridCol>
              </a:tblGrid>
              <a:tr h="589348">
                <a:tc>
                  <a:txBody>
                    <a:bodyPr/>
                    <a:lstStyle/>
                    <a:p>
                      <a:pPr algn="ctr">
                        <a:spcAft>
                          <a:spcPts val="1875"/>
                        </a:spcAft>
                      </a:pPr>
                      <a:r>
                        <a:rPr lang="ja-JP" sz="1800" kern="0" dirty="0">
                          <a:effectLst/>
                        </a:rPr>
                        <a:t>校種</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6200" marR="76200" marT="57150" marB="47625" anchor="ctr"/>
                </a:tc>
                <a:tc>
                  <a:txBody>
                    <a:bodyPr/>
                    <a:lstStyle/>
                    <a:p>
                      <a:pPr algn="ctr">
                        <a:spcAft>
                          <a:spcPts val="1875"/>
                        </a:spcAft>
                      </a:pPr>
                      <a:r>
                        <a:rPr lang="ja-JP" sz="1800" kern="0" dirty="0">
                          <a:effectLst/>
                        </a:rPr>
                        <a:t>指定校数</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6200" marR="76200" marT="57150" marB="47625" anchor="ctr"/>
                </a:tc>
                <a:tc>
                  <a:txBody>
                    <a:bodyPr/>
                    <a:lstStyle/>
                    <a:p>
                      <a:pPr algn="ctr">
                        <a:spcAft>
                          <a:spcPts val="1875"/>
                        </a:spcAft>
                      </a:pPr>
                      <a:r>
                        <a:rPr lang="ja-JP" sz="1800" kern="0" dirty="0">
                          <a:effectLst/>
                        </a:rPr>
                        <a:t>増加数（前年度比）</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6200" marR="76200" marT="57150" marB="47625" anchor="ctr"/>
                </a:tc>
                <a:extLst>
                  <a:ext uri="{0D108BD9-81ED-4DB2-BD59-A6C34878D82A}">
                    <a16:rowId xmlns:a16="http://schemas.microsoft.com/office/drawing/2014/main" xmlns="" val="10000"/>
                  </a:ext>
                </a:extLst>
              </a:tr>
              <a:tr h="429032">
                <a:tc>
                  <a:txBody>
                    <a:bodyPr/>
                    <a:lstStyle/>
                    <a:p>
                      <a:pPr algn="l">
                        <a:spcAft>
                          <a:spcPts val="0"/>
                        </a:spcAft>
                      </a:pPr>
                      <a:r>
                        <a:rPr lang="ja-JP" sz="1800" kern="0" dirty="0">
                          <a:effectLst/>
                          <a:latin typeface="+mn-ea"/>
                          <a:ea typeface="+mn-ea"/>
                        </a:rPr>
                        <a:t>幼稚園</a:t>
                      </a:r>
                      <a:endParaRPr lang="ja-JP" sz="1800" kern="100" dirty="0">
                        <a:effectLst/>
                        <a:latin typeface="+mn-ea"/>
                        <a:ea typeface="+mn-ea"/>
                        <a:cs typeface="Times New Roman" panose="02020603050405020304" pitchFamily="18" charset="0"/>
                      </a:endParaRPr>
                    </a:p>
                  </a:txBody>
                  <a:tcPr marL="76200" marR="76200" marT="57150" marB="47625"/>
                </a:tc>
                <a:tc>
                  <a:txBody>
                    <a:bodyPr/>
                    <a:lstStyle/>
                    <a:p>
                      <a:pPr algn="l">
                        <a:spcAft>
                          <a:spcPts val="0"/>
                        </a:spcAft>
                      </a:pPr>
                      <a:r>
                        <a:rPr lang="en-US" altLang="ja-JP" sz="1800" kern="100" dirty="0">
                          <a:effectLst/>
                          <a:latin typeface="+mn-ea"/>
                          <a:ea typeface="+mn-ea"/>
                          <a:cs typeface="Times New Roman" panose="02020603050405020304" pitchFamily="18" charset="0"/>
                        </a:rPr>
                        <a:t> 115</a:t>
                      </a:r>
                      <a:endParaRPr lang="ja-JP" sz="1800" kern="100" dirty="0">
                        <a:effectLst/>
                        <a:latin typeface="+mn-ea"/>
                        <a:ea typeface="+mn-ea"/>
                        <a:cs typeface="Times New Roman" panose="02020603050405020304" pitchFamily="18" charset="0"/>
                      </a:endParaRPr>
                    </a:p>
                  </a:txBody>
                  <a:tcPr marL="76200" marR="76200" marT="57150" marB="47625"/>
                </a:tc>
                <a:tc>
                  <a:txBody>
                    <a:bodyPr/>
                    <a:lstStyle/>
                    <a:p>
                      <a:pPr algn="l">
                        <a:spcAft>
                          <a:spcPts val="0"/>
                        </a:spcAft>
                      </a:pPr>
                      <a:r>
                        <a:rPr lang="en-US" altLang="ja-JP" sz="1800" kern="0" dirty="0">
                          <a:effectLst/>
                          <a:latin typeface="+mn-ea"/>
                          <a:ea typeface="+mn-ea"/>
                        </a:rPr>
                        <a:t>6</a:t>
                      </a:r>
                      <a:r>
                        <a:rPr lang="ja-JP" sz="1800" kern="0" dirty="0">
                          <a:effectLst/>
                          <a:latin typeface="+mn-ea"/>
                          <a:ea typeface="+mn-ea"/>
                        </a:rPr>
                        <a:t>園増</a:t>
                      </a:r>
                      <a:endParaRPr lang="ja-JP" sz="1800" kern="100" dirty="0">
                        <a:effectLst/>
                        <a:latin typeface="+mn-ea"/>
                        <a:ea typeface="+mn-ea"/>
                        <a:cs typeface="Times New Roman" panose="02020603050405020304" pitchFamily="18" charset="0"/>
                      </a:endParaRPr>
                    </a:p>
                  </a:txBody>
                  <a:tcPr marL="76200" marR="76200" marT="57150" marB="47625"/>
                </a:tc>
                <a:extLst>
                  <a:ext uri="{0D108BD9-81ED-4DB2-BD59-A6C34878D82A}">
                    <a16:rowId xmlns:a16="http://schemas.microsoft.com/office/drawing/2014/main" xmlns="" val="10001"/>
                  </a:ext>
                </a:extLst>
              </a:tr>
              <a:tr h="429032">
                <a:tc>
                  <a:txBody>
                    <a:bodyPr/>
                    <a:lstStyle/>
                    <a:p>
                      <a:pPr algn="l">
                        <a:spcAft>
                          <a:spcPts val="0"/>
                        </a:spcAft>
                      </a:pPr>
                      <a:r>
                        <a:rPr lang="ja-JP" sz="1800" kern="0" dirty="0">
                          <a:effectLst/>
                          <a:latin typeface="+mn-ea"/>
                          <a:ea typeface="+mn-ea"/>
                        </a:rPr>
                        <a:t>小学校</a:t>
                      </a:r>
                      <a:endParaRPr lang="ja-JP" sz="1800" kern="100" dirty="0">
                        <a:effectLst/>
                        <a:latin typeface="+mn-ea"/>
                        <a:ea typeface="+mn-ea"/>
                        <a:cs typeface="Times New Roman" panose="02020603050405020304" pitchFamily="18" charset="0"/>
                      </a:endParaRPr>
                    </a:p>
                  </a:txBody>
                  <a:tcPr marL="76200" marR="76200" marT="57150" marB="47625"/>
                </a:tc>
                <a:tc>
                  <a:txBody>
                    <a:bodyPr/>
                    <a:lstStyle/>
                    <a:p>
                      <a:pPr algn="l">
                        <a:spcAft>
                          <a:spcPts val="0"/>
                        </a:spcAft>
                      </a:pPr>
                      <a:r>
                        <a:rPr lang="en-US" altLang="ja-JP" sz="1800" kern="0" dirty="0">
                          <a:effectLst/>
                          <a:latin typeface="+mn-ea"/>
                          <a:ea typeface="+mn-ea"/>
                          <a:cs typeface="Times New Roman" panose="02020603050405020304" pitchFamily="18" charset="0"/>
                        </a:rPr>
                        <a:t>2300</a:t>
                      </a:r>
                      <a:endParaRPr lang="ja-JP" sz="1800" kern="100" dirty="0">
                        <a:effectLst/>
                        <a:latin typeface="+mn-ea"/>
                        <a:ea typeface="+mn-ea"/>
                        <a:cs typeface="Times New Roman" panose="02020603050405020304" pitchFamily="18" charset="0"/>
                      </a:endParaRPr>
                    </a:p>
                  </a:txBody>
                  <a:tcPr marL="76200" marR="76200" marT="57150" marB="47625"/>
                </a:tc>
                <a:tc>
                  <a:txBody>
                    <a:bodyPr/>
                    <a:lstStyle/>
                    <a:p>
                      <a:pPr algn="l">
                        <a:spcAft>
                          <a:spcPts val="0"/>
                        </a:spcAft>
                      </a:pPr>
                      <a:r>
                        <a:rPr lang="en-US" altLang="ja-JP" sz="1800" kern="0" dirty="0">
                          <a:effectLst/>
                          <a:latin typeface="+mn-ea"/>
                          <a:ea typeface="+mn-ea"/>
                        </a:rPr>
                        <a:t>481</a:t>
                      </a:r>
                      <a:r>
                        <a:rPr lang="ja-JP" sz="1800" kern="0" dirty="0">
                          <a:effectLst/>
                          <a:latin typeface="+mn-ea"/>
                          <a:ea typeface="+mn-ea"/>
                        </a:rPr>
                        <a:t>校増</a:t>
                      </a:r>
                      <a:endParaRPr lang="ja-JP" sz="1800" kern="100" dirty="0">
                        <a:effectLst/>
                        <a:latin typeface="+mn-ea"/>
                        <a:ea typeface="+mn-ea"/>
                        <a:cs typeface="Times New Roman" panose="02020603050405020304" pitchFamily="18" charset="0"/>
                      </a:endParaRPr>
                    </a:p>
                  </a:txBody>
                  <a:tcPr marL="76200" marR="76200" marT="57150" marB="47625"/>
                </a:tc>
                <a:extLst>
                  <a:ext uri="{0D108BD9-81ED-4DB2-BD59-A6C34878D82A}">
                    <a16:rowId xmlns:a16="http://schemas.microsoft.com/office/drawing/2014/main" xmlns="" val="10002"/>
                  </a:ext>
                </a:extLst>
              </a:tr>
              <a:tr h="429032">
                <a:tc>
                  <a:txBody>
                    <a:bodyPr/>
                    <a:lstStyle/>
                    <a:p>
                      <a:pPr algn="l">
                        <a:spcAft>
                          <a:spcPts val="0"/>
                        </a:spcAft>
                      </a:pPr>
                      <a:r>
                        <a:rPr lang="ja-JP" sz="1800" kern="0" dirty="0">
                          <a:effectLst/>
                          <a:latin typeface="+mn-ea"/>
                          <a:ea typeface="+mn-ea"/>
                        </a:rPr>
                        <a:t>中学校</a:t>
                      </a:r>
                      <a:endParaRPr lang="ja-JP" sz="1800" kern="100" dirty="0">
                        <a:effectLst/>
                        <a:latin typeface="+mn-ea"/>
                        <a:ea typeface="+mn-ea"/>
                        <a:cs typeface="Times New Roman" panose="02020603050405020304" pitchFamily="18" charset="0"/>
                      </a:endParaRPr>
                    </a:p>
                  </a:txBody>
                  <a:tcPr marL="76200" marR="76200" marT="57150" marB="47625"/>
                </a:tc>
                <a:tc>
                  <a:txBody>
                    <a:bodyPr/>
                    <a:lstStyle/>
                    <a:p>
                      <a:pPr algn="l">
                        <a:spcAft>
                          <a:spcPts val="0"/>
                        </a:spcAft>
                      </a:pPr>
                      <a:r>
                        <a:rPr lang="en-US" altLang="ja-JP" sz="1800" kern="0" dirty="0">
                          <a:effectLst/>
                          <a:latin typeface="+mn-ea"/>
                          <a:ea typeface="+mn-ea"/>
                          <a:cs typeface="Times New Roman" panose="02020603050405020304" pitchFamily="18" charset="0"/>
                        </a:rPr>
                        <a:t>1074</a:t>
                      </a:r>
                      <a:endParaRPr lang="ja-JP" sz="1800" kern="100" dirty="0">
                        <a:effectLst/>
                        <a:latin typeface="+mn-ea"/>
                        <a:ea typeface="+mn-ea"/>
                        <a:cs typeface="Times New Roman" panose="02020603050405020304" pitchFamily="18" charset="0"/>
                      </a:endParaRPr>
                    </a:p>
                  </a:txBody>
                  <a:tcPr marL="76200" marR="76200" marT="57150" marB="47625"/>
                </a:tc>
                <a:tc>
                  <a:txBody>
                    <a:bodyPr/>
                    <a:lstStyle/>
                    <a:p>
                      <a:pPr algn="l">
                        <a:spcAft>
                          <a:spcPts val="0"/>
                        </a:spcAft>
                      </a:pPr>
                      <a:r>
                        <a:rPr lang="en-US" altLang="ja-JP" sz="1800" kern="0" dirty="0">
                          <a:effectLst/>
                          <a:latin typeface="+mn-ea"/>
                          <a:ea typeface="+mn-ea"/>
                        </a:rPr>
                        <a:t>239</a:t>
                      </a:r>
                      <a:r>
                        <a:rPr lang="ja-JP" sz="1800" kern="0" dirty="0">
                          <a:effectLst/>
                          <a:latin typeface="+mn-ea"/>
                          <a:ea typeface="+mn-ea"/>
                        </a:rPr>
                        <a:t>校増</a:t>
                      </a:r>
                      <a:endParaRPr lang="ja-JP" sz="1800" kern="100" dirty="0">
                        <a:effectLst/>
                        <a:latin typeface="+mn-ea"/>
                        <a:ea typeface="+mn-ea"/>
                        <a:cs typeface="Times New Roman" panose="02020603050405020304" pitchFamily="18" charset="0"/>
                      </a:endParaRPr>
                    </a:p>
                  </a:txBody>
                  <a:tcPr marL="76200" marR="76200" marT="57150" marB="47625"/>
                </a:tc>
                <a:extLst>
                  <a:ext uri="{0D108BD9-81ED-4DB2-BD59-A6C34878D82A}">
                    <a16:rowId xmlns:a16="http://schemas.microsoft.com/office/drawing/2014/main" xmlns="" val="10003"/>
                  </a:ext>
                </a:extLst>
              </a:tr>
              <a:tr h="429032">
                <a:tc>
                  <a:txBody>
                    <a:bodyPr/>
                    <a:lstStyle/>
                    <a:p>
                      <a:pPr algn="l">
                        <a:spcAft>
                          <a:spcPts val="0"/>
                        </a:spcAft>
                      </a:pPr>
                      <a:r>
                        <a:rPr lang="ja-JP" altLang="en-US" sz="1800" kern="100" dirty="0">
                          <a:effectLst/>
                          <a:latin typeface="+mn-ea"/>
                          <a:ea typeface="+mn-ea"/>
                          <a:cs typeface="Times New Roman" panose="02020603050405020304" pitchFamily="18" charset="0"/>
                        </a:rPr>
                        <a:t>義務教育学校</a:t>
                      </a:r>
                      <a:endParaRPr lang="ja-JP" sz="1800" kern="100" dirty="0">
                        <a:effectLst/>
                        <a:latin typeface="+mn-ea"/>
                        <a:ea typeface="+mn-ea"/>
                        <a:cs typeface="Times New Roman" panose="02020603050405020304" pitchFamily="18" charset="0"/>
                      </a:endParaRPr>
                    </a:p>
                  </a:txBody>
                  <a:tcPr marL="76200" marR="76200" marT="57150" marB="47625"/>
                </a:tc>
                <a:tc>
                  <a:txBody>
                    <a:bodyPr/>
                    <a:lstStyle/>
                    <a:p>
                      <a:pPr algn="l">
                        <a:spcAft>
                          <a:spcPts val="0"/>
                        </a:spcAft>
                      </a:pPr>
                      <a:r>
                        <a:rPr lang="en-US" sz="1800" kern="0" dirty="0">
                          <a:effectLst/>
                          <a:latin typeface="+mn-ea"/>
                          <a:ea typeface="+mn-ea"/>
                        </a:rPr>
                        <a:t>24</a:t>
                      </a:r>
                    </a:p>
                  </a:txBody>
                  <a:tcPr marL="76200" marR="76200" marT="57150" marB="47625"/>
                </a:tc>
                <a:tc>
                  <a:txBody>
                    <a:bodyPr/>
                    <a:lstStyle/>
                    <a:p>
                      <a:pPr algn="l">
                        <a:spcAft>
                          <a:spcPts val="0"/>
                        </a:spcAft>
                      </a:pPr>
                      <a:r>
                        <a:rPr lang="en-US" altLang="ja-JP" sz="1800" kern="100" dirty="0">
                          <a:effectLst/>
                          <a:latin typeface="+mn-ea"/>
                          <a:ea typeface="+mn-ea"/>
                          <a:cs typeface="Times New Roman" panose="02020603050405020304" pitchFamily="18" charset="0"/>
                        </a:rPr>
                        <a:t>17</a:t>
                      </a:r>
                      <a:r>
                        <a:rPr lang="ja-JP" altLang="en-US" sz="1800" kern="100" dirty="0">
                          <a:effectLst/>
                          <a:latin typeface="+mn-ea"/>
                          <a:ea typeface="+mn-ea"/>
                          <a:cs typeface="Times New Roman" panose="02020603050405020304" pitchFamily="18" charset="0"/>
                        </a:rPr>
                        <a:t>校増</a:t>
                      </a:r>
                      <a:endParaRPr lang="ja-JP" sz="1800" kern="100" dirty="0">
                        <a:effectLst/>
                        <a:latin typeface="+mn-ea"/>
                        <a:ea typeface="+mn-ea"/>
                        <a:cs typeface="Times New Roman" panose="02020603050405020304" pitchFamily="18" charset="0"/>
                      </a:endParaRPr>
                    </a:p>
                  </a:txBody>
                  <a:tcPr marL="76200" marR="76200" marT="57150" marB="47625"/>
                </a:tc>
                <a:extLst>
                  <a:ext uri="{0D108BD9-81ED-4DB2-BD59-A6C34878D82A}">
                    <a16:rowId xmlns:a16="http://schemas.microsoft.com/office/drawing/2014/main" xmlns="" val="1954847956"/>
                  </a:ext>
                </a:extLst>
              </a:tr>
              <a:tr h="429032">
                <a:tc>
                  <a:txBody>
                    <a:bodyPr/>
                    <a:lstStyle/>
                    <a:p>
                      <a:pPr algn="l">
                        <a:spcAft>
                          <a:spcPts val="0"/>
                        </a:spcAft>
                      </a:pPr>
                      <a:r>
                        <a:rPr lang="ja-JP" altLang="en-US" sz="1800" kern="100" dirty="0">
                          <a:effectLst/>
                          <a:latin typeface="+mn-ea"/>
                          <a:ea typeface="+mn-ea"/>
                          <a:cs typeface="Times New Roman" panose="02020603050405020304" pitchFamily="18" charset="0"/>
                        </a:rPr>
                        <a:t>中等教育学校</a:t>
                      </a:r>
                      <a:endParaRPr lang="ja-JP" sz="1800" kern="100" dirty="0">
                        <a:effectLst/>
                        <a:latin typeface="+mn-ea"/>
                        <a:ea typeface="+mn-ea"/>
                        <a:cs typeface="Times New Roman" panose="02020603050405020304" pitchFamily="18" charset="0"/>
                      </a:endParaRPr>
                    </a:p>
                  </a:txBody>
                  <a:tcPr marL="76200" marR="76200" marT="57150" marB="47625"/>
                </a:tc>
                <a:tc>
                  <a:txBody>
                    <a:bodyPr/>
                    <a:lstStyle/>
                    <a:p>
                      <a:pPr algn="l">
                        <a:spcAft>
                          <a:spcPts val="0"/>
                        </a:spcAft>
                      </a:pPr>
                      <a:r>
                        <a:rPr lang="en-US" sz="1800" kern="0" dirty="0">
                          <a:effectLst/>
                          <a:latin typeface="+mn-ea"/>
                          <a:ea typeface="+mn-ea"/>
                        </a:rPr>
                        <a:t>1</a:t>
                      </a:r>
                    </a:p>
                  </a:txBody>
                  <a:tcPr marL="76200" marR="76200" marT="57150" marB="47625"/>
                </a:tc>
                <a:tc>
                  <a:txBody>
                    <a:bodyPr/>
                    <a:lstStyle/>
                    <a:p>
                      <a:pPr algn="l">
                        <a:spcAft>
                          <a:spcPts val="0"/>
                        </a:spcAft>
                      </a:pPr>
                      <a:r>
                        <a:rPr lang="en-US" altLang="ja-JP" sz="1800" kern="100" dirty="0">
                          <a:effectLst/>
                          <a:latin typeface="+mn-ea"/>
                          <a:ea typeface="+mn-ea"/>
                          <a:cs typeface="Times New Roman" panose="02020603050405020304" pitchFamily="18" charset="0"/>
                        </a:rPr>
                        <a:t>1</a:t>
                      </a:r>
                      <a:r>
                        <a:rPr lang="ja-JP" altLang="en-US" sz="1800" kern="100" dirty="0">
                          <a:effectLst/>
                          <a:latin typeface="+mn-ea"/>
                          <a:ea typeface="+mn-ea"/>
                          <a:cs typeface="Times New Roman" panose="02020603050405020304" pitchFamily="18" charset="0"/>
                        </a:rPr>
                        <a:t>校増</a:t>
                      </a:r>
                      <a:endParaRPr lang="ja-JP" sz="1800" kern="100" dirty="0">
                        <a:effectLst/>
                        <a:latin typeface="+mn-ea"/>
                        <a:ea typeface="+mn-ea"/>
                        <a:cs typeface="Times New Roman" panose="02020603050405020304" pitchFamily="18" charset="0"/>
                      </a:endParaRPr>
                    </a:p>
                  </a:txBody>
                  <a:tcPr marL="76200" marR="76200" marT="57150" marB="47625"/>
                </a:tc>
                <a:extLst>
                  <a:ext uri="{0D108BD9-81ED-4DB2-BD59-A6C34878D82A}">
                    <a16:rowId xmlns:a16="http://schemas.microsoft.com/office/drawing/2014/main" xmlns="" val="684720232"/>
                  </a:ext>
                </a:extLst>
              </a:tr>
              <a:tr h="429032">
                <a:tc>
                  <a:txBody>
                    <a:bodyPr/>
                    <a:lstStyle/>
                    <a:p>
                      <a:pPr algn="l">
                        <a:spcAft>
                          <a:spcPts val="0"/>
                        </a:spcAft>
                      </a:pPr>
                      <a:r>
                        <a:rPr lang="ja-JP" sz="1800" kern="0" dirty="0">
                          <a:effectLst/>
                          <a:latin typeface="+mn-ea"/>
                          <a:ea typeface="+mn-ea"/>
                        </a:rPr>
                        <a:t>高等学校</a:t>
                      </a:r>
                      <a:endParaRPr lang="ja-JP" sz="1800" kern="100" dirty="0">
                        <a:effectLst/>
                        <a:latin typeface="+mn-ea"/>
                        <a:ea typeface="+mn-ea"/>
                        <a:cs typeface="Times New Roman" panose="02020603050405020304" pitchFamily="18" charset="0"/>
                      </a:endParaRPr>
                    </a:p>
                  </a:txBody>
                  <a:tcPr marL="76200" marR="76200" marT="57150" marB="47625"/>
                </a:tc>
                <a:tc>
                  <a:txBody>
                    <a:bodyPr/>
                    <a:lstStyle/>
                    <a:p>
                      <a:pPr algn="l">
                        <a:spcAft>
                          <a:spcPts val="0"/>
                        </a:spcAft>
                      </a:pPr>
                      <a:r>
                        <a:rPr lang="en-US" sz="1800" kern="0" dirty="0">
                          <a:effectLst/>
                          <a:latin typeface="+mn-ea"/>
                          <a:ea typeface="+mn-ea"/>
                        </a:rPr>
                        <a:t>65</a:t>
                      </a:r>
                    </a:p>
                  </a:txBody>
                  <a:tcPr marL="76200" marR="76200" marT="57150" marB="47625"/>
                </a:tc>
                <a:tc>
                  <a:txBody>
                    <a:bodyPr/>
                    <a:lstStyle/>
                    <a:p>
                      <a:pPr algn="l">
                        <a:spcAft>
                          <a:spcPts val="0"/>
                        </a:spcAft>
                      </a:pPr>
                      <a:r>
                        <a:rPr lang="en-US" altLang="ja-JP" sz="1800" kern="0" dirty="0">
                          <a:effectLst/>
                          <a:latin typeface="+mn-ea"/>
                          <a:ea typeface="+mn-ea"/>
                        </a:rPr>
                        <a:t>40</a:t>
                      </a:r>
                      <a:r>
                        <a:rPr lang="ja-JP" sz="1800" kern="0" dirty="0">
                          <a:effectLst/>
                          <a:latin typeface="+mn-ea"/>
                          <a:ea typeface="+mn-ea"/>
                        </a:rPr>
                        <a:t>校増</a:t>
                      </a:r>
                      <a:endParaRPr lang="ja-JP" sz="1800" kern="100" dirty="0">
                        <a:effectLst/>
                        <a:latin typeface="+mn-ea"/>
                        <a:ea typeface="+mn-ea"/>
                        <a:cs typeface="Times New Roman" panose="02020603050405020304" pitchFamily="18" charset="0"/>
                      </a:endParaRPr>
                    </a:p>
                  </a:txBody>
                  <a:tcPr marL="76200" marR="76200" marT="57150" marB="47625"/>
                </a:tc>
                <a:extLst>
                  <a:ext uri="{0D108BD9-81ED-4DB2-BD59-A6C34878D82A}">
                    <a16:rowId xmlns:a16="http://schemas.microsoft.com/office/drawing/2014/main" xmlns="" val="10004"/>
                  </a:ext>
                </a:extLst>
              </a:tr>
              <a:tr h="429032">
                <a:tc>
                  <a:txBody>
                    <a:bodyPr/>
                    <a:lstStyle/>
                    <a:p>
                      <a:pPr algn="l">
                        <a:spcAft>
                          <a:spcPts val="0"/>
                        </a:spcAft>
                      </a:pPr>
                      <a:r>
                        <a:rPr lang="ja-JP" sz="1800" kern="0" dirty="0">
                          <a:effectLst/>
                          <a:latin typeface="+mn-ea"/>
                          <a:ea typeface="+mn-ea"/>
                        </a:rPr>
                        <a:t>特別支援学校</a:t>
                      </a:r>
                      <a:endParaRPr lang="ja-JP" sz="1800" kern="100" dirty="0">
                        <a:effectLst/>
                        <a:latin typeface="+mn-ea"/>
                        <a:ea typeface="+mn-ea"/>
                        <a:cs typeface="Times New Roman" panose="02020603050405020304" pitchFamily="18" charset="0"/>
                      </a:endParaRPr>
                    </a:p>
                  </a:txBody>
                  <a:tcPr marL="76200" marR="76200" marT="57150" marB="47625"/>
                </a:tc>
                <a:tc>
                  <a:txBody>
                    <a:bodyPr/>
                    <a:lstStyle/>
                    <a:p>
                      <a:pPr algn="l">
                        <a:spcAft>
                          <a:spcPts val="0"/>
                        </a:spcAft>
                      </a:pPr>
                      <a:r>
                        <a:rPr lang="en-US" altLang="ja-JP" sz="1800" kern="0" dirty="0">
                          <a:effectLst/>
                          <a:latin typeface="+mn-ea"/>
                          <a:ea typeface="+mn-ea"/>
                          <a:cs typeface="Times New Roman" panose="02020603050405020304" pitchFamily="18" charset="0"/>
                        </a:rPr>
                        <a:t>21</a:t>
                      </a:r>
                      <a:endParaRPr lang="ja-JP" sz="1800" kern="100" dirty="0">
                        <a:effectLst/>
                        <a:latin typeface="+mn-ea"/>
                        <a:ea typeface="+mn-ea"/>
                        <a:cs typeface="Times New Roman" panose="02020603050405020304" pitchFamily="18" charset="0"/>
                      </a:endParaRPr>
                    </a:p>
                  </a:txBody>
                  <a:tcPr marL="76200" marR="76200" marT="57150" marB="47625"/>
                </a:tc>
                <a:tc>
                  <a:txBody>
                    <a:bodyPr/>
                    <a:lstStyle/>
                    <a:p>
                      <a:pPr algn="l">
                        <a:spcAft>
                          <a:spcPts val="0"/>
                        </a:spcAft>
                      </a:pPr>
                      <a:r>
                        <a:rPr lang="en-US" altLang="ja-JP" sz="1800" kern="0" dirty="0">
                          <a:effectLst/>
                          <a:latin typeface="+mn-ea"/>
                          <a:ea typeface="+mn-ea"/>
                        </a:rPr>
                        <a:t>10</a:t>
                      </a:r>
                      <a:r>
                        <a:rPr lang="ja-JP" sz="1800" kern="0" dirty="0">
                          <a:effectLst/>
                          <a:latin typeface="+mn-ea"/>
                          <a:ea typeface="+mn-ea"/>
                        </a:rPr>
                        <a:t>校増</a:t>
                      </a:r>
                      <a:endParaRPr lang="ja-JP" sz="1800" kern="100" dirty="0">
                        <a:effectLst/>
                        <a:latin typeface="+mn-ea"/>
                        <a:ea typeface="+mn-ea"/>
                        <a:cs typeface="Times New Roman" panose="02020603050405020304" pitchFamily="18" charset="0"/>
                      </a:endParaRPr>
                    </a:p>
                  </a:txBody>
                  <a:tcPr marL="76200" marR="76200" marT="57150" marB="47625"/>
                </a:tc>
                <a:extLst>
                  <a:ext uri="{0D108BD9-81ED-4DB2-BD59-A6C34878D82A}">
                    <a16:rowId xmlns:a16="http://schemas.microsoft.com/office/drawing/2014/main" xmlns="" val="10005"/>
                  </a:ext>
                </a:extLst>
              </a:tr>
              <a:tr h="535362">
                <a:tc>
                  <a:txBody>
                    <a:bodyPr/>
                    <a:lstStyle/>
                    <a:p>
                      <a:pPr algn="l">
                        <a:spcAft>
                          <a:spcPts val="0"/>
                        </a:spcAft>
                      </a:pPr>
                      <a:r>
                        <a:rPr lang="ja-JP" sz="1800" kern="0" dirty="0">
                          <a:effectLst/>
                          <a:latin typeface="+mn-ea"/>
                          <a:ea typeface="+mn-ea"/>
                        </a:rPr>
                        <a:t>合計</a:t>
                      </a:r>
                      <a:endParaRPr lang="ja-JP" sz="1800" kern="100" dirty="0">
                        <a:effectLst/>
                        <a:latin typeface="+mn-ea"/>
                        <a:ea typeface="+mn-ea"/>
                        <a:cs typeface="Times New Roman" panose="02020603050405020304" pitchFamily="18" charset="0"/>
                      </a:endParaRPr>
                    </a:p>
                  </a:txBody>
                  <a:tcPr marL="76200" marR="76200" marT="57150" marB="47625"/>
                </a:tc>
                <a:tc>
                  <a:txBody>
                    <a:bodyPr/>
                    <a:lstStyle/>
                    <a:p>
                      <a:pPr algn="l">
                        <a:spcAft>
                          <a:spcPts val="0"/>
                        </a:spcAft>
                      </a:pPr>
                      <a:r>
                        <a:rPr lang="en-US" altLang="ja-JP" sz="1800" kern="0" dirty="0">
                          <a:effectLst/>
                          <a:latin typeface="+mn-ea"/>
                          <a:ea typeface="+mn-ea"/>
                          <a:cs typeface="Times New Roman" panose="02020603050405020304" pitchFamily="18" charset="0"/>
                        </a:rPr>
                        <a:t>3600</a:t>
                      </a:r>
                      <a:endParaRPr lang="ja-JP" sz="1800" kern="100" dirty="0">
                        <a:effectLst/>
                        <a:latin typeface="+mn-ea"/>
                        <a:ea typeface="+mn-ea"/>
                        <a:cs typeface="Times New Roman" panose="02020603050405020304" pitchFamily="18" charset="0"/>
                      </a:endParaRPr>
                    </a:p>
                  </a:txBody>
                  <a:tcPr marL="76200" marR="76200" marT="57150" marB="47625"/>
                </a:tc>
                <a:tc>
                  <a:txBody>
                    <a:bodyPr/>
                    <a:lstStyle/>
                    <a:p>
                      <a:pPr algn="l">
                        <a:spcAft>
                          <a:spcPts val="0"/>
                        </a:spcAft>
                      </a:pPr>
                      <a:r>
                        <a:rPr lang="en-US" altLang="ja-JP" sz="1800" kern="0" dirty="0">
                          <a:effectLst/>
                          <a:latin typeface="+mn-ea"/>
                          <a:ea typeface="+mn-ea"/>
                        </a:rPr>
                        <a:t>794</a:t>
                      </a:r>
                      <a:r>
                        <a:rPr lang="ja-JP" sz="1800" kern="0" dirty="0">
                          <a:effectLst/>
                          <a:latin typeface="+mn-ea"/>
                          <a:ea typeface="+mn-ea"/>
                        </a:rPr>
                        <a:t>校増</a:t>
                      </a:r>
                      <a:endParaRPr lang="ja-JP" sz="1800" kern="100" dirty="0">
                        <a:effectLst/>
                        <a:latin typeface="+mn-ea"/>
                        <a:ea typeface="+mn-ea"/>
                        <a:cs typeface="Times New Roman" panose="02020603050405020304" pitchFamily="18" charset="0"/>
                      </a:endParaRPr>
                    </a:p>
                  </a:txBody>
                  <a:tcPr marL="76200" marR="76200" marT="57150" marB="47625"/>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851153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a:t>地域運営協議会制度の今後</a:t>
            </a:r>
          </a:p>
        </p:txBody>
      </p:sp>
      <p:sp>
        <p:nvSpPr>
          <p:cNvPr id="5" name="コンテンツ プレースホルダー 4"/>
          <p:cNvSpPr>
            <a:spLocks noGrp="1"/>
          </p:cNvSpPr>
          <p:nvPr>
            <p:ph idx="1"/>
          </p:nvPr>
        </p:nvSpPr>
        <p:spPr>
          <a:xfrm>
            <a:off x="2589212" y="2123975"/>
            <a:ext cx="8915400" cy="3777622"/>
          </a:xfrm>
        </p:spPr>
        <p:txBody>
          <a:bodyPr>
            <a:normAutofit fontScale="92500"/>
          </a:bodyPr>
          <a:lstStyle/>
          <a:p>
            <a:r>
              <a:rPr kumimoji="1" lang="ja-JP" altLang="en-US" sz="3600" dirty="0"/>
              <a:t>スクール・コミュニティの観点から</a:t>
            </a:r>
            <a:endParaRPr kumimoji="1" lang="en-US" altLang="ja-JP" sz="3600" dirty="0"/>
          </a:p>
          <a:p>
            <a:pPr marL="0" indent="0">
              <a:buNone/>
            </a:pPr>
            <a:r>
              <a:rPr lang="ja-JP" altLang="en-US" sz="3600" dirty="0"/>
              <a:t>　学校を核としたコミュニティ形成</a:t>
            </a:r>
            <a:endParaRPr lang="en-US" altLang="ja-JP" sz="3600" dirty="0"/>
          </a:p>
          <a:p>
            <a:pPr marL="0" indent="0">
              <a:buNone/>
            </a:pPr>
            <a:r>
              <a:rPr kumimoji="1" lang="ja-JP" altLang="en-US" sz="3600" dirty="0"/>
              <a:t>　　　→　</a:t>
            </a:r>
            <a:r>
              <a:rPr kumimoji="1" lang="ja-JP" altLang="en-US" sz="4800" dirty="0"/>
              <a:t>「地域創生」</a:t>
            </a:r>
            <a:endParaRPr kumimoji="1" lang="en-US" altLang="ja-JP" sz="4800" dirty="0"/>
          </a:p>
          <a:p>
            <a:pPr marL="0" indent="0">
              <a:buNone/>
            </a:pPr>
            <a:r>
              <a:rPr lang="ja-JP" altLang="en-US" sz="3600" dirty="0"/>
              <a:t>　　　</a:t>
            </a:r>
            <a:r>
              <a:rPr lang="ja-JP" altLang="en-US" sz="4800" dirty="0"/>
              <a:t>小学校必置化へ（努力義務）</a:t>
            </a:r>
            <a:endParaRPr lang="en-US" altLang="ja-JP" sz="4800" dirty="0"/>
          </a:p>
          <a:p>
            <a:pPr marL="0" indent="0">
              <a:buNone/>
            </a:pPr>
            <a:r>
              <a:rPr kumimoji="1" lang="ja-JP" altLang="en-US" sz="4800" dirty="0"/>
              <a:t>　　</a:t>
            </a:r>
            <a:r>
              <a:rPr kumimoji="1" lang="ja-JP" altLang="en-US" sz="3600" dirty="0"/>
              <a:t>本制度をあえて導入しないケースは？</a:t>
            </a:r>
          </a:p>
        </p:txBody>
      </p:sp>
    </p:spTree>
    <p:extLst>
      <p:ext uri="{BB962C8B-B14F-4D97-AF65-F5344CB8AC3E}">
        <p14:creationId xmlns:p14="http://schemas.microsoft.com/office/powerpoint/2010/main" val="1123873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D5E0540-8B64-400D-BE5D-BDFCFB806FC7}"/>
              </a:ext>
            </a:extLst>
          </p:cNvPr>
          <p:cNvSpPr>
            <a:spLocks noGrp="1"/>
          </p:cNvSpPr>
          <p:nvPr>
            <p:ph type="title"/>
          </p:nvPr>
        </p:nvSpPr>
        <p:spPr/>
        <p:txBody>
          <a:bodyPr>
            <a:normAutofit/>
          </a:bodyPr>
          <a:lstStyle/>
          <a:p>
            <a:pPr algn="ctr"/>
            <a:r>
              <a:rPr kumimoji="1" lang="ja-JP" altLang="en-US" sz="4000" b="1" dirty="0"/>
              <a:t>コミュニティ・スクールのイメージ</a:t>
            </a:r>
          </a:p>
        </p:txBody>
      </p:sp>
      <p:sp>
        <p:nvSpPr>
          <p:cNvPr id="3" name="コンテンツ プレースホルダー 2">
            <a:extLst>
              <a:ext uri="{FF2B5EF4-FFF2-40B4-BE49-F238E27FC236}">
                <a16:creationId xmlns:a16="http://schemas.microsoft.com/office/drawing/2014/main" xmlns="" id="{6287DD97-F0D8-4816-9501-559E39B025A3}"/>
              </a:ext>
            </a:extLst>
          </p:cNvPr>
          <p:cNvSpPr>
            <a:spLocks noGrp="1"/>
          </p:cNvSpPr>
          <p:nvPr>
            <p:ph idx="1"/>
          </p:nvPr>
        </p:nvSpPr>
        <p:spPr/>
        <p:txBody>
          <a:bodyPr>
            <a:normAutofit/>
          </a:bodyPr>
          <a:lstStyle/>
          <a:p>
            <a:r>
              <a:rPr kumimoji="1" lang="ja-JP" altLang="en-US" sz="4400" dirty="0"/>
              <a:t>①事例紹介（写真）</a:t>
            </a:r>
            <a:endParaRPr kumimoji="1" lang="en-US" altLang="ja-JP" sz="4400" dirty="0"/>
          </a:p>
          <a:p>
            <a:r>
              <a:rPr lang="ja-JP" altLang="en-US" sz="4400" dirty="0"/>
              <a:t>②</a:t>
            </a:r>
            <a:r>
              <a:rPr lang="en-US" altLang="ja-JP" sz="4400" dirty="0"/>
              <a:t>CS</a:t>
            </a:r>
            <a:r>
              <a:rPr lang="ja-JP" altLang="en-US" sz="4400" dirty="0"/>
              <a:t>としての取組としての</a:t>
            </a:r>
            <a:endParaRPr lang="en-US" altLang="ja-JP" sz="4400" dirty="0"/>
          </a:p>
          <a:p>
            <a:pPr marL="0" indent="0">
              <a:buNone/>
            </a:pPr>
            <a:r>
              <a:rPr lang="ja-JP" altLang="en-US" sz="4400" dirty="0"/>
              <a:t>　「読書活動の充実を図る活動」</a:t>
            </a:r>
            <a:endParaRPr lang="en-US" altLang="ja-JP" sz="4400" dirty="0"/>
          </a:p>
          <a:p>
            <a:pPr marL="0" indent="0">
              <a:buNone/>
            </a:pPr>
            <a:r>
              <a:rPr kumimoji="1" lang="ja-JP" altLang="en-US" sz="3200" dirty="0"/>
              <a:t>＊学運協・</a:t>
            </a:r>
            <a:r>
              <a:rPr kumimoji="1" lang="en-US" altLang="ja-JP" sz="3200" dirty="0"/>
              <a:t>PTA</a:t>
            </a:r>
            <a:r>
              <a:rPr kumimoji="1" lang="ja-JP" altLang="en-US" sz="3200" dirty="0"/>
              <a:t>・教員・学校司書・図書ボランティアの協力体制の構築が必要</a:t>
            </a:r>
          </a:p>
        </p:txBody>
      </p:sp>
    </p:spTree>
    <p:extLst>
      <p:ext uri="{BB962C8B-B14F-4D97-AF65-F5344CB8AC3E}">
        <p14:creationId xmlns:p14="http://schemas.microsoft.com/office/powerpoint/2010/main" val="1821871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4800" dirty="0"/>
              <a:t>③学校と地域社会との</a:t>
            </a:r>
            <a:r>
              <a:rPr lang="en-US" altLang="ja-JP" sz="4800" dirty="0"/>
              <a:t/>
            </a:r>
            <a:br>
              <a:rPr lang="en-US" altLang="ja-JP" sz="4800" dirty="0"/>
            </a:br>
            <a:r>
              <a:rPr lang="ja-JP" altLang="en-US" sz="4800" dirty="0"/>
              <a:t>　　　　　双方向的な支援関係</a:t>
            </a:r>
            <a:br>
              <a:rPr lang="ja-JP" altLang="en-US" sz="4800" dirty="0"/>
            </a:br>
            <a:endParaRPr kumimoji="1" lang="ja-JP" altLang="en-US" sz="4800" dirty="0"/>
          </a:p>
        </p:txBody>
      </p:sp>
      <p:sp>
        <p:nvSpPr>
          <p:cNvPr id="3" name="コンテンツ プレースホルダー 2"/>
          <p:cNvSpPr>
            <a:spLocks noGrp="1"/>
          </p:cNvSpPr>
          <p:nvPr>
            <p:ph idx="1"/>
          </p:nvPr>
        </p:nvSpPr>
        <p:spPr>
          <a:xfrm>
            <a:off x="1578544" y="2191351"/>
            <a:ext cx="9733564" cy="3777622"/>
          </a:xfrm>
        </p:spPr>
        <p:txBody>
          <a:bodyPr>
            <a:normAutofit lnSpcReduction="10000"/>
          </a:bodyPr>
          <a:lstStyle/>
          <a:p>
            <a:pPr marL="0" indent="0">
              <a:buNone/>
            </a:pPr>
            <a:r>
              <a:rPr kumimoji="1" lang="ja-JP" altLang="en-US" sz="3200" u="sng" dirty="0">
                <a:solidFill>
                  <a:srgbClr val="C00000"/>
                </a:solidFill>
              </a:rPr>
              <a:t>学校支援ボランティア</a:t>
            </a:r>
            <a:r>
              <a:rPr kumimoji="1" lang="ja-JP" altLang="en-US" sz="3200" dirty="0"/>
              <a:t>としての学校運営協議会委員</a:t>
            </a:r>
            <a:endParaRPr kumimoji="1" lang="en-US" altLang="ja-JP" sz="3200" dirty="0"/>
          </a:p>
          <a:p>
            <a:pPr marL="0" indent="0">
              <a:buNone/>
            </a:pPr>
            <a:r>
              <a:rPr kumimoji="1" lang="ja-JP" altLang="en-US" dirty="0"/>
              <a:t>　　　　　</a:t>
            </a:r>
            <a:endParaRPr kumimoji="1" lang="en-US" altLang="ja-JP" dirty="0"/>
          </a:p>
          <a:p>
            <a:pPr marL="0" indent="0">
              <a:buNone/>
            </a:pPr>
            <a:endParaRPr kumimoji="1" lang="en-US" altLang="ja-JP" dirty="0"/>
          </a:p>
          <a:p>
            <a:pPr marL="0" indent="0">
              <a:buNone/>
            </a:pPr>
            <a:r>
              <a:rPr lang="ja-JP" altLang="en-US" sz="3200" dirty="0"/>
              <a:t>＊ボランティアの「地域貢献」の視点</a:t>
            </a:r>
            <a:endParaRPr lang="en-US" altLang="ja-JP" sz="3200" dirty="0"/>
          </a:p>
          <a:p>
            <a:pPr marL="0" indent="0">
              <a:buNone/>
            </a:pPr>
            <a:r>
              <a:rPr kumimoji="1" lang="ja-JP" altLang="en-US" sz="3200" dirty="0"/>
              <a:t>＊ボランティアの「自己実現」「充実感」の視点</a:t>
            </a:r>
            <a:endParaRPr kumimoji="1" lang="en-US" altLang="ja-JP" sz="3200" dirty="0"/>
          </a:p>
          <a:p>
            <a:pPr marL="0" indent="0">
              <a:buNone/>
            </a:pPr>
            <a:r>
              <a:rPr lang="ja-JP" altLang="en-US" sz="3200" dirty="0"/>
              <a:t>＊ボランティアの継続的な学校経営参画による</a:t>
            </a:r>
            <a:endParaRPr lang="en-US" altLang="ja-JP" sz="3200" dirty="0"/>
          </a:p>
          <a:p>
            <a:pPr marL="0" indent="0">
              <a:buNone/>
            </a:pPr>
            <a:r>
              <a:rPr lang="ja-JP" altLang="en-US" sz="3200" dirty="0"/>
              <a:t>「学社連携」の強化</a:t>
            </a:r>
            <a:endParaRPr kumimoji="1" lang="ja-JP" altLang="en-US" sz="3200" dirty="0"/>
          </a:p>
        </p:txBody>
      </p:sp>
      <p:sp>
        <p:nvSpPr>
          <p:cNvPr id="4" name="下矢印 3"/>
          <p:cNvSpPr/>
          <p:nvPr/>
        </p:nvSpPr>
        <p:spPr>
          <a:xfrm>
            <a:off x="3022333" y="2762451"/>
            <a:ext cx="1491916" cy="6063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506024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43959" y="624110"/>
            <a:ext cx="9760653" cy="1280890"/>
          </a:xfrm>
        </p:spPr>
        <p:txBody>
          <a:bodyPr>
            <a:normAutofit fontScale="90000"/>
          </a:bodyPr>
          <a:lstStyle/>
          <a:p>
            <a:r>
              <a:rPr lang="ja-JP" altLang="en-US" b="1" dirty="0"/>
              <a:t>子ども支援ボランティア</a:t>
            </a:r>
            <a:r>
              <a:rPr lang="en-US" altLang="ja-JP" b="1" dirty="0"/>
              <a:t/>
            </a:r>
            <a:br>
              <a:rPr lang="en-US" altLang="ja-JP" b="1" dirty="0"/>
            </a:br>
            <a:r>
              <a:rPr lang="ja-JP" altLang="en-US" b="1" dirty="0"/>
              <a:t>　　　　　　（図書ボランティア）とは？</a:t>
            </a:r>
            <a:r>
              <a:rPr lang="en-US" altLang="ja-JP" b="1" dirty="0"/>
              <a:t/>
            </a:r>
            <a:br>
              <a:rPr lang="en-US" altLang="ja-JP" b="1" dirty="0"/>
            </a:br>
            <a:r>
              <a:rPr lang="en-US" altLang="ja-JP" b="1" dirty="0"/>
              <a:t/>
            </a:r>
            <a:br>
              <a:rPr lang="en-US" altLang="ja-JP" b="1" dirty="0"/>
            </a:br>
            <a:endParaRPr kumimoji="1" lang="ja-JP" altLang="en-US" b="1" dirty="0"/>
          </a:p>
        </p:txBody>
      </p:sp>
      <p:sp>
        <p:nvSpPr>
          <p:cNvPr id="3" name="コンテンツ プレースホルダー 2"/>
          <p:cNvSpPr>
            <a:spLocks noGrp="1"/>
          </p:cNvSpPr>
          <p:nvPr>
            <p:ph idx="1"/>
          </p:nvPr>
        </p:nvSpPr>
        <p:spPr>
          <a:xfrm>
            <a:off x="1517904" y="2121408"/>
            <a:ext cx="9986708" cy="3789814"/>
          </a:xfrm>
        </p:spPr>
        <p:txBody>
          <a:bodyPr>
            <a:normAutofit fontScale="92500" lnSpcReduction="20000"/>
          </a:bodyPr>
          <a:lstStyle/>
          <a:p>
            <a:pPr marL="0" indent="0">
              <a:buNone/>
            </a:pPr>
            <a:endParaRPr lang="en-US" altLang="ja-JP" sz="3600" dirty="0"/>
          </a:p>
          <a:p>
            <a:pPr marL="0" indent="0">
              <a:buNone/>
            </a:pPr>
            <a:r>
              <a:rPr kumimoji="1" lang="ja-JP" altLang="en-US" sz="3000" dirty="0"/>
              <a:t>・子どもにとってナナメの関係にいる「おとな」</a:t>
            </a:r>
            <a:endParaRPr kumimoji="1" lang="en-US" altLang="ja-JP" sz="3000" dirty="0"/>
          </a:p>
          <a:p>
            <a:pPr marL="0" indent="0">
              <a:buNone/>
            </a:pPr>
            <a:r>
              <a:rPr lang="ja-JP" altLang="en-US" sz="3000" dirty="0"/>
              <a:t>　　　子どもを評価しない、利害関係のない「おとな」</a:t>
            </a:r>
            <a:endParaRPr kumimoji="1" lang="en-US" altLang="ja-JP" sz="3000" dirty="0"/>
          </a:p>
          <a:p>
            <a:pPr marL="0" indent="0">
              <a:buNone/>
            </a:pPr>
            <a:r>
              <a:rPr lang="ja-JP" altLang="en-US" sz="3000" dirty="0"/>
              <a:t>・身近な職業人・社会人</a:t>
            </a:r>
            <a:endParaRPr lang="en-US" altLang="ja-JP" sz="3000" dirty="0"/>
          </a:p>
          <a:p>
            <a:pPr marL="0" indent="0">
              <a:buNone/>
            </a:pPr>
            <a:r>
              <a:rPr lang="ja-JP" altLang="en-US" sz="3000" dirty="0"/>
              <a:t>　　　子どもにとっての職業観・勤労観を養う機会</a:t>
            </a:r>
            <a:endParaRPr lang="en-US" altLang="ja-JP" sz="3000" dirty="0"/>
          </a:p>
          <a:p>
            <a:pPr marL="0" indent="0">
              <a:buNone/>
            </a:pPr>
            <a:r>
              <a:rPr kumimoji="1" lang="ja-JP" altLang="en-US" sz="3000" dirty="0"/>
              <a:t>・子どもの「自己肯定感」を高める存在</a:t>
            </a:r>
            <a:endParaRPr kumimoji="1" lang="en-US" altLang="ja-JP" sz="3000" dirty="0"/>
          </a:p>
          <a:p>
            <a:pPr marL="0" indent="0">
              <a:buNone/>
            </a:pPr>
            <a:r>
              <a:rPr lang="ja-JP" altLang="en-US" sz="3000" dirty="0"/>
              <a:t>　　　地域の「おとな」たちに気にかけてもらえる・</a:t>
            </a:r>
            <a:endParaRPr lang="en-US" altLang="ja-JP" sz="3000" dirty="0"/>
          </a:p>
          <a:p>
            <a:pPr marL="0" indent="0">
              <a:buNone/>
            </a:pPr>
            <a:r>
              <a:rPr lang="ja-JP" altLang="en-US" sz="3000" dirty="0"/>
              <a:t>　　　大切にされているという認識</a:t>
            </a:r>
            <a:endParaRPr kumimoji="1" lang="ja-JP" altLang="en-US" sz="3000" dirty="0"/>
          </a:p>
        </p:txBody>
      </p:sp>
    </p:spTree>
    <p:extLst>
      <p:ext uri="{BB962C8B-B14F-4D97-AF65-F5344CB8AC3E}">
        <p14:creationId xmlns:p14="http://schemas.microsoft.com/office/powerpoint/2010/main" val="3491607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92925" y="624110"/>
            <a:ext cx="8911687" cy="639082"/>
          </a:xfrm>
        </p:spPr>
        <p:txBody>
          <a:bodyPr>
            <a:normAutofit fontScale="90000"/>
          </a:bodyPr>
          <a:lstStyle/>
          <a:p>
            <a:r>
              <a:rPr lang="ja-JP" altLang="en-US" b="1" dirty="0"/>
              <a:t>学校司書・司書ボランティアの視点</a:t>
            </a:r>
            <a:r>
              <a:rPr lang="en-US" altLang="ja-JP" b="1" dirty="0"/>
              <a:t/>
            </a:r>
            <a:br>
              <a:rPr lang="en-US" altLang="ja-JP" b="1" dirty="0"/>
            </a:br>
            <a:r>
              <a:rPr lang="ja-JP" altLang="en-US" b="1" dirty="0"/>
              <a:t>　</a:t>
            </a:r>
            <a:endParaRPr kumimoji="1" lang="ja-JP" altLang="en-US" dirty="0"/>
          </a:p>
        </p:txBody>
      </p:sp>
      <p:sp>
        <p:nvSpPr>
          <p:cNvPr id="3" name="コンテンツ プレースホルダー 2"/>
          <p:cNvSpPr>
            <a:spLocks noGrp="1"/>
          </p:cNvSpPr>
          <p:nvPr>
            <p:ph idx="1"/>
          </p:nvPr>
        </p:nvSpPr>
        <p:spPr>
          <a:xfrm>
            <a:off x="1600200" y="1263192"/>
            <a:ext cx="9985248" cy="5326144"/>
          </a:xfrm>
        </p:spPr>
        <p:txBody>
          <a:bodyPr>
            <a:normAutofit/>
          </a:bodyPr>
          <a:lstStyle/>
          <a:p>
            <a:r>
              <a:rPr kumimoji="1" lang="en-US" altLang="ja-JP" sz="2800" dirty="0"/>
              <a:t>【</a:t>
            </a:r>
            <a:r>
              <a:rPr kumimoji="1" lang="ja-JP" altLang="en-US" sz="2800" dirty="0"/>
              <a:t>子どもの状況</a:t>
            </a:r>
            <a:r>
              <a:rPr kumimoji="1" lang="en-US" altLang="ja-JP" sz="2800" dirty="0"/>
              <a:t>】</a:t>
            </a:r>
          </a:p>
          <a:p>
            <a:pPr marL="0" indent="0">
              <a:buNone/>
            </a:pPr>
            <a:r>
              <a:rPr lang="ja-JP" altLang="en-US" sz="2400" dirty="0"/>
              <a:t>①希望する職業がある</a:t>
            </a:r>
            <a:endParaRPr lang="en-US" altLang="ja-JP" sz="2400" dirty="0"/>
          </a:p>
          <a:p>
            <a:pPr marL="0" indent="0">
              <a:buNone/>
            </a:pPr>
            <a:r>
              <a:rPr lang="ja-JP" altLang="en-US" sz="2000" dirty="0"/>
              <a:t>　</a:t>
            </a:r>
            <a:r>
              <a:rPr lang="ja-JP" altLang="en-US" sz="2000" u="sng" dirty="0"/>
              <a:t>小中学校時代：約９０％</a:t>
            </a:r>
            <a:r>
              <a:rPr lang="ja-JP" altLang="en-US" sz="2000" dirty="0"/>
              <a:t>　</a:t>
            </a:r>
            <a:r>
              <a:rPr kumimoji="1" lang="ja-JP" altLang="en-US" sz="2000" u="sng" dirty="0"/>
              <a:t>高校</a:t>
            </a:r>
            <a:r>
              <a:rPr lang="ja-JP" altLang="en-US" sz="2000" u="sng" dirty="0"/>
              <a:t>２</a:t>
            </a:r>
            <a:r>
              <a:rPr kumimoji="1" lang="ja-JP" altLang="en-US" sz="2000" u="sng" dirty="0"/>
              <a:t>年生：約８０％</a:t>
            </a:r>
            <a:r>
              <a:rPr kumimoji="1" lang="ja-JP" altLang="en-US" sz="2000" dirty="0"/>
              <a:t>　</a:t>
            </a:r>
            <a:r>
              <a:rPr kumimoji="1" lang="ja-JP" altLang="en-US" sz="2000" u="sng" dirty="0"/>
              <a:t>大学入学後：約６５％</a:t>
            </a:r>
            <a:endParaRPr kumimoji="1" lang="en-US" altLang="ja-JP" sz="2000" u="sng" dirty="0"/>
          </a:p>
          <a:p>
            <a:pPr marL="0" indent="0">
              <a:buNone/>
            </a:pPr>
            <a:endParaRPr kumimoji="1" lang="en-US" altLang="ja-JP" dirty="0"/>
          </a:p>
          <a:p>
            <a:pPr marL="0" indent="0">
              <a:buNone/>
            </a:pPr>
            <a:r>
              <a:rPr lang="ja-JP" altLang="en-US" sz="2400" dirty="0"/>
              <a:t>②将来についてはっきりとした目標をもっている</a:t>
            </a:r>
            <a:endParaRPr lang="en-US" altLang="ja-JP" sz="2400" dirty="0"/>
          </a:p>
          <a:p>
            <a:pPr marL="0" indent="0">
              <a:buNone/>
            </a:pPr>
            <a:r>
              <a:rPr lang="ja-JP" altLang="en-US" dirty="0"/>
              <a:t>　</a:t>
            </a:r>
            <a:r>
              <a:rPr lang="ja-JP" altLang="en-US" sz="2000" u="sng" dirty="0"/>
              <a:t>小中学校時代：約９０％</a:t>
            </a:r>
            <a:r>
              <a:rPr lang="ja-JP" altLang="en-US" sz="2000" dirty="0"/>
              <a:t>　</a:t>
            </a:r>
            <a:r>
              <a:rPr lang="ja-JP" altLang="en-US" sz="2000" u="sng" dirty="0"/>
              <a:t>高校２年生：約８０％</a:t>
            </a:r>
            <a:r>
              <a:rPr lang="ja-JP" altLang="en-US" sz="2000" dirty="0"/>
              <a:t>　</a:t>
            </a:r>
            <a:r>
              <a:rPr lang="ja-JP" altLang="en-US" sz="2000" u="sng" dirty="0"/>
              <a:t>大学入学後：約６５％</a:t>
            </a:r>
          </a:p>
          <a:p>
            <a:pPr marL="0" indent="0">
              <a:buNone/>
            </a:pPr>
            <a:endParaRPr lang="en-US" altLang="ja-JP" dirty="0"/>
          </a:p>
          <a:p>
            <a:pPr marL="0" indent="0">
              <a:buNone/>
            </a:pPr>
            <a:r>
              <a:rPr kumimoji="1" lang="ja-JP" altLang="en-US" dirty="0"/>
              <a:t>　　　　　</a:t>
            </a:r>
            <a:endParaRPr kumimoji="1" lang="en-US" altLang="ja-JP" dirty="0"/>
          </a:p>
          <a:p>
            <a:pPr marL="0" indent="0">
              <a:buNone/>
            </a:pPr>
            <a:r>
              <a:rPr kumimoji="1" lang="ja-JP" altLang="en-US" sz="2400" b="1" dirty="0"/>
              <a:t>就業時期に近づくにつれて目標を見失う。夢を見失う傾向。</a:t>
            </a:r>
            <a:endParaRPr kumimoji="1" lang="en-US" altLang="ja-JP" sz="2400" b="1" dirty="0"/>
          </a:p>
          <a:p>
            <a:pPr marL="0" indent="0" algn="r">
              <a:buNone/>
            </a:pPr>
            <a:r>
              <a:rPr lang="ja-JP" altLang="en-US" sz="1500" dirty="0"/>
              <a:t>データ出典：「平成</a:t>
            </a:r>
            <a:r>
              <a:rPr lang="en-US" altLang="ja-JP" sz="1500" dirty="0"/>
              <a:t>17</a:t>
            </a:r>
            <a:r>
              <a:rPr lang="ja-JP" altLang="en-US" sz="1500" dirty="0"/>
              <a:t>年度経済産業省委託調査 進路選択に関する振返り調査</a:t>
            </a:r>
            <a:r>
              <a:rPr lang="en-US" altLang="ja-JP" sz="1500" dirty="0"/>
              <a:t>-</a:t>
            </a:r>
            <a:r>
              <a:rPr lang="ja-JP" altLang="en-US" sz="1500" dirty="0"/>
              <a:t>大学生を対象として」</a:t>
            </a:r>
            <a:r>
              <a:rPr lang="en-US" altLang="ja-JP" sz="1500" dirty="0"/>
              <a:t>[2005</a:t>
            </a:r>
            <a:r>
              <a:rPr lang="ja-JP" altLang="en-US" sz="1500" dirty="0"/>
              <a:t>年</a:t>
            </a:r>
            <a:r>
              <a:rPr lang="en-US" altLang="ja-JP" sz="1500" dirty="0"/>
              <a:t>]</a:t>
            </a:r>
            <a:endParaRPr kumimoji="1" lang="en-US" altLang="ja-JP" sz="1500" dirty="0"/>
          </a:p>
          <a:p>
            <a:pPr marL="0" indent="0" algn="ctr">
              <a:buNone/>
            </a:pPr>
            <a:r>
              <a:rPr kumimoji="1" lang="ja-JP" altLang="en-US" sz="2400" b="1" u="sng" dirty="0"/>
              <a:t>活動のヒント：図書資料による職業観・勤労観を養う機会の提供</a:t>
            </a:r>
          </a:p>
        </p:txBody>
      </p:sp>
      <p:sp>
        <p:nvSpPr>
          <p:cNvPr id="4" name="下矢印 3"/>
          <p:cNvSpPr/>
          <p:nvPr/>
        </p:nvSpPr>
        <p:spPr>
          <a:xfrm>
            <a:off x="5220376" y="4246681"/>
            <a:ext cx="1682496" cy="32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88100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a:t>グループ活動</a:t>
            </a:r>
            <a:r>
              <a:rPr lang="en-US" altLang="ja-JP" b="1" dirty="0"/>
              <a:t/>
            </a:r>
            <a:br>
              <a:rPr lang="en-US" altLang="ja-JP" b="1" dirty="0"/>
            </a:br>
            <a:r>
              <a:rPr lang="ja-JP" altLang="en-US" b="1" dirty="0"/>
              <a:t>　</a:t>
            </a:r>
            <a:r>
              <a:rPr lang="ja-JP" altLang="en-US" b="1" dirty="0" err="1"/>
              <a:t>ー</a:t>
            </a:r>
            <a:r>
              <a:rPr lang="ja-JP" altLang="en-US" b="1" dirty="0"/>
              <a:t>子どもと楽しく関わるために</a:t>
            </a:r>
            <a:r>
              <a:rPr lang="en-US" altLang="ja-JP" b="1" dirty="0"/>
              <a:t>―</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marL="0" indent="0">
              <a:buNone/>
            </a:pPr>
            <a:r>
              <a:rPr lang="ja-JP" altLang="en-US" sz="3200" dirty="0"/>
              <a:t>　</a:t>
            </a:r>
            <a:r>
              <a:rPr lang="ja-JP" altLang="en-US" sz="3500" dirty="0"/>
              <a:t>家庭・地域でいきいきと生活するおとなを</a:t>
            </a:r>
            <a:endParaRPr lang="en-US" altLang="ja-JP" sz="3500" dirty="0"/>
          </a:p>
          <a:p>
            <a:pPr marL="0" indent="0">
              <a:buNone/>
            </a:pPr>
            <a:r>
              <a:rPr lang="ja-JP" altLang="en-US" sz="3500" dirty="0"/>
              <a:t>見て成長する子どもに。</a:t>
            </a:r>
            <a:endParaRPr lang="en-US" altLang="ja-JP" sz="3500" dirty="0"/>
          </a:p>
          <a:p>
            <a:pPr marL="0" indent="0">
              <a:buNone/>
            </a:pPr>
            <a:r>
              <a:rPr lang="ja-JP" altLang="en-US" sz="3500" dirty="0"/>
              <a:t>おとな自身が毎日をワクワク・ドキドキ過ごす。</a:t>
            </a:r>
            <a:endParaRPr lang="en-US" altLang="ja-JP" sz="3500" dirty="0"/>
          </a:p>
          <a:p>
            <a:pPr marL="0" indent="0">
              <a:buNone/>
            </a:pPr>
            <a:r>
              <a:rPr lang="ja-JP" altLang="en-US" sz="3500" dirty="0"/>
              <a:t>　「働くことの楽しさ」「遣り甲斐・苦労」等、</a:t>
            </a:r>
            <a:endParaRPr lang="en-US" altLang="ja-JP" sz="3500" dirty="0"/>
          </a:p>
          <a:p>
            <a:pPr marL="0" indent="0">
              <a:buNone/>
            </a:pPr>
            <a:r>
              <a:rPr lang="ja-JP" altLang="en-US" sz="3500" dirty="0"/>
              <a:t>多様なおとなの生き様、価値観、職業の情報を、日常（地域での子どもとの関わりの中で、学校支援ボランティアの中で等）を通じて子どもたちに伝達する。</a:t>
            </a:r>
            <a:endParaRPr lang="en-US" altLang="ja-JP" sz="3500" dirty="0"/>
          </a:p>
          <a:p>
            <a:pPr marL="0" indent="0">
              <a:buNone/>
            </a:pPr>
            <a:endParaRPr lang="en-US" altLang="ja-JP" sz="3500" dirty="0"/>
          </a:p>
          <a:p>
            <a:pPr marL="0" indent="0">
              <a:buNone/>
            </a:pPr>
            <a:endParaRPr lang="en-US" altLang="ja-JP" sz="3500" dirty="0"/>
          </a:p>
        </p:txBody>
      </p:sp>
    </p:spTree>
    <p:extLst>
      <p:ext uri="{BB962C8B-B14F-4D97-AF65-F5344CB8AC3E}">
        <p14:creationId xmlns:p14="http://schemas.microsoft.com/office/powerpoint/2010/main" val="3581268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a:t>グループ活動</a:t>
            </a:r>
            <a:r>
              <a:rPr lang="en-US" altLang="ja-JP" b="1" dirty="0"/>
              <a:t/>
            </a:r>
            <a:br>
              <a:rPr lang="en-US" altLang="ja-JP" b="1" dirty="0"/>
            </a:br>
            <a:r>
              <a:rPr lang="ja-JP" altLang="en-US" b="1" dirty="0"/>
              <a:t>　</a:t>
            </a:r>
            <a:r>
              <a:rPr lang="ja-JP" altLang="en-US" b="1" dirty="0" err="1"/>
              <a:t>ー</a:t>
            </a:r>
            <a:r>
              <a:rPr lang="ja-JP" altLang="en-US" b="1" dirty="0"/>
              <a:t>子どもと楽しく関わるために</a:t>
            </a:r>
            <a:r>
              <a:rPr lang="en-US" altLang="ja-JP" b="1" dirty="0"/>
              <a:t>―</a:t>
            </a:r>
            <a:endParaRPr kumimoji="1" lang="ja-JP" altLang="en-US" dirty="0"/>
          </a:p>
        </p:txBody>
      </p:sp>
      <p:sp>
        <p:nvSpPr>
          <p:cNvPr id="3" name="コンテンツ プレースホルダー 2"/>
          <p:cNvSpPr>
            <a:spLocks noGrp="1"/>
          </p:cNvSpPr>
          <p:nvPr>
            <p:ph idx="1"/>
          </p:nvPr>
        </p:nvSpPr>
        <p:spPr>
          <a:xfrm>
            <a:off x="2066544" y="2133600"/>
            <a:ext cx="9438068" cy="3819144"/>
          </a:xfrm>
        </p:spPr>
        <p:txBody>
          <a:bodyPr>
            <a:normAutofit/>
          </a:bodyPr>
          <a:lstStyle/>
          <a:p>
            <a:pPr marL="0" indent="0" algn="ctr">
              <a:buNone/>
            </a:pPr>
            <a:r>
              <a:rPr kumimoji="1" lang="en-US" altLang="ja-JP" sz="2800" dirty="0"/>
              <a:t>【</a:t>
            </a:r>
            <a:r>
              <a:rPr kumimoji="1" lang="ja-JP" altLang="en-US" sz="2800" dirty="0"/>
              <a:t>グループ・ワーク</a:t>
            </a:r>
            <a:r>
              <a:rPr kumimoji="1" lang="en-US" altLang="ja-JP" sz="2800" dirty="0"/>
              <a:t>】</a:t>
            </a:r>
          </a:p>
          <a:p>
            <a:pPr marL="0" indent="0">
              <a:buNone/>
            </a:pPr>
            <a:r>
              <a:rPr lang="ja-JP" altLang="en-US" sz="2800" dirty="0"/>
              <a:t>①アイス・ブレイク</a:t>
            </a:r>
            <a:endParaRPr lang="en-US" altLang="ja-JP" sz="2800" dirty="0"/>
          </a:p>
          <a:p>
            <a:pPr marL="0" indent="0">
              <a:buNone/>
            </a:pPr>
            <a:r>
              <a:rPr kumimoji="1" lang="ja-JP" altLang="en-US" sz="2400" dirty="0"/>
              <a:t>　自己紹介　＋　「</a:t>
            </a:r>
            <a:r>
              <a:rPr lang="ja-JP" altLang="en-US" sz="2400" dirty="0"/>
              <a:t>？？？</a:t>
            </a:r>
            <a:r>
              <a:rPr kumimoji="1" lang="ja-JP" altLang="en-US" sz="2400" dirty="0"/>
              <a:t>」</a:t>
            </a:r>
            <a:endParaRPr kumimoji="1" lang="en-US" altLang="ja-JP" sz="2400" dirty="0"/>
          </a:p>
          <a:p>
            <a:pPr marL="0" indent="0">
              <a:buNone/>
            </a:pPr>
            <a:r>
              <a:rPr lang="ja-JP" altLang="en-US" sz="2800" dirty="0"/>
              <a:t>②</a:t>
            </a:r>
            <a:r>
              <a:rPr kumimoji="1" lang="ja-JP" altLang="en-US" sz="2800" dirty="0"/>
              <a:t>自分自身の仕事や活動を振り返る</a:t>
            </a:r>
            <a:endParaRPr kumimoji="1" lang="en-US" altLang="ja-JP" sz="2800" dirty="0"/>
          </a:p>
          <a:p>
            <a:pPr marL="0" indent="0">
              <a:buNone/>
            </a:pPr>
            <a:r>
              <a:rPr lang="ja-JP" altLang="en-US" sz="2400" dirty="0"/>
              <a:t>　　＊他者にその魅力を伝えるためには？</a:t>
            </a:r>
            <a:endParaRPr lang="en-US" altLang="ja-JP" sz="2400" dirty="0"/>
          </a:p>
          <a:p>
            <a:pPr marL="0" indent="0">
              <a:buNone/>
            </a:pPr>
            <a:r>
              <a:rPr lang="ja-JP" altLang="en-US" sz="2800" dirty="0"/>
              <a:t>③これからの目標・夢を語る</a:t>
            </a:r>
            <a:endParaRPr lang="en-US" altLang="ja-JP" sz="2800" dirty="0"/>
          </a:p>
          <a:p>
            <a:pPr marL="0" indent="0">
              <a:buNone/>
            </a:pPr>
            <a:endParaRPr kumimoji="1" lang="ja-JP" altLang="en-US" dirty="0"/>
          </a:p>
        </p:txBody>
      </p:sp>
    </p:spTree>
    <p:extLst>
      <p:ext uri="{BB962C8B-B14F-4D97-AF65-F5344CB8AC3E}">
        <p14:creationId xmlns:p14="http://schemas.microsoft.com/office/powerpoint/2010/main" val="240677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82613" y="474758"/>
            <a:ext cx="8911687" cy="1280890"/>
          </a:xfrm>
        </p:spPr>
        <p:txBody>
          <a:bodyPr/>
          <a:lstStyle/>
          <a:p>
            <a:r>
              <a:rPr lang="ja-JP" altLang="en-US" b="1" dirty="0"/>
              <a:t>グループ活動を行うに際して</a:t>
            </a:r>
            <a:r>
              <a:rPr lang="en-US" altLang="ja-JP" b="1" dirty="0"/>
              <a:t/>
            </a:r>
            <a:br>
              <a:rPr lang="en-US" altLang="ja-JP" b="1" dirty="0"/>
            </a:br>
            <a:r>
              <a:rPr lang="ja-JP" altLang="en-US" b="1" dirty="0"/>
              <a:t>　</a:t>
            </a:r>
            <a:r>
              <a:rPr lang="ja-JP" altLang="en-US" b="1" dirty="0" err="1"/>
              <a:t>ー</a:t>
            </a:r>
            <a:r>
              <a:rPr lang="ja-JP" altLang="en-US" b="1" dirty="0"/>
              <a:t>子どもと楽しく関わるために</a:t>
            </a:r>
            <a:r>
              <a:rPr lang="en-US" altLang="ja-JP" b="1" dirty="0"/>
              <a:t>―</a:t>
            </a:r>
            <a:endParaRPr kumimoji="1" lang="ja-JP" altLang="en-US" dirty="0"/>
          </a:p>
        </p:txBody>
      </p:sp>
      <p:sp>
        <p:nvSpPr>
          <p:cNvPr id="3" name="コンテンツ プレースホルダー 2"/>
          <p:cNvSpPr>
            <a:spLocks noGrp="1"/>
          </p:cNvSpPr>
          <p:nvPr>
            <p:ph idx="1"/>
          </p:nvPr>
        </p:nvSpPr>
        <p:spPr>
          <a:xfrm>
            <a:off x="2592925" y="1755648"/>
            <a:ext cx="8911686" cy="4681728"/>
          </a:xfrm>
        </p:spPr>
        <p:txBody>
          <a:bodyPr>
            <a:noAutofit/>
          </a:bodyPr>
          <a:lstStyle/>
          <a:p>
            <a:r>
              <a:rPr kumimoji="1" lang="ja-JP" altLang="en-US" sz="2400" b="1" dirty="0"/>
              <a:t>よりよいグループ活動（話しあいの学習）を行うために</a:t>
            </a:r>
            <a:endParaRPr kumimoji="1" lang="en-US" altLang="ja-JP" sz="2400" b="1" dirty="0"/>
          </a:p>
          <a:p>
            <a:pPr marL="0" indent="0">
              <a:buNone/>
            </a:pPr>
            <a:r>
              <a:rPr lang="en-US" altLang="ja-JP" sz="2400" dirty="0"/>
              <a:t>【</a:t>
            </a:r>
            <a:r>
              <a:rPr lang="ja-JP" altLang="en-US" sz="2400" dirty="0"/>
              <a:t>聴く態度</a:t>
            </a:r>
            <a:r>
              <a:rPr lang="en-US" altLang="ja-JP" sz="2400" dirty="0"/>
              <a:t>】</a:t>
            </a:r>
          </a:p>
          <a:p>
            <a:pPr marL="0" indent="0">
              <a:buNone/>
            </a:pPr>
            <a:r>
              <a:rPr lang="ja-JP" altLang="en-US" sz="2400" dirty="0"/>
              <a:t>＊よく聴く</a:t>
            </a:r>
            <a:endParaRPr lang="en-US" altLang="ja-JP" sz="2400" dirty="0"/>
          </a:p>
          <a:p>
            <a:pPr marL="0" indent="0">
              <a:buNone/>
            </a:pPr>
            <a:r>
              <a:rPr lang="ja-JP" altLang="en-US" sz="2400" dirty="0"/>
              <a:t>　→　否定しないで受容する（同調するという意味ではない）</a:t>
            </a:r>
            <a:endParaRPr kumimoji="1" lang="en-US" altLang="ja-JP" sz="2400" dirty="0"/>
          </a:p>
          <a:p>
            <a:pPr marL="0" indent="0">
              <a:buNone/>
            </a:pPr>
            <a:r>
              <a:rPr lang="ja-JP" altLang="en-US" sz="2400" dirty="0"/>
              <a:t>　→　不明なことは曖昧にせず、確認しながら聴く</a:t>
            </a:r>
            <a:endParaRPr lang="en-US" altLang="ja-JP" sz="2400" dirty="0"/>
          </a:p>
          <a:p>
            <a:pPr marL="0" indent="0">
              <a:buNone/>
            </a:pPr>
            <a:r>
              <a:rPr kumimoji="1" lang="en-US" altLang="ja-JP" sz="2400" dirty="0"/>
              <a:t>【</a:t>
            </a:r>
            <a:r>
              <a:rPr kumimoji="1" lang="ja-JP" altLang="en-US" sz="2400" dirty="0"/>
              <a:t>話す態度</a:t>
            </a:r>
            <a:r>
              <a:rPr kumimoji="1" lang="en-US" altLang="ja-JP" sz="2400" dirty="0"/>
              <a:t>】</a:t>
            </a:r>
          </a:p>
          <a:p>
            <a:pPr marL="0" indent="0">
              <a:buNone/>
            </a:pPr>
            <a:r>
              <a:rPr lang="ja-JP" altLang="en-US" sz="2400" dirty="0"/>
              <a:t>＊主語をつける</a:t>
            </a:r>
            <a:endParaRPr lang="en-US" altLang="ja-JP" sz="2400" dirty="0"/>
          </a:p>
          <a:p>
            <a:pPr marL="0" indent="0">
              <a:buNone/>
            </a:pPr>
            <a:r>
              <a:rPr lang="ja-JP" altLang="en-US" sz="2400" dirty="0"/>
              <a:t>　→「〇〇さんのような考え方もたしかにあるとは思いますが、</a:t>
            </a:r>
            <a:endParaRPr lang="en-US" altLang="ja-JP" sz="2400" dirty="0"/>
          </a:p>
          <a:p>
            <a:pPr marL="0" indent="0">
              <a:buNone/>
            </a:pPr>
            <a:r>
              <a:rPr lang="ja-JP" altLang="en-US" sz="2400" dirty="0"/>
              <a:t>　　　私は・・・・と思います。」</a:t>
            </a:r>
            <a:endParaRPr kumimoji="1" lang="ja-JP" altLang="en-US" sz="2400" dirty="0"/>
          </a:p>
        </p:txBody>
      </p:sp>
    </p:spTree>
    <p:extLst>
      <p:ext uri="{BB962C8B-B14F-4D97-AF65-F5344CB8AC3E}">
        <p14:creationId xmlns:p14="http://schemas.microsoft.com/office/powerpoint/2010/main" val="62239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a:t>本日の内容</a:t>
            </a:r>
          </a:p>
        </p:txBody>
      </p:sp>
      <p:sp>
        <p:nvSpPr>
          <p:cNvPr id="3" name="コンテンツ プレースホルダー 2"/>
          <p:cNvSpPr>
            <a:spLocks noGrp="1"/>
          </p:cNvSpPr>
          <p:nvPr>
            <p:ph idx="1"/>
          </p:nvPr>
        </p:nvSpPr>
        <p:spPr>
          <a:xfrm>
            <a:off x="2589212" y="1383792"/>
            <a:ext cx="8915400" cy="5199888"/>
          </a:xfrm>
        </p:spPr>
        <p:txBody>
          <a:bodyPr>
            <a:noAutofit/>
          </a:bodyPr>
          <a:lstStyle/>
          <a:p>
            <a:r>
              <a:rPr kumimoji="1" lang="ja-JP" altLang="en-US" sz="3200" dirty="0"/>
              <a:t>１．地域の子どもと関わる前に・・・・</a:t>
            </a:r>
            <a:endParaRPr kumimoji="1" lang="en-US" altLang="ja-JP" sz="3200" dirty="0"/>
          </a:p>
          <a:p>
            <a:pPr marL="0" indent="0">
              <a:buNone/>
            </a:pPr>
            <a:r>
              <a:rPr lang="ja-JP" altLang="en-US" sz="3200" dirty="0"/>
              <a:t>「地域」「地域社会」「コミュニティ」とは？</a:t>
            </a:r>
            <a:endParaRPr lang="en-US" altLang="ja-JP" sz="3200" dirty="0"/>
          </a:p>
          <a:p>
            <a:r>
              <a:rPr kumimoji="1" lang="ja-JP" altLang="en-US" sz="3200" dirty="0"/>
              <a:t>２．学校と地域社会をつなぐ連携の考え方</a:t>
            </a:r>
            <a:endParaRPr kumimoji="1" lang="en-US" altLang="ja-JP" sz="3200" dirty="0"/>
          </a:p>
          <a:p>
            <a:r>
              <a:rPr lang="ja-JP" altLang="en-US" sz="3200" dirty="0"/>
              <a:t>３．コミュニティ・スクールとは？</a:t>
            </a:r>
            <a:endParaRPr lang="en-US" altLang="ja-JP" sz="3200" dirty="0"/>
          </a:p>
          <a:p>
            <a:r>
              <a:rPr kumimoji="1" lang="ja-JP" altLang="en-US" sz="3200" dirty="0"/>
              <a:t>４．学校支援ボランティアについて</a:t>
            </a:r>
            <a:endParaRPr kumimoji="1" lang="en-US" altLang="ja-JP" sz="3200" dirty="0"/>
          </a:p>
          <a:p>
            <a:r>
              <a:rPr lang="ja-JP" altLang="en-US" sz="3200" dirty="0"/>
              <a:t>５．グループ活動</a:t>
            </a:r>
            <a:r>
              <a:rPr lang="en-US" altLang="ja-JP" sz="2800" dirty="0"/>
              <a:t>—</a:t>
            </a:r>
            <a:r>
              <a:rPr lang="ja-JP" altLang="en-US" sz="2800" dirty="0"/>
              <a:t>子どもと楽しく関わるために</a:t>
            </a:r>
            <a:endParaRPr kumimoji="1" lang="ja-JP" altLang="en-US" sz="2800" dirty="0"/>
          </a:p>
        </p:txBody>
      </p:sp>
    </p:spTree>
    <p:extLst>
      <p:ext uri="{BB962C8B-B14F-4D97-AF65-F5344CB8AC3E}">
        <p14:creationId xmlns:p14="http://schemas.microsoft.com/office/powerpoint/2010/main" val="1034290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地域・地域社会・コミュニティとはなにか</a:t>
            </a:r>
          </a:p>
        </p:txBody>
      </p:sp>
      <p:sp>
        <p:nvSpPr>
          <p:cNvPr id="3" name="コンテンツ プレースホルダー 2"/>
          <p:cNvSpPr>
            <a:spLocks noGrp="1"/>
          </p:cNvSpPr>
          <p:nvPr>
            <p:ph idx="1"/>
          </p:nvPr>
        </p:nvSpPr>
        <p:spPr/>
        <p:txBody>
          <a:bodyPr>
            <a:normAutofit/>
          </a:bodyPr>
          <a:lstStyle/>
          <a:p>
            <a:r>
              <a:rPr kumimoji="1" lang="ja-JP" altLang="en-US" sz="3200" dirty="0"/>
              <a:t>議論の文脈によって多様な意味をあらわす</a:t>
            </a:r>
            <a:endParaRPr kumimoji="1" lang="en-US" altLang="ja-JP" sz="3200" dirty="0"/>
          </a:p>
          <a:p>
            <a:r>
              <a:rPr lang="ja-JP" altLang="en-US" sz="3200" dirty="0"/>
              <a:t>コミュニティ：</a:t>
            </a:r>
            <a:endParaRPr lang="en-US" altLang="ja-JP" sz="3200" dirty="0"/>
          </a:p>
          <a:p>
            <a:pPr marL="0" indent="0">
              <a:buNone/>
            </a:pPr>
            <a:r>
              <a:rPr lang="ja-JP" altLang="en-US" sz="3200" dirty="0"/>
              <a:t>　　・地域性と共同性が相互に関連した生活圏</a:t>
            </a:r>
            <a:endParaRPr lang="en-US" altLang="ja-JP" sz="3200" dirty="0"/>
          </a:p>
          <a:p>
            <a:pPr marL="0" indent="0">
              <a:buNone/>
            </a:pPr>
            <a:r>
              <a:rPr kumimoji="1" lang="ja-JP" altLang="en-US" sz="3200" dirty="0"/>
              <a:t>　　（地域性をもたないコミュニティ）</a:t>
            </a:r>
            <a:endParaRPr kumimoji="1" lang="en-US" altLang="ja-JP" sz="3200" dirty="0"/>
          </a:p>
          <a:p>
            <a:pPr marL="0" indent="0">
              <a:buNone/>
            </a:pPr>
            <a:r>
              <a:rPr kumimoji="1" lang="ja-JP" altLang="en-US" sz="3200" dirty="0"/>
              <a:t>　　・目的概念として</a:t>
            </a:r>
            <a:endParaRPr kumimoji="1" lang="en-US" altLang="ja-JP" sz="3200" dirty="0"/>
          </a:p>
          <a:p>
            <a:pPr marL="0" indent="0">
              <a:buNone/>
            </a:pPr>
            <a:r>
              <a:rPr lang="ja-JP" altLang="en-US" sz="3200" dirty="0"/>
              <a:t>　</a:t>
            </a:r>
            <a:endParaRPr kumimoji="1" lang="ja-JP" altLang="en-US" sz="3200" dirty="0"/>
          </a:p>
        </p:txBody>
      </p:sp>
    </p:spTree>
    <p:extLst>
      <p:ext uri="{BB962C8B-B14F-4D97-AF65-F5344CB8AC3E}">
        <p14:creationId xmlns:p14="http://schemas.microsoft.com/office/powerpoint/2010/main" val="2722122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91559" y="624110"/>
            <a:ext cx="9413053" cy="1280890"/>
          </a:xfrm>
        </p:spPr>
        <p:txBody>
          <a:bodyPr>
            <a:noAutofit/>
          </a:bodyPr>
          <a:lstStyle/>
          <a:p>
            <a:r>
              <a:rPr kumimoji="1" lang="ja-JP" altLang="en-US" sz="4800" dirty="0"/>
              <a:t>学校と地域社会をつなぐ学社連携</a:t>
            </a:r>
          </a:p>
        </p:txBody>
      </p:sp>
      <p:sp>
        <p:nvSpPr>
          <p:cNvPr id="3" name="コンテンツ プレースホルダー 2"/>
          <p:cNvSpPr>
            <a:spLocks noGrp="1"/>
          </p:cNvSpPr>
          <p:nvPr>
            <p:ph idx="1"/>
          </p:nvPr>
        </p:nvSpPr>
        <p:spPr/>
        <p:txBody>
          <a:bodyPr>
            <a:normAutofit/>
          </a:bodyPr>
          <a:lstStyle/>
          <a:p>
            <a:r>
              <a:rPr kumimoji="1" lang="ja-JP" altLang="en-US" sz="4800" dirty="0"/>
              <a:t>①学校から地域社会への支援</a:t>
            </a:r>
            <a:endParaRPr kumimoji="1" lang="en-US" altLang="ja-JP" sz="4800" dirty="0"/>
          </a:p>
          <a:p>
            <a:r>
              <a:rPr lang="ja-JP" altLang="en-US" sz="4800" dirty="0"/>
              <a:t>②地域社会から学校への支援</a:t>
            </a:r>
            <a:endParaRPr lang="en-US" altLang="ja-JP" sz="4800" dirty="0"/>
          </a:p>
          <a:p>
            <a:r>
              <a:rPr kumimoji="1" lang="ja-JP" altLang="en-US" sz="4800" dirty="0"/>
              <a:t>③学校と地域社会との</a:t>
            </a:r>
            <a:endParaRPr kumimoji="1" lang="en-US" altLang="ja-JP" sz="4800" dirty="0"/>
          </a:p>
          <a:p>
            <a:pPr marL="0" indent="0">
              <a:buNone/>
            </a:pPr>
            <a:r>
              <a:rPr lang="ja-JP" altLang="en-US" sz="4800" dirty="0"/>
              <a:t>　　　　　</a:t>
            </a:r>
            <a:r>
              <a:rPr kumimoji="1" lang="ja-JP" altLang="en-US" sz="4800" dirty="0"/>
              <a:t>双方向的な支援関係</a:t>
            </a:r>
          </a:p>
        </p:txBody>
      </p:sp>
    </p:spTree>
    <p:extLst>
      <p:ext uri="{BB962C8B-B14F-4D97-AF65-F5344CB8AC3E}">
        <p14:creationId xmlns:p14="http://schemas.microsoft.com/office/powerpoint/2010/main" val="3287179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800" dirty="0"/>
              <a:t>①学校から地域社会への支援</a:t>
            </a:r>
            <a:endParaRPr lang="en-US" altLang="ja-JP" sz="4800" dirty="0"/>
          </a:p>
        </p:txBody>
      </p:sp>
      <p:sp>
        <p:nvSpPr>
          <p:cNvPr id="3" name="コンテンツ プレースホルダー 2"/>
          <p:cNvSpPr>
            <a:spLocks noGrp="1"/>
          </p:cNvSpPr>
          <p:nvPr>
            <p:ph idx="1"/>
          </p:nvPr>
        </p:nvSpPr>
        <p:spPr>
          <a:xfrm>
            <a:off x="2175641" y="1797269"/>
            <a:ext cx="9476115" cy="4450284"/>
          </a:xfrm>
        </p:spPr>
        <p:txBody>
          <a:bodyPr/>
          <a:lstStyle/>
          <a:p>
            <a:r>
              <a:rPr kumimoji="1" lang="ja-JP" altLang="en-US" sz="3200" dirty="0"/>
              <a:t>学校開放</a:t>
            </a:r>
            <a:endParaRPr kumimoji="1" lang="en-US" altLang="ja-JP" sz="3200" dirty="0"/>
          </a:p>
          <a:p>
            <a:pPr marL="0" indent="0">
              <a:buNone/>
            </a:pPr>
            <a:r>
              <a:rPr kumimoji="1" lang="ja-JP" altLang="en-US" sz="3200" dirty="0"/>
              <a:t>　・学校教育法</a:t>
            </a:r>
            <a:r>
              <a:rPr kumimoji="1" lang="en-US" altLang="ja-JP" sz="3200" dirty="0"/>
              <a:t>137</a:t>
            </a:r>
            <a:r>
              <a:rPr kumimoji="1" lang="ja-JP" altLang="en-US" sz="3200" dirty="0"/>
              <a:t>条</a:t>
            </a:r>
            <a:endParaRPr kumimoji="1" lang="en-US" altLang="ja-JP" sz="3200" dirty="0"/>
          </a:p>
          <a:p>
            <a:pPr marL="0" indent="0">
              <a:buNone/>
            </a:pPr>
            <a:r>
              <a:rPr lang="ja-JP" altLang="en-US" sz="3200" dirty="0"/>
              <a:t>　・社会教育法</a:t>
            </a:r>
            <a:r>
              <a:rPr lang="en-US" altLang="ja-JP" sz="3200" dirty="0"/>
              <a:t>44</a:t>
            </a:r>
            <a:r>
              <a:rPr lang="ja-JP" altLang="en-US" sz="3200" dirty="0"/>
              <a:t>条</a:t>
            </a:r>
            <a:endParaRPr lang="en-US" altLang="ja-JP" sz="3200" dirty="0"/>
          </a:p>
          <a:p>
            <a:pPr marL="0" indent="0">
              <a:buNone/>
            </a:pPr>
            <a:r>
              <a:rPr kumimoji="1" lang="ja-JP" altLang="en-US" sz="3200" dirty="0"/>
              <a:t>　・社会教育法</a:t>
            </a:r>
            <a:r>
              <a:rPr kumimoji="1" lang="en-US" altLang="ja-JP" sz="3200" dirty="0"/>
              <a:t>48</a:t>
            </a:r>
            <a:r>
              <a:rPr kumimoji="1" lang="ja-JP" altLang="en-US" sz="3200" dirty="0"/>
              <a:t>条</a:t>
            </a:r>
            <a:endParaRPr kumimoji="1" lang="en-US" altLang="ja-JP" sz="3200" dirty="0"/>
          </a:p>
          <a:p>
            <a:pPr marL="0" indent="0">
              <a:buNone/>
            </a:pPr>
            <a:r>
              <a:rPr lang="ja-JP" altLang="en-US" sz="3200" dirty="0"/>
              <a:t>　・スポーツ基本法</a:t>
            </a:r>
            <a:r>
              <a:rPr lang="en-US" altLang="ja-JP" sz="3200" dirty="0"/>
              <a:t>13</a:t>
            </a:r>
            <a:r>
              <a:rPr lang="ja-JP" altLang="en-US" sz="3200" dirty="0"/>
              <a:t>条</a:t>
            </a:r>
            <a:endParaRPr lang="en-US" altLang="ja-JP" sz="3200" dirty="0"/>
          </a:p>
          <a:p>
            <a:pPr marL="0" indent="0">
              <a:buNone/>
            </a:pPr>
            <a:r>
              <a:rPr lang="ja-JP" altLang="en-US" sz="3600" dirty="0"/>
              <a:t>「学校教育上支障のない限り」において実施</a:t>
            </a:r>
            <a:endParaRPr lang="en-US" altLang="ja-JP" sz="3600" dirty="0"/>
          </a:p>
          <a:p>
            <a:pPr marL="0" indent="0">
              <a:buNone/>
            </a:pPr>
            <a:endParaRPr kumimoji="1" lang="en-US" altLang="ja-JP" sz="3200" dirty="0"/>
          </a:p>
          <a:p>
            <a:pPr marL="0" indent="0">
              <a:buNone/>
            </a:pPr>
            <a:endParaRPr kumimoji="1" lang="ja-JP" altLang="en-US" dirty="0"/>
          </a:p>
        </p:txBody>
      </p:sp>
    </p:spTree>
    <p:extLst>
      <p:ext uri="{BB962C8B-B14F-4D97-AF65-F5344CB8AC3E}">
        <p14:creationId xmlns:p14="http://schemas.microsoft.com/office/powerpoint/2010/main" val="779173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800" dirty="0"/>
              <a:t>②地域社会から学校への支援</a:t>
            </a:r>
            <a:endParaRPr lang="en-US" altLang="ja-JP" sz="4800"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lang="ja-JP" altLang="en-US" sz="3600" dirty="0"/>
              <a:t>教育活動への支援</a:t>
            </a:r>
            <a:endParaRPr lang="en-US" altLang="ja-JP" sz="3600" dirty="0"/>
          </a:p>
          <a:p>
            <a:pPr marL="0" indent="0">
              <a:buNone/>
            </a:pPr>
            <a:r>
              <a:rPr lang="ja-JP" altLang="en-US" sz="3200" dirty="0"/>
              <a:t>・社会教育施設から学校への支援</a:t>
            </a:r>
            <a:endParaRPr lang="en-US" altLang="ja-JP" sz="3200" dirty="0"/>
          </a:p>
          <a:p>
            <a:pPr marL="0" indent="0">
              <a:buNone/>
            </a:pPr>
            <a:r>
              <a:rPr lang="ja-JP" altLang="en-US" sz="3200" dirty="0"/>
              <a:t>・企業から学校への支援</a:t>
            </a:r>
            <a:endParaRPr lang="en-US" altLang="ja-JP" sz="3200" dirty="0"/>
          </a:p>
          <a:p>
            <a:pPr marL="0" indent="0">
              <a:buNone/>
            </a:pPr>
            <a:r>
              <a:rPr lang="ja-JP" altLang="en-US" sz="3200" dirty="0"/>
              <a:t>・</a:t>
            </a:r>
            <a:r>
              <a:rPr lang="en-US" altLang="ja-JP" sz="3200" dirty="0"/>
              <a:t>NPO</a:t>
            </a:r>
            <a:r>
              <a:rPr lang="ja-JP" altLang="en-US" sz="3200" dirty="0"/>
              <a:t>等の地域組織から学校への支援</a:t>
            </a:r>
            <a:endParaRPr lang="en-US" altLang="ja-JP" sz="3200" dirty="0"/>
          </a:p>
          <a:p>
            <a:pPr marL="0" indent="0">
              <a:buNone/>
            </a:pPr>
            <a:endParaRPr lang="en-US" altLang="ja-JP" sz="3200" dirty="0"/>
          </a:p>
          <a:p>
            <a:pPr marL="0" indent="0">
              <a:buNone/>
            </a:pPr>
            <a:r>
              <a:rPr lang="ja-JP" altLang="en-US" sz="3600" dirty="0">
                <a:solidFill>
                  <a:srgbClr val="7030A0"/>
                </a:solidFill>
              </a:rPr>
              <a:t>学校経営への支援</a:t>
            </a:r>
            <a:endParaRPr lang="en-US" altLang="ja-JP" sz="3600" dirty="0">
              <a:solidFill>
                <a:srgbClr val="7030A0"/>
              </a:solidFill>
            </a:endParaRPr>
          </a:p>
          <a:p>
            <a:pPr marL="0" indent="0">
              <a:buNone/>
            </a:pPr>
            <a:r>
              <a:rPr lang="ja-JP" altLang="en-US" sz="3600" dirty="0">
                <a:solidFill>
                  <a:srgbClr val="7030A0"/>
                </a:solidFill>
              </a:rPr>
              <a:t>　→「開かれた学校づくり」</a:t>
            </a:r>
            <a:endParaRPr lang="en-US" altLang="ja-JP" sz="3600" dirty="0">
              <a:solidFill>
                <a:srgbClr val="7030A0"/>
              </a:solidFill>
            </a:endParaRPr>
          </a:p>
          <a:p>
            <a:pPr marL="0" indent="0">
              <a:buNone/>
            </a:pPr>
            <a:endParaRPr lang="en-US" altLang="ja-JP" dirty="0"/>
          </a:p>
          <a:p>
            <a:pPr marL="0" indent="0">
              <a:buNone/>
            </a:pPr>
            <a:endParaRPr lang="en-US" altLang="ja-JP"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3147736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4800" dirty="0"/>
              <a:t>地域・保護者による</a:t>
            </a:r>
            <a:r>
              <a:rPr kumimoji="1" lang="en-US" altLang="ja-JP" sz="4800" dirty="0"/>
              <a:t/>
            </a:r>
            <a:br>
              <a:rPr kumimoji="1" lang="en-US" altLang="ja-JP" sz="4800" dirty="0"/>
            </a:br>
            <a:r>
              <a:rPr lang="ja-JP" altLang="en-US" sz="4800" dirty="0"/>
              <a:t>　　　　　　</a:t>
            </a:r>
            <a:r>
              <a:rPr kumimoji="1" lang="ja-JP" altLang="en-US" sz="4800" dirty="0"/>
              <a:t>学校経営への支援</a:t>
            </a:r>
          </a:p>
        </p:txBody>
      </p:sp>
      <p:sp>
        <p:nvSpPr>
          <p:cNvPr id="3" name="コンテンツ プレースホルダー 2"/>
          <p:cNvSpPr>
            <a:spLocks noGrp="1"/>
          </p:cNvSpPr>
          <p:nvPr>
            <p:ph idx="1"/>
          </p:nvPr>
        </p:nvSpPr>
        <p:spPr>
          <a:xfrm>
            <a:off x="2107933" y="2133600"/>
            <a:ext cx="9396679" cy="3824438"/>
          </a:xfrm>
        </p:spPr>
        <p:txBody>
          <a:bodyPr>
            <a:noAutofit/>
          </a:bodyPr>
          <a:lstStyle/>
          <a:p>
            <a:r>
              <a:rPr kumimoji="1" lang="ja-JP" altLang="en-US" sz="3600" dirty="0"/>
              <a:t>学校支援地域本部　</a:t>
            </a:r>
            <a:endParaRPr kumimoji="1" lang="en-US" altLang="ja-JP" sz="3600" dirty="0"/>
          </a:p>
          <a:p>
            <a:r>
              <a:rPr lang="ja-JP" altLang="en-US" sz="3600" dirty="0"/>
              <a:t>　　</a:t>
            </a:r>
            <a:r>
              <a:rPr kumimoji="1" lang="ja-JP" altLang="en-US" sz="3600" dirty="0"/>
              <a:t>→　協働本部へバーションアップ</a:t>
            </a:r>
            <a:endParaRPr kumimoji="1" lang="en-US" altLang="ja-JP" sz="3600" dirty="0"/>
          </a:p>
          <a:p>
            <a:r>
              <a:rPr lang="ja-JP" altLang="en-US" sz="3600" dirty="0"/>
              <a:t>学校評価</a:t>
            </a:r>
            <a:endParaRPr lang="en-US" altLang="ja-JP" sz="3600" dirty="0"/>
          </a:p>
          <a:p>
            <a:r>
              <a:rPr kumimoji="1" lang="ja-JP" altLang="en-US" sz="3600" dirty="0"/>
              <a:t>学校評議員制度</a:t>
            </a:r>
            <a:endParaRPr kumimoji="1" lang="en-US" altLang="ja-JP" sz="3600" dirty="0"/>
          </a:p>
          <a:p>
            <a:r>
              <a:rPr lang="ja-JP" altLang="en-US" sz="3600" dirty="0"/>
              <a:t>学校運営協議会制度</a:t>
            </a:r>
            <a:endParaRPr lang="en-US" altLang="ja-JP" sz="3600" dirty="0"/>
          </a:p>
          <a:p>
            <a:pPr marL="0" indent="0">
              <a:buNone/>
            </a:pPr>
            <a:r>
              <a:rPr kumimoji="1" lang="ja-JP" altLang="en-US" sz="3600" dirty="0"/>
              <a:t>　地域運営学校（コミュニティ・スクール）</a:t>
            </a:r>
          </a:p>
        </p:txBody>
      </p:sp>
    </p:spTree>
    <p:extLst>
      <p:ext uri="{BB962C8B-B14F-4D97-AF65-F5344CB8AC3E}">
        <p14:creationId xmlns:p14="http://schemas.microsoft.com/office/powerpoint/2010/main" val="1645356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87579" y="624110"/>
            <a:ext cx="8617033" cy="925557"/>
          </a:xfrm>
        </p:spPr>
        <p:txBody>
          <a:bodyPr>
            <a:normAutofit/>
          </a:bodyPr>
          <a:lstStyle/>
          <a:p>
            <a:r>
              <a:rPr kumimoji="1" lang="ja-JP" altLang="en-US" sz="4800" dirty="0"/>
              <a:t>学校運営協議会制度の概要</a:t>
            </a:r>
          </a:p>
        </p:txBody>
      </p:sp>
      <p:sp>
        <p:nvSpPr>
          <p:cNvPr id="3" name="コンテンツ プレースホルダー 2"/>
          <p:cNvSpPr>
            <a:spLocks noGrp="1"/>
          </p:cNvSpPr>
          <p:nvPr>
            <p:ph idx="1"/>
          </p:nvPr>
        </p:nvSpPr>
        <p:spPr>
          <a:xfrm>
            <a:off x="2348565" y="1549667"/>
            <a:ext cx="9156048" cy="5159141"/>
          </a:xfrm>
        </p:spPr>
        <p:txBody>
          <a:bodyPr>
            <a:normAutofit fontScale="92500"/>
          </a:bodyPr>
          <a:lstStyle/>
          <a:p>
            <a:r>
              <a:rPr lang="ja-JP" altLang="en-US" sz="3600" dirty="0"/>
              <a:t>コミュニティ・スクール（地域運営学校）</a:t>
            </a:r>
            <a:endParaRPr lang="en-US" altLang="ja-JP" sz="3600" dirty="0"/>
          </a:p>
          <a:p>
            <a:pPr marL="0" indent="0">
              <a:buNone/>
            </a:pPr>
            <a:r>
              <a:rPr lang="ja-JP" altLang="en-US" dirty="0"/>
              <a:t>　</a:t>
            </a:r>
            <a:r>
              <a:rPr lang="ja-JP" altLang="ja-JP" sz="3200" dirty="0"/>
              <a:t>保護者や地域住民が一定の権限と責任を教育委員会や学校と分かち合い、学校運営に参画することによって、家庭や地域のニーズを反映させた教育経営の実現に取り組む学校</a:t>
            </a:r>
            <a:endParaRPr lang="en-US" altLang="ja-JP" sz="3200" dirty="0"/>
          </a:p>
          <a:p>
            <a:pPr marL="0" indent="0">
              <a:buNone/>
            </a:pPr>
            <a:r>
              <a:rPr lang="ja-JP" altLang="en-US" sz="3200" dirty="0"/>
              <a:t>　</a:t>
            </a:r>
            <a:r>
              <a:rPr lang="en-US" altLang="ja-JP" sz="3200" dirty="0"/>
              <a:t>2004</a:t>
            </a:r>
            <a:r>
              <a:rPr lang="ja-JP" altLang="ja-JP" sz="3200" dirty="0"/>
              <a:t>（平成</a:t>
            </a:r>
            <a:r>
              <a:rPr lang="en-US" altLang="ja-JP" sz="3200" dirty="0"/>
              <a:t>16</a:t>
            </a:r>
            <a:r>
              <a:rPr lang="ja-JP" altLang="ja-JP" sz="3200" dirty="0"/>
              <a:t>年）、「地方教育行政の組織及び運営に関する法律」の一部改正によって、「地域の住民や保護者のニーズを学校運営により一層的に反映させる仕組み」として、学校運営協議会の設置が可能となった。</a:t>
            </a:r>
          </a:p>
          <a:p>
            <a:endParaRPr kumimoji="1" lang="ja-JP" altLang="en-US" dirty="0"/>
          </a:p>
        </p:txBody>
      </p:sp>
    </p:spTree>
    <p:extLst>
      <p:ext uri="{BB962C8B-B14F-4D97-AF65-F5344CB8AC3E}">
        <p14:creationId xmlns:p14="http://schemas.microsoft.com/office/powerpoint/2010/main" val="2146260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2232" y="308008"/>
            <a:ext cx="10023844" cy="6160169"/>
          </a:xfrm>
        </p:spPr>
      </p:pic>
    </p:spTree>
    <p:extLst>
      <p:ext uri="{BB962C8B-B14F-4D97-AF65-F5344CB8AC3E}">
        <p14:creationId xmlns:p14="http://schemas.microsoft.com/office/powerpoint/2010/main" val="2671221910"/>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334</TotalTime>
  <Words>411</Words>
  <Application>Microsoft Office PowerPoint</Application>
  <PresentationFormat>ユーザー設定</PresentationFormat>
  <Paragraphs>144</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ウィスプ</vt:lpstr>
      <vt:lpstr>開かれた学校づくりと図書館 地域で子どもを育てるとは</vt:lpstr>
      <vt:lpstr>本日の内容</vt:lpstr>
      <vt:lpstr>地域・地域社会・コミュニティとはなにか</vt:lpstr>
      <vt:lpstr>学校と地域社会をつなぐ学社連携</vt:lpstr>
      <vt:lpstr>①学校から地域社会への支援</vt:lpstr>
      <vt:lpstr>②地域社会から学校への支援</vt:lpstr>
      <vt:lpstr>地域・保護者による 　　　　　　学校経営への支援</vt:lpstr>
      <vt:lpstr>学校運営協議会制度の概要</vt:lpstr>
      <vt:lpstr>PowerPoint プレゼンテーション</vt:lpstr>
      <vt:lpstr>コミュニティ・スクールの指定状況</vt:lpstr>
      <vt:lpstr>地域運営協議会制度の今後</vt:lpstr>
      <vt:lpstr>コミュニティ・スクールのイメージ</vt:lpstr>
      <vt:lpstr>③学校と地域社会との 　　　　　双方向的な支援関係 </vt:lpstr>
      <vt:lpstr>子ども支援ボランティア 　　　　　　（図書ボランティア）とは？  </vt:lpstr>
      <vt:lpstr>学校司書・司書ボランティアの視点 　</vt:lpstr>
      <vt:lpstr>グループ活動 　ー子どもと楽しく関わるために―</vt:lpstr>
      <vt:lpstr>グループ活動 　ー子どもと楽しく関わるために―</vt:lpstr>
      <vt:lpstr>グループ活動を行うに際して 　ー子どもと楽しく関わるために―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保護者・地域との連携</dc:title>
  <dc:creator>柴田彩千子</dc:creator>
  <cp:lastModifiedBy>library</cp:lastModifiedBy>
  <cp:revision>53</cp:revision>
  <cp:lastPrinted>2017-06-08T07:49:04Z</cp:lastPrinted>
  <dcterms:created xsi:type="dcterms:W3CDTF">2015-10-06T07:54:54Z</dcterms:created>
  <dcterms:modified xsi:type="dcterms:W3CDTF">2017-07-31T02:21:06Z</dcterms:modified>
</cp:coreProperties>
</file>