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7"/>
  </p:notesMasterIdLst>
  <p:sldIdLst>
    <p:sldId id="256" r:id="rId3"/>
    <p:sldId id="287" r:id="rId4"/>
    <p:sldId id="257" r:id="rId5"/>
    <p:sldId id="258" r:id="rId6"/>
    <p:sldId id="261" r:id="rId7"/>
    <p:sldId id="259" r:id="rId8"/>
    <p:sldId id="260" r:id="rId9"/>
    <p:sldId id="262" r:id="rId10"/>
    <p:sldId id="263" r:id="rId11"/>
    <p:sldId id="288" r:id="rId12"/>
    <p:sldId id="265" r:id="rId13"/>
    <p:sldId id="266" r:id="rId14"/>
    <p:sldId id="267" r:id="rId15"/>
    <p:sldId id="282" r:id="rId16"/>
    <p:sldId id="283" r:id="rId17"/>
    <p:sldId id="268" r:id="rId18"/>
    <p:sldId id="284" r:id="rId19"/>
    <p:sldId id="269" r:id="rId20"/>
    <p:sldId id="270" r:id="rId21"/>
    <p:sldId id="271" r:id="rId22"/>
    <p:sldId id="272" r:id="rId23"/>
    <p:sldId id="273" r:id="rId24"/>
    <p:sldId id="274" r:id="rId25"/>
    <p:sldId id="275" r:id="rId26"/>
    <p:sldId id="285" r:id="rId27"/>
    <p:sldId id="276" r:id="rId28"/>
    <p:sldId id="277" r:id="rId29"/>
    <p:sldId id="286" r:id="rId30"/>
    <p:sldId id="278" r:id="rId31"/>
    <p:sldId id="279" r:id="rId32"/>
    <p:sldId id="290" r:id="rId33"/>
    <p:sldId id="280" r:id="rId34"/>
    <p:sldId id="281" r:id="rId35"/>
    <p:sldId id="289" r:id="rId36"/>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62" autoAdjust="0"/>
    <p:restoredTop sz="94660"/>
  </p:normalViewPr>
  <p:slideViewPr>
    <p:cSldViewPr snapToGrid="0">
      <p:cViewPr>
        <p:scale>
          <a:sx n="76" d="100"/>
          <a:sy n="76" d="100"/>
        </p:scale>
        <p:origin x="-96" y="-79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1D3D6B6-99CD-4A19-A2F4-2461760D8DC4}" type="doc">
      <dgm:prSet loTypeId="urn:microsoft.com/office/officeart/2005/8/layout/chevron2" loCatId="process" qsTypeId="urn:microsoft.com/office/officeart/2005/8/quickstyle/simple1" qsCatId="simple" csTypeId="urn:microsoft.com/office/officeart/2005/8/colors/colorful4" csCatId="colorful" phldr="1"/>
      <dgm:spPr/>
      <dgm:t>
        <a:bodyPr/>
        <a:lstStyle/>
        <a:p>
          <a:endParaRPr kumimoji="1" lang="ja-JP" altLang="en-US"/>
        </a:p>
      </dgm:t>
    </dgm:pt>
    <dgm:pt modelId="{B5C7A1AA-AF6C-4D0A-8592-4DACB2BD1FE6}">
      <dgm:prSet phldrT="[テキスト]" phldr="1"/>
      <dgm:spPr/>
      <dgm:t>
        <a:bodyPr/>
        <a:lstStyle/>
        <a:p>
          <a:endParaRPr kumimoji="1" lang="ja-JP" altLang="en-US"/>
        </a:p>
      </dgm:t>
    </dgm:pt>
    <dgm:pt modelId="{08EE77DD-A190-4768-932E-55BABDBC2024}" type="parTrans" cxnId="{83FAEEAC-87F9-46ED-BBF7-492E6604E66D}">
      <dgm:prSet/>
      <dgm:spPr/>
      <dgm:t>
        <a:bodyPr/>
        <a:lstStyle/>
        <a:p>
          <a:endParaRPr kumimoji="1" lang="ja-JP" altLang="en-US"/>
        </a:p>
      </dgm:t>
    </dgm:pt>
    <dgm:pt modelId="{40472E26-87FA-4F19-A8A5-0AE6B8C59D34}" type="sibTrans" cxnId="{83FAEEAC-87F9-46ED-BBF7-492E6604E66D}">
      <dgm:prSet/>
      <dgm:spPr/>
      <dgm:t>
        <a:bodyPr/>
        <a:lstStyle/>
        <a:p>
          <a:endParaRPr kumimoji="1" lang="ja-JP" altLang="en-US"/>
        </a:p>
      </dgm:t>
    </dgm:pt>
    <dgm:pt modelId="{CA569C53-C702-4B19-BC6A-F71481A4A232}">
      <dgm:prSet phldrT="[テキスト]"/>
      <dgm:spPr/>
      <dgm:t>
        <a:bodyPr/>
        <a:lstStyle/>
        <a:p>
          <a:r>
            <a:rPr kumimoji="1" lang="ja-JP" altLang="en-US" dirty="0" smtClean="0"/>
            <a:t>困った子の出現</a:t>
          </a:r>
          <a:endParaRPr kumimoji="1" lang="ja-JP" altLang="en-US" dirty="0"/>
        </a:p>
      </dgm:t>
    </dgm:pt>
    <dgm:pt modelId="{147670E6-DA39-45E3-9737-F2E9CC9D5A21}" type="parTrans" cxnId="{5DA0E2A3-6708-4EAF-8AEC-E163F24CE744}">
      <dgm:prSet/>
      <dgm:spPr/>
      <dgm:t>
        <a:bodyPr/>
        <a:lstStyle/>
        <a:p>
          <a:endParaRPr kumimoji="1" lang="ja-JP" altLang="en-US"/>
        </a:p>
      </dgm:t>
    </dgm:pt>
    <dgm:pt modelId="{36BEAC81-5A91-4925-BB10-657B63456F97}" type="sibTrans" cxnId="{5DA0E2A3-6708-4EAF-8AEC-E163F24CE744}">
      <dgm:prSet/>
      <dgm:spPr/>
      <dgm:t>
        <a:bodyPr/>
        <a:lstStyle/>
        <a:p>
          <a:endParaRPr kumimoji="1" lang="ja-JP" altLang="en-US"/>
        </a:p>
      </dgm:t>
    </dgm:pt>
    <dgm:pt modelId="{B8150BFF-6538-42B8-8C83-9205EB421E56}">
      <dgm:prSet phldrT="[テキスト]"/>
      <dgm:spPr/>
      <dgm:t>
        <a:bodyPr/>
        <a:lstStyle/>
        <a:p>
          <a:r>
            <a:rPr kumimoji="1" lang="ja-JP" altLang="en-US" dirty="0" smtClean="0"/>
            <a:t>困った子への対応</a:t>
          </a:r>
          <a:endParaRPr kumimoji="1" lang="ja-JP" altLang="en-US" dirty="0"/>
        </a:p>
      </dgm:t>
    </dgm:pt>
    <dgm:pt modelId="{47E23A44-3B49-44A8-A653-87DB0BDEA769}" type="parTrans" cxnId="{2AEB9AF6-69EB-4CA4-B2DD-68DE8AE76581}">
      <dgm:prSet/>
      <dgm:spPr/>
      <dgm:t>
        <a:bodyPr/>
        <a:lstStyle/>
        <a:p>
          <a:endParaRPr kumimoji="1" lang="ja-JP" altLang="en-US"/>
        </a:p>
      </dgm:t>
    </dgm:pt>
    <dgm:pt modelId="{5ADE74CB-7DBE-4784-9A1B-4BE612B7889E}" type="sibTrans" cxnId="{2AEB9AF6-69EB-4CA4-B2DD-68DE8AE76581}">
      <dgm:prSet/>
      <dgm:spPr/>
      <dgm:t>
        <a:bodyPr/>
        <a:lstStyle/>
        <a:p>
          <a:endParaRPr kumimoji="1" lang="ja-JP" altLang="en-US"/>
        </a:p>
      </dgm:t>
    </dgm:pt>
    <dgm:pt modelId="{0DA626EE-CCD8-4B07-BF6C-B9895610AFD5}">
      <dgm:prSet phldrT="[テキスト]" phldr="1"/>
      <dgm:spPr/>
      <dgm:t>
        <a:bodyPr/>
        <a:lstStyle/>
        <a:p>
          <a:endParaRPr kumimoji="1" lang="ja-JP" altLang="en-US"/>
        </a:p>
      </dgm:t>
    </dgm:pt>
    <dgm:pt modelId="{340EBD0F-9C5A-4A13-803F-2477775A7915}" type="parTrans" cxnId="{0DD916C8-6AF2-4504-B087-6E2E0E010B19}">
      <dgm:prSet/>
      <dgm:spPr/>
      <dgm:t>
        <a:bodyPr/>
        <a:lstStyle/>
        <a:p>
          <a:endParaRPr kumimoji="1" lang="ja-JP" altLang="en-US"/>
        </a:p>
      </dgm:t>
    </dgm:pt>
    <dgm:pt modelId="{4D6E7E70-5234-4AC7-B070-46519529CFDE}" type="sibTrans" cxnId="{0DD916C8-6AF2-4504-B087-6E2E0E010B19}">
      <dgm:prSet/>
      <dgm:spPr/>
      <dgm:t>
        <a:bodyPr/>
        <a:lstStyle/>
        <a:p>
          <a:endParaRPr kumimoji="1" lang="ja-JP" altLang="en-US"/>
        </a:p>
      </dgm:t>
    </dgm:pt>
    <dgm:pt modelId="{89D614E2-388E-4FEF-88DA-EDF176B5FF8C}">
      <dgm:prSet phldrT="[テキスト]"/>
      <dgm:spPr/>
      <dgm:t>
        <a:bodyPr/>
        <a:lstStyle/>
        <a:p>
          <a:r>
            <a:rPr kumimoji="1" lang="ja-JP" altLang="en-US" dirty="0" smtClean="0"/>
            <a:t>うまくいかない</a:t>
          </a:r>
          <a:endParaRPr kumimoji="1" lang="ja-JP" altLang="en-US" dirty="0"/>
        </a:p>
      </dgm:t>
    </dgm:pt>
    <dgm:pt modelId="{3C0E680C-F015-4C9D-9708-05D737089E34}" type="parTrans" cxnId="{61E2E73B-16B7-4472-96BC-6AA81025C5D5}">
      <dgm:prSet/>
      <dgm:spPr/>
      <dgm:t>
        <a:bodyPr/>
        <a:lstStyle/>
        <a:p>
          <a:endParaRPr kumimoji="1" lang="ja-JP" altLang="en-US"/>
        </a:p>
      </dgm:t>
    </dgm:pt>
    <dgm:pt modelId="{35D4F846-6028-49A3-A622-8874E8A97DCC}" type="sibTrans" cxnId="{61E2E73B-16B7-4472-96BC-6AA81025C5D5}">
      <dgm:prSet/>
      <dgm:spPr/>
      <dgm:t>
        <a:bodyPr/>
        <a:lstStyle/>
        <a:p>
          <a:endParaRPr kumimoji="1" lang="ja-JP" altLang="en-US"/>
        </a:p>
      </dgm:t>
    </dgm:pt>
    <dgm:pt modelId="{443E068A-812E-4A6C-9DA2-1D3028CC6610}">
      <dgm:prSet phldrT="[テキスト]"/>
      <dgm:spPr/>
      <dgm:t>
        <a:bodyPr/>
        <a:lstStyle/>
        <a:p>
          <a:r>
            <a:rPr kumimoji="1" lang="ja-JP" altLang="en-US" dirty="0" smtClean="0"/>
            <a:t>司書さんの自尊心が低下</a:t>
          </a:r>
          <a:endParaRPr kumimoji="1" lang="ja-JP" altLang="en-US" dirty="0"/>
        </a:p>
      </dgm:t>
    </dgm:pt>
    <dgm:pt modelId="{96A9FFD8-60C5-4A62-945D-12A97537AC8B}" type="parTrans" cxnId="{7F2E1B15-8EB5-4A1B-90CD-B22EA7CDAC50}">
      <dgm:prSet/>
      <dgm:spPr/>
      <dgm:t>
        <a:bodyPr/>
        <a:lstStyle/>
        <a:p>
          <a:endParaRPr kumimoji="1" lang="ja-JP" altLang="en-US"/>
        </a:p>
      </dgm:t>
    </dgm:pt>
    <dgm:pt modelId="{5A354F7E-BA96-4C26-AF41-D4798C824171}" type="sibTrans" cxnId="{7F2E1B15-8EB5-4A1B-90CD-B22EA7CDAC50}">
      <dgm:prSet/>
      <dgm:spPr/>
      <dgm:t>
        <a:bodyPr/>
        <a:lstStyle/>
        <a:p>
          <a:endParaRPr kumimoji="1" lang="ja-JP" altLang="en-US"/>
        </a:p>
      </dgm:t>
    </dgm:pt>
    <dgm:pt modelId="{2571354D-62EF-4426-891E-091717AC35EA}">
      <dgm:prSet phldrT="[テキスト]" phldr="1"/>
      <dgm:spPr/>
      <dgm:t>
        <a:bodyPr/>
        <a:lstStyle/>
        <a:p>
          <a:endParaRPr kumimoji="1" lang="ja-JP" altLang="en-US"/>
        </a:p>
      </dgm:t>
    </dgm:pt>
    <dgm:pt modelId="{3E3C7F2B-23FF-4551-ACBE-43168EA6D562}" type="parTrans" cxnId="{D6C55035-40FD-40C4-BEFA-FFB2A3DAE31A}">
      <dgm:prSet/>
      <dgm:spPr/>
      <dgm:t>
        <a:bodyPr/>
        <a:lstStyle/>
        <a:p>
          <a:endParaRPr kumimoji="1" lang="ja-JP" altLang="en-US"/>
        </a:p>
      </dgm:t>
    </dgm:pt>
    <dgm:pt modelId="{F6D650B8-30FD-4240-A8E1-CB1E521BCE23}" type="sibTrans" cxnId="{D6C55035-40FD-40C4-BEFA-FFB2A3DAE31A}">
      <dgm:prSet/>
      <dgm:spPr/>
      <dgm:t>
        <a:bodyPr/>
        <a:lstStyle/>
        <a:p>
          <a:endParaRPr kumimoji="1" lang="ja-JP" altLang="en-US"/>
        </a:p>
      </dgm:t>
    </dgm:pt>
    <dgm:pt modelId="{46D5066F-E82C-439C-A171-DA26319E5D6E}">
      <dgm:prSet phldrT="[テキスト]"/>
      <dgm:spPr/>
      <dgm:t>
        <a:bodyPr/>
        <a:lstStyle/>
        <a:p>
          <a:r>
            <a:rPr kumimoji="1" lang="ja-JP" altLang="en-US" dirty="0" smtClean="0"/>
            <a:t>子どもを問題視する</a:t>
          </a:r>
          <a:endParaRPr kumimoji="1" lang="ja-JP" altLang="en-US" dirty="0"/>
        </a:p>
      </dgm:t>
    </dgm:pt>
    <dgm:pt modelId="{78847275-7148-42AD-A4E9-BAE4175F233F}" type="parTrans" cxnId="{A3E9D1C1-21BF-4401-8584-2019F85EEFCB}">
      <dgm:prSet/>
      <dgm:spPr/>
      <dgm:t>
        <a:bodyPr/>
        <a:lstStyle/>
        <a:p>
          <a:endParaRPr kumimoji="1" lang="ja-JP" altLang="en-US"/>
        </a:p>
      </dgm:t>
    </dgm:pt>
    <dgm:pt modelId="{CB47EDCC-32A7-4260-A13A-472B9BC3F2D2}" type="sibTrans" cxnId="{A3E9D1C1-21BF-4401-8584-2019F85EEFCB}">
      <dgm:prSet/>
      <dgm:spPr/>
      <dgm:t>
        <a:bodyPr/>
        <a:lstStyle/>
        <a:p>
          <a:endParaRPr kumimoji="1" lang="ja-JP" altLang="en-US"/>
        </a:p>
      </dgm:t>
    </dgm:pt>
    <dgm:pt modelId="{B28A33C2-F0A2-45BB-9ADE-5FE76859FBD1}">
      <dgm:prSet phldrT="[テキスト]"/>
      <dgm:spPr/>
      <dgm:t>
        <a:bodyPr/>
        <a:lstStyle/>
        <a:p>
          <a:r>
            <a:rPr kumimoji="1" lang="ja-JP" altLang="en-US" dirty="0" smtClean="0"/>
            <a:t>子どもの理解と対応改善</a:t>
          </a:r>
          <a:endParaRPr kumimoji="1" lang="ja-JP" altLang="en-US" dirty="0"/>
        </a:p>
      </dgm:t>
    </dgm:pt>
    <dgm:pt modelId="{EEA7FAC5-FA2D-49EB-859D-FC388F0F206C}" type="parTrans" cxnId="{58291CCA-4D19-4181-A4C6-95A8E48F2480}">
      <dgm:prSet/>
      <dgm:spPr/>
      <dgm:t>
        <a:bodyPr/>
        <a:lstStyle/>
        <a:p>
          <a:endParaRPr kumimoji="1" lang="ja-JP" altLang="en-US"/>
        </a:p>
      </dgm:t>
    </dgm:pt>
    <dgm:pt modelId="{07BC0F10-40C1-46A8-A652-DF889B72C1E7}" type="sibTrans" cxnId="{58291CCA-4D19-4181-A4C6-95A8E48F2480}">
      <dgm:prSet/>
      <dgm:spPr/>
      <dgm:t>
        <a:bodyPr/>
        <a:lstStyle/>
        <a:p>
          <a:endParaRPr kumimoji="1" lang="ja-JP" altLang="en-US"/>
        </a:p>
      </dgm:t>
    </dgm:pt>
    <dgm:pt modelId="{46C7B18F-8987-46C8-8B42-28924552E205}" type="pres">
      <dgm:prSet presAssocID="{11D3D6B6-99CD-4A19-A2F4-2461760D8DC4}" presName="linearFlow" presStyleCnt="0">
        <dgm:presLayoutVars>
          <dgm:dir/>
          <dgm:animLvl val="lvl"/>
          <dgm:resizeHandles val="exact"/>
        </dgm:presLayoutVars>
      </dgm:prSet>
      <dgm:spPr/>
      <dgm:t>
        <a:bodyPr/>
        <a:lstStyle/>
        <a:p>
          <a:endParaRPr kumimoji="1" lang="ja-JP" altLang="en-US"/>
        </a:p>
      </dgm:t>
    </dgm:pt>
    <dgm:pt modelId="{EA90E69C-5BD3-43E9-ABBF-B89816DC34E8}" type="pres">
      <dgm:prSet presAssocID="{B5C7A1AA-AF6C-4D0A-8592-4DACB2BD1FE6}" presName="composite" presStyleCnt="0"/>
      <dgm:spPr/>
    </dgm:pt>
    <dgm:pt modelId="{A64150CA-FBA2-4C39-965E-8CF92F08B9E9}" type="pres">
      <dgm:prSet presAssocID="{B5C7A1AA-AF6C-4D0A-8592-4DACB2BD1FE6}" presName="parentText" presStyleLbl="alignNode1" presStyleIdx="0" presStyleCnt="3">
        <dgm:presLayoutVars>
          <dgm:chMax val="1"/>
          <dgm:bulletEnabled val="1"/>
        </dgm:presLayoutVars>
      </dgm:prSet>
      <dgm:spPr/>
      <dgm:t>
        <a:bodyPr/>
        <a:lstStyle/>
        <a:p>
          <a:endParaRPr kumimoji="1" lang="ja-JP" altLang="en-US"/>
        </a:p>
      </dgm:t>
    </dgm:pt>
    <dgm:pt modelId="{2DAA4D22-D864-4F10-A14D-1EB6A3DC2CEA}" type="pres">
      <dgm:prSet presAssocID="{B5C7A1AA-AF6C-4D0A-8592-4DACB2BD1FE6}" presName="descendantText" presStyleLbl="alignAcc1" presStyleIdx="0" presStyleCnt="3">
        <dgm:presLayoutVars>
          <dgm:bulletEnabled val="1"/>
        </dgm:presLayoutVars>
      </dgm:prSet>
      <dgm:spPr/>
      <dgm:t>
        <a:bodyPr/>
        <a:lstStyle/>
        <a:p>
          <a:endParaRPr kumimoji="1" lang="ja-JP" altLang="en-US"/>
        </a:p>
      </dgm:t>
    </dgm:pt>
    <dgm:pt modelId="{189EB60D-9D54-4013-AD5C-7D293840E176}" type="pres">
      <dgm:prSet presAssocID="{40472E26-87FA-4F19-A8A5-0AE6B8C59D34}" presName="sp" presStyleCnt="0"/>
      <dgm:spPr/>
    </dgm:pt>
    <dgm:pt modelId="{35D2D8EA-9ECA-4AC0-AB36-9FB6379F7B28}" type="pres">
      <dgm:prSet presAssocID="{0DA626EE-CCD8-4B07-BF6C-B9895610AFD5}" presName="composite" presStyleCnt="0"/>
      <dgm:spPr/>
    </dgm:pt>
    <dgm:pt modelId="{145D8DF8-71A3-4931-943D-EE9BF406AA4D}" type="pres">
      <dgm:prSet presAssocID="{0DA626EE-CCD8-4B07-BF6C-B9895610AFD5}" presName="parentText" presStyleLbl="alignNode1" presStyleIdx="1" presStyleCnt="3">
        <dgm:presLayoutVars>
          <dgm:chMax val="1"/>
          <dgm:bulletEnabled val="1"/>
        </dgm:presLayoutVars>
      </dgm:prSet>
      <dgm:spPr/>
      <dgm:t>
        <a:bodyPr/>
        <a:lstStyle/>
        <a:p>
          <a:endParaRPr kumimoji="1" lang="ja-JP" altLang="en-US"/>
        </a:p>
      </dgm:t>
    </dgm:pt>
    <dgm:pt modelId="{DDE08130-6A12-46A4-BD8C-5198E874DD85}" type="pres">
      <dgm:prSet presAssocID="{0DA626EE-CCD8-4B07-BF6C-B9895610AFD5}" presName="descendantText" presStyleLbl="alignAcc1" presStyleIdx="1" presStyleCnt="3">
        <dgm:presLayoutVars>
          <dgm:bulletEnabled val="1"/>
        </dgm:presLayoutVars>
      </dgm:prSet>
      <dgm:spPr/>
      <dgm:t>
        <a:bodyPr/>
        <a:lstStyle/>
        <a:p>
          <a:endParaRPr kumimoji="1" lang="ja-JP" altLang="en-US"/>
        </a:p>
      </dgm:t>
    </dgm:pt>
    <dgm:pt modelId="{393088B9-A77B-4A99-A73D-3F73B22CDB11}" type="pres">
      <dgm:prSet presAssocID="{4D6E7E70-5234-4AC7-B070-46519529CFDE}" presName="sp" presStyleCnt="0"/>
      <dgm:spPr/>
    </dgm:pt>
    <dgm:pt modelId="{7DE3F83E-32B2-47FA-A175-85533E55CECF}" type="pres">
      <dgm:prSet presAssocID="{2571354D-62EF-4426-891E-091717AC35EA}" presName="composite" presStyleCnt="0"/>
      <dgm:spPr/>
    </dgm:pt>
    <dgm:pt modelId="{A5484E8D-BC5E-409D-BC16-3CBA89AF44C5}" type="pres">
      <dgm:prSet presAssocID="{2571354D-62EF-4426-891E-091717AC35EA}" presName="parentText" presStyleLbl="alignNode1" presStyleIdx="2" presStyleCnt="3">
        <dgm:presLayoutVars>
          <dgm:chMax val="1"/>
          <dgm:bulletEnabled val="1"/>
        </dgm:presLayoutVars>
      </dgm:prSet>
      <dgm:spPr/>
      <dgm:t>
        <a:bodyPr/>
        <a:lstStyle/>
        <a:p>
          <a:endParaRPr kumimoji="1" lang="ja-JP" altLang="en-US"/>
        </a:p>
      </dgm:t>
    </dgm:pt>
    <dgm:pt modelId="{236BF2FB-3D09-4BF0-A765-83BD9B77298C}" type="pres">
      <dgm:prSet presAssocID="{2571354D-62EF-4426-891E-091717AC35EA}" presName="descendantText" presStyleLbl="alignAcc1" presStyleIdx="2" presStyleCnt="3" custScaleY="146483" custLinFactNeighborY="20124">
        <dgm:presLayoutVars>
          <dgm:bulletEnabled val="1"/>
        </dgm:presLayoutVars>
      </dgm:prSet>
      <dgm:spPr/>
      <dgm:t>
        <a:bodyPr/>
        <a:lstStyle/>
        <a:p>
          <a:endParaRPr kumimoji="1" lang="ja-JP" altLang="en-US"/>
        </a:p>
      </dgm:t>
    </dgm:pt>
  </dgm:ptLst>
  <dgm:cxnLst>
    <dgm:cxn modelId="{D6C55035-40FD-40C4-BEFA-FFB2A3DAE31A}" srcId="{11D3D6B6-99CD-4A19-A2F4-2461760D8DC4}" destId="{2571354D-62EF-4426-891E-091717AC35EA}" srcOrd="2" destOrd="0" parTransId="{3E3C7F2B-23FF-4551-ACBE-43168EA6D562}" sibTransId="{F6D650B8-30FD-4240-A8E1-CB1E521BCE23}"/>
    <dgm:cxn modelId="{B5F31A67-7789-4B08-B8F5-DFB610FC3256}" type="presOf" srcId="{B28A33C2-F0A2-45BB-9ADE-5FE76859FBD1}" destId="{236BF2FB-3D09-4BF0-A765-83BD9B77298C}" srcOrd="0" destOrd="1" presId="urn:microsoft.com/office/officeart/2005/8/layout/chevron2"/>
    <dgm:cxn modelId="{A3E9D1C1-21BF-4401-8584-2019F85EEFCB}" srcId="{2571354D-62EF-4426-891E-091717AC35EA}" destId="{46D5066F-E82C-439C-A171-DA26319E5D6E}" srcOrd="0" destOrd="0" parTransId="{78847275-7148-42AD-A4E9-BAE4175F233F}" sibTransId="{CB47EDCC-32A7-4260-A13A-472B9BC3F2D2}"/>
    <dgm:cxn modelId="{EB048B80-099B-4BEE-8052-3BAEA85587D0}" type="presOf" srcId="{2571354D-62EF-4426-891E-091717AC35EA}" destId="{A5484E8D-BC5E-409D-BC16-3CBA89AF44C5}" srcOrd="0" destOrd="0" presId="urn:microsoft.com/office/officeart/2005/8/layout/chevron2"/>
    <dgm:cxn modelId="{34F36353-D836-44D7-A3A6-3F0C4DB393ED}" type="presOf" srcId="{443E068A-812E-4A6C-9DA2-1D3028CC6610}" destId="{DDE08130-6A12-46A4-BD8C-5198E874DD85}" srcOrd="0" destOrd="1" presId="urn:microsoft.com/office/officeart/2005/8/layout/chevron2"/>
    <dgm:cxn modelId="{3A642CD2-59D9-41BF-9BB8-774F5A6C249B}" type="presOf" srcId="{0DA626EE-CCD8-4B07-BF6C-B9895610AFD5}" destId="{145D8DF8-71A3-4931-943D-EE9BF406AA4D}" srcOrd="0" destOrd="0" presId="urn:microsoft.com/office/officeart/2005/8/layout/chevron2"/>
    <dgm:cxn modelId="{0DD916C8-6AF2-4504-B087-6E2E0E010B19}" srcId="{11D3D6B6-99CD-4A19-A2F4-2461760D8DC4}" destId="{0DA626EE-CCD8-4B07-BF6C-B9895610AFD5}" srcOrd="1" destOrd="0" parTransId="{340EBD0F-9C5A-4A13-803F-2477775A7915}" sibTransId="{4D6E7E70-5234-4AC7-B070-46519529CFDE}"/>
    <dgm:cxn modelId="{360FA9A8-2B27-44B7-8527-61D43DD90F38}" type="presOf" srcId="{B5C7A1AA-AF6C-4D0A-8592-4DACB2BD1FE6}" destId="{A64150CA-FBA2-4C39-965E-8CF92F08B9E9}" srcOrd="0" destOrd="0" presId="urn:microsoft.com/office/officeart/2005/8/layout/chevron2"/>
    <dgm:cxn modelId="{48C89635-CBC0-41EE-9B8C-8A7338A1F19C}" type="presOf" srcId="{B8150BFF-6538-42B8-8C83-9205EB421E56}" destId="{2DAA4D22-D864-4F10-A14D-1EB6A3DC2CEA}" srcOrd="0" destOrd="1" presId="urn:microsoft.com/office/officeart/2005/8/layout/chevron2"/>
    <dgm:cxn modelId="{5AFD6CCF-8EFE-456F-994B-0ADC60B03FA1}" type="presOf" srcId="{46D5066F-E82C-439C-A171-DA26319E5D6E}" destId="{236BF2FB-3D09-4BF0-A765-83BD9B77298C}" srcOrd="0" destOrd="0" presId="urn:microsoft.com/office/officeart/2005/8/layout/chevron2"/>
    <dgm:cxn modelId="{2AEB9AF6-69EB-4CA4-B2DD-68DE8AE76581}" srcId="{B5C7A1AA-AF6C-4D0A-8592-4DACB2BD1FE6}" destId="{B8150BFF-6538-42B8-8C83-9205EB421E56}" srcOrd="1" destOrd="0" parTransId="{47E23A44-3B49-44A8-A653-87DB0BDEA769}" sibTransId="{5ADE74CB-7DBE-4784-9A1B-4BE612B7889E}"/>
    <dgm:cxn modelId="{61E2E73B-16B7-4472-96BC-6AA81025C5D5}" srcId="{0DA626EE-CCD8-4B07-BF6C-B9895610AFD5}" destId="{89D614E2-388E-4FEF-88DA-EDF176B5FF8C}" srcOrd="0" destOrd="0" parTransId="{3C0E680C-F015-4C9D-9708-05D737089E34}" sibTransId="{35D4F846-6028-49A3-A622-8874E8A97DCC}"/>
    <dgm:cxn modelId="{20A348D2-DCFA-4762-9286-0912CDBA0ABD}" type="presOf" srcId="{CA569C53-C702-4B19-BC6A-F71481A4A232}" destId="{2DAA4D22-D864-4F10-A14D-1EB6A3DC2CEA}" srcOrd="0" destOrd="0" presId="urn:microsoft.com/office/officeart/2005/8/layout/chevron2"/>
    <dgm:cxn modelId="{83FAEEAC-87F9-46ED-BBF7-492E6604E66D}" srcId="{11D3D6B6-99CD-4A19-A2F4-2461760D8DC4}" destId="{B5C7A1AA-AF6C-4D0A-8592-4DACB2BD1FE6}" srcOrd="0" destOrd="0" parTransId="{08EE77DD-A190-4768-932E-55BABDBC2024}" sibTransId="{40472E26-87FA-4F19-A8A5-0AE6B8C59D34}"/>
    <dgm:cxn modelId="{58291CCA-4D19-4181-A4C6-95A8E48F2480}" srcId="{2571354D-62EF-4426-891E-091717AC35EA}" destId="{B28A33C2-F0A2-45BB-9ADE-5FE76859FBD1}" srcOrd="1" destOrd="0" parTransId="{EEA7FAC5-FA2D-49EB-859D-FC388F0F206C}" sibTransId="{07BC0F10-40C1-46A8-A652-DF889B72C1E7}"/>
    <dgm:cxn modelId="{5DA0E2A3-6708-4EAF-8AEC-E163F24CE744}" srcId="{B5C7A1AA-AF6C-4D0A-8592-4DACB2BD1FE6}" destId="{CA569C53-C702-4B19-BC6A-F71481A4A232}" srcOrd="0" destOrd="0" parTransId="{147670E6-DA39-45E3-9737-F2E9CC9D5A21}" sibTransId="{36BEAC81-5A91-4925-BB10-657B63456F97}"/>
    <dgm:cxn modelId="{6A6FCFFD-8255-4EC2-B4B0-71E04A2892ED}" type="presOf" srcId="{89D614E2-388E-4FEF-88DA-EDF176B5FF8C}" destId="{DDE08130-6A12-46A4-BD8C-5198E874DD85}" srcOrd="0" destOrd="0" presId="urn:microsoft.com/office/officeart/2005/8/layout/chevron2"/>
    <dgm:cxn modelId="{7F2E1B15-8EB5-4A1B-90CD-B22EA7CDAC50}" srcId="{0DA626EE-CCD8-4B07-BF6C-B9895610AFD5}" destId="{443E068A-812E-4A6C-9DA2-1D3028CC6610}" srcOrd="1" destOrd="0" parTransId="{96A9FFD8-60C5-4A62-945D-12A97537AC8B}" sibTransId="{5A354F7E-BA96-4C26-AF41-D4798C824171}"/>
    <dgm:cxn modelId="{FF8E1202-1C1C-4D6F-BCFE-136E1FF94896}" type="presOf" srcId="{11D3D6B6-99CD-4A19-A2F4-2461760D8DC4}" destId="{46C7B18F-8987-46C8-8B42-28924552E205}" srcOrd="0" destOrd="0" presId="urn:microsoft.com/office/officeart/2005/8/layout/chevron2"/>
    <dgm:cxn modelId="{7935AA2E-53F9-4D9A-89A7-3BB686F40583}" type="presParOf" srcId="{46C7B18F-8987-46C8-8B42-28924552E205}" destId="{EA90E69C-5BD3-43E9-ABBF-B89816DC34E8}" srcOrd="0" destOrd="0" presId="urn:microsoft.com/office/officeart/2005/8/layout/chevron2"/>
    <dgm:cxn modelId="{9988D8BE-4C0D-4E81-8EEA-B9CD67EF559F}" type="presParOf" srcId="{EA90E69C-5BD3-43E9-ABBF-B89816DC34E8}" destId="{A64150CA-FBA2-4C39-965E-8CF92F08B9E9}" srcOrd="0" destOrd="0" presId="urn:microsoft.com/office/officeart/2005/8/layout/chevron2"/>
    <dgm:cxn modelId="{86B411DD-5571-410B-A453-1A3903CAD3C7}" type="presParOf" srcId="{EA90E69C-5BD3-43E9-ABBF-B89816DC34E8}" destId="{2DAA4D22-D864-4F10-A14D-1EB6A3DC2CEA}" srcOrd="1" destOrd="0" presId="urn:microsoft.com/office/officeart/2005/8/layout/chevron2"/>
    <dgm:cxn modelId="{56294A22-984E-4132-9BD0-CE6B7554854A}" type="presParOf" srcId="{46C7B18F-8987-46C8-8B42-28924552E205}" destId="{189EB60D-9D54-4013-AD5C-7D293840E176}" srcOrd="1" destOrd="0" presId="urn:microsoft.com/office/officeart/2005/8/layout/chevron2"/>
    <dgm:cxn modelId="{9958893C-1CC6-49D0-BC7C-0E7F1C6D4FEF}" type="presParOf" srcId="{46C7B18F-8987-46C8-8B42-28924552E205}" destId="{35D2D8EA-9ECA-4AC0-AB36-9FB6379F7B28}" srcOrd="2" destOrd="0" presId="urn:microsoft.com/office/officeart/2005/8/layout/chevron2"/>
    <dgm:cxn modelId="{C251F717-1B1A-43FB-8784-8467EC84CAC7}" type="presParOf" srcId="{35D2D8EA-9ECA-4AC0-AB36-9FB6379F7B28}" destId="{145D8DF8-71A3-4931-943D-EE9BF406AA4D}" srcOrd="0" destOrd="0" presId="urn:microsoft.com/office/officeart/2005/8/layout/chevron2"/>
    <dgm:cxn modelId="{C011D1AA-9589-48DF-AD5A-7971EDFEF357}" type="presParOf" srcId="{35D2D8EA-9ECA-4AC0-AB36-9FB6379F7B28}" destId="{DDE08130-6A12-46A4-BD8C-5198E874DD85}" srcOrd="1" destOrd="0" presId="urn:microsoft.com/office/officeart/2005/8/layout/chevron2"/>
    <dgm:cxn modelId="{0FE10540-25A8-4D61-BB6B-FA567ABE78EC}" type="presParOf" srcId="{46C7B18F-8987-46C8-8B42-28924552E205}" destId="{393088B9-A77B-4A99-A73D-3F73B22CDB11}" srcOrd="3" destOrd="0" presId="urn:microsoft.com/office/officeart/2005/8/layout/chevron2"/>
    <dgm:cxn modelId="{216B7F54-A4B6-4A67-B262-7E77E2A35BC2}" type="presParOf" srcId="{46C7B18F-8987-46C8-8B42-28924552E205}" destId="{7DE3F83E-32B2-47FA-A175-85533E55CECF}" srcOrd="4" destOrd="0" presId="urn:microsoft.com/office/officeart/2005/8/layout/chevron2"/>
    <dgm:cxn modelId="{E806999B-6709-4AAF-BE05-D5D55983F68F}" type="presParOf" srcId="{7DE3F83E-32B2-47FA-A175-85533E55CECF}" destId="{A5484E8D-BC5E-409D-BC16-3CBA89AF44C5}" srcOrd="0" destOrd="0" presId="urn:microsoft.com/office/officeart/2005/8/layout/chevron2"/>
    <dgm:cxn modelId="{E314B08F-DCAC-4AA8-AF35-8F97C61EE4FD}" type="presParOf" srcId="{7DE3F83E-32B2-47FA-A175-85533E55CECF}" destId="{236BF2FB-3D09-4BF0-A765-83BD9B77298C}"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4150CA-FBA2-4C39-965E-8CF92F08B9E9}">
      <dsp:nvSpPr>
        <dsp:cNvPr id="0" name=""/>
        <dsp:cNvSpPr/>
      </dsp:nvSpPr>
      <dsp:spPr>
        <a:xfrm rot="5400000">
          <a:off x="-224684" y="224765"/>
          <a:ext cx="1497897" cy="1048527"/>
        </a:xfrm>
        <a:prstGeom prst="chevron">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endParaRPr kumimoji="1" lang="ja-JP" altLang="en-US" sz="2000" kern="1200"/>
        </a:p>
      </dsp:txBody>
      <dsp:txXfrm rot="-5400000">
        <a:off x="2" y="524344"/>
        <a:ext cx="1048527" cy="449370"/>
      </dsp:txXfrm>
    </dsp:sp>
    <dsp:sp modelId="{2DAA4D22-D864-4F10-A14D-1EB6A3DC2CEA}">
      <dsp:nvSpPr>
        <dsp:cNvPr id="0" name=""/>
        <dsp:cNvSpPr/>
      </dsp:nvSpPr>
      <dsp:spPr>
        <a:xfrm rot="5400000">
          <a:off x="5295247" y="-4246638"/>
          <a:ext cx="973633" cy="9467072"/>
        </a:xfrm>
        <a:prstGeom prst="round2SameRect">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84912" tIns="16510" rIns="16510" bIns="16510" numCol="1" spcCol="1270" anchor="ctr" anchorCtr="0">
          <a:noAutofit/>
        </a:bodyPr>
        <a:lstStyle/>
        <a:p>
          <a:pPr marL="228600" lvl="1" indent="-228600" algn="l" defTabSz="1155700">
            <a:lnSpc>
              <a:spcPct val="90000"/>
            </a:lnSpc>
            <a:spcBef>
              <a:spcPct val="0"/>
            </a:spcBef>
            <a:spcAft>
              <a:spcPct val="15000"/>
            </a:spcAft>
            <a:buChar char="••"/>
          </a:pPr>
          <a:r>
            <a:rPr kumimoji="1" lang="ja-JP" altLang="en-US" sz="2600" kern="1200" dirty="0" smtClean="0"/>
            <a:t>困った子の出現</a:t>
          </a:r>
          <a:endParaRPr kumimoji="1" lang="ja-JP" altLang="en-US" sz="2600" kern="1200" dirty="0"/>
        </a:p>
        <a:p>
          <a:pPr marL="228600" lvl="1" indent="-228600" algn="l" defTabSz="1155700">
            <a:lnSpc>
              <a:spcPct val="90000"/>
            </a:lnSpc>
            <a:spcBef>
              <a:spcPct val="0"/>
            </a:spcBef>
            <a:spcAft>
              <a:spcPct val="15000"/>
            </a:spcAft>
            <a:buChar char="••"/>
          </a:pPr>
          <a:r>
            <a:rPr kumimoji="1" lang="ja-JP" altLang="en-US" sz="2600" kern="1200" dirty="0" smtClean="0"/>
            <a:t>困った子への対応</a:t>
          </a:r>
          <a:endParaRPr kumimoji="1" lang="ja-JP" altLang="en-US" sz="2600" kern="1200" dirty="0"/>
        </a:p>
      </dsp:txBody>
      <dsp:txXfrm rot="-5400000">
        <a:off x="1048528" y="47610"/>
        <a:ext cx="9419543" cy="878575"/>
      </dsp:txXfrm>
    </dsp:sp>
    <dsp:sp modelId="{145D8DF8-71A3-4931-943D-EE9BF406AA4D}">
      <dsp:nvSpPr>
        <dsp:cNvPr id="0" name=""/>
        <dsp:cNvSpPr/>
      </dsp:nvSpPr>
      <dsp:spPr>
        <a:xfrm rot="5400000">
          <a:off x="-224684" y="1538261"/>
          <a:ext cx="1497897" cy="1048527"/>
        </a:xfrm>
        <a:prstGeom prst="chevron">
          <a:avLst/>
        </a:prstGeom>
        <a:solidFill>
          <a:schemeClr val="accent4">
            <a:hueOff val="5197847"/>
            <a:satOff val="-23984"/>
            <a:lumOff val="883"/>
            <a:alphaOff val="0"/>
          </a:schemeClr>
        </a:solidFill>
        <a:ln w="12700" cap="flat" cmpd="sng" algn="ctr">
          <a:solidFill>
            <a:schemeClr val="accent4">
              <a:hueOff val="5197847"/>
              <a:satOff val="-23984"/>
              <a:lumOff val="88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endParaRPr kumimoji="1" lang="ja-JP" altLang="en-US" sz="2000" kern="1200"/>
        </a:p>
      </dsp:txBody>
      <dsp:txXfrm rot="-5400000">
        <a:off x="2" y="1837840"/>
        <a:ext cx="1048527" cy="449370"/>
      </dsp:txXfrm>
    </dsp:sp>
    <dsp:sp modelId="{DDE08130-6A12-46A4-BD8C-5198E874DD85}">
      <dsp:nvSpPr>
        <dsp:cNvPr id="0" name=""/>
        <dsp:cNvSpPr/>
      </dsp:nvSpPr>
      <dsp:spPr>
        <a:xfrm rot="5400000">
          <a:off x="5295247" y="-2933142"/>
          <a:ext cx="973633" cy="9467072"/>
        </a:xfrm>
        <a:prstGeom prst="round2SameRect">
          <a:avLst/>
        </a:prstGeom>
        <a:solidFill>
          <a:schemeClr val="lt1">
            <a:alpha val="90000"/>
            <a:hueOff val="0"/>
            <a:satOff val="0"/>
            <a:lumOff val="0"/>
            <a:alphaOff val="0"/>
          </a:schemeClr>
        </a:solidFill>
        <a:ln w="12700" cap="flat" cmpd="sng" algn="ctr">
          <a:solidFill>
            <a:schemeClr val="accent4">
              <a:hueOff val="5197847"/>
              <a:satOff val="-23984"/>
              <a:lumOff val="88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84912" tIns="16510" rIns="16510" bIns="16510" numCol="1" spcCol="1270" anchor="ctr" anchorCtr="0">
          <a:noAutofit/>
        </a:bodyPr>
        <a:lstStyle/>
        <a:p>
          <a:pPr marL="228600" lvl="1" indent="-228600" algn="l" defTabSz="1155700">
            <a:lnSpc>
              <a:spcPct val="90000"/>
            </a:lnSpc>
            <a:spcBef>
              <a:spcPct val="0"/>
            </a:spcBef>
            <a:spcAft>
              <a:spcPct val="15000"/>
            </a:spcAft>
            <a:buChar char="••"/>
          </a:pPr>
          <a:r>
            <a:rPr kumimoji="1" lang="ja-JP" altLang="en-US" sz="2600" kern="1200" dirty="0" smtClean="0"/>
            <a:t>うまくいかない</a:t>
          </a:r>
          <a:endParaRPr kumimoji="1" lang="ja-JP" altLang="en-US" sz="2600" kern="1200" dirty="0"/>
        </a:p>
        <a:p>
          <a:pPr marL="228600" lvl="1" indent="-228600" algn="l" defTabSz="1155700">
            <a:lnSpc>
              <a:spcPct val="90000"/>
            </a:lnSpc>
            <a:spcBef>
              <a:spcPct val="0"/>
            </a:spcBef>
            <a:spcAft>
              <a:spcPct val="15000"/>
            </a:spcAft>
            <a:buChar char="••"/>
          </a:pPr>
          <a:r>
            <a:rPr kumimoji="1" lang="ja-JP" altLang="en-US" sz="2600" kern="1200" dirty="0" smtClean="0"/>
            <a:t>司書さんの自尊心が低下</a:t>
          </a:r>
          <a:endParaRPr kumimoji="1" lang="ja-JP" altLang="en-US" sz="2600" kern="1200" dirty="0"/>
        </a:p>
      </dsp:txBody>
      <dsp:txXfrm rot="-5400000">
        <a:off x="1048528" y="1361106"/>
        <a:ext cx="9419543" cy="878575"/>
      </dsp:txXfrm>
    </dsp:sp>
    <dsp:sp modelId="{A5484E8D-BC5E-409D-BC16-3CBA89AF44C5}">
      <dsp:nvSpPr>
        <dsp:cNvPr id="0" name=""/>
        <dsp:cNvSpPr/>
      </dsp:nvSpPr>
      <dsp:spPr>
        <a:xfrm rot="5400000">
          <a:off x="-224684" y="3078044"/>
          <a:ext cx="1497897" cy="1048527"/>
        </a:xfrm>
        <a:prstGeom prst="chevron">
          <a:avLst/>
        </a:prstGeom>
        <a:solidFill>
          <a:schemeClr val="accent4">
            <a:hueOff val="10395693"/>
            <a:satOff val="-47968"/>
            <a:lumOff val="1765"/>
            <a:alphaOff val="0"/>
          </a:schemeClr>
        </a:solidFill>
        <a:ln w="12700" cap="flat" cmpd="sng" algn="ctr">
          <a:solidFill>
            <a:schemeClr val="accent4">
              <a:hueOff val="10395693"/>
              <a:satOff val="-47968"/>
              <a:lumOff val="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endParaRPr kumimoji="1" lang="ja-JP" altLang="en-US" sz="2000" kern="1200"/>
        </a:p>
      </dsp:txBody>
      <dsp:txXfrm rot="-5400000">
        <a:off x="2" y="3377623"/>
        <a:ext cx="1048527" cy="449370"/>
      </dsp:txXfrm>
    </dsp:sp>
    <dsp:sp modelId="{236BF2FB-3D09-4BF0-A765-83BD9B77298C}">
      <dsp:nvSpPr>
        <dsp:cNvPr id="0" name=""/>
        <dsp:cNvSpPr/>
      </dsp:nvSpPr>
      <dsp:spPr>
        <a:xfrm rot="5400000">
          <a:off x="5068960" y="-1197426"/>
          <a:ext cx="1426207" cy="9467072"/>
        </a:xfrm>
        <a:prstGeom prst="round2SameRect">
          <a:avLst/>
        </a:prstGeom>
        <a:solidFill>
          <a:schemeClr val="lt1">
            <a:alpha val="90000"/>
            <a:hueOff val="0"/>
            <a:satOff val="0"/>
            <a:lumOff val="0"/>
            <a:alphaOff val="0"/>
          </a:schemeClr>
        </a:solidFill>
        <a:ln w="12700" cap="flat" cmpd="sng" algn="ctr">
          <a:solidFill>
            <a:schemeClr val="accent4">
              <a:hueOff val="10395693"/>
              <a:satOff val="-47968"/>
              <a:lumOff val="176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84912" tIns="16510" rIns="16510" bIns="16510" numCol="1" spcCol="1270" anchor="ctr" anchorCtr="0">
          <a:noAutofit/>
        </a:bodyPr>
        <a:lstStyle/>
        <a:p>
          <a:pPr marL="228600" lvl="1" indent="-228600" algn="l" defTabSz="1155700">
            <a:lnSpc>
              <a:spcPct val="90000"/>
            </a:lnSpc>
            <a:spcBef>
              <a:spcPct val="0"/>
            </a:spcBef>
            <a:spcAft>
              <a:spcPct val="15000"/>
            </a:spcAft>
            <a:buChar char="••"/>
          </a:pPr>
          <a:r>
            <a:rPr kumimoji="1" lang="ja-JP" altLang="en-US" sz="2600" kern="1200" dirty="0" smtClean="0"/>
            <a:t>子どもを問題視する</a:t>
          </a:r>
          <a:endParaRPr kumimoji="1" lang="ja-JP" altLang="en-US" sz="2600" kern="1200" dirty="0"/>
        </a:p>
        <a:p>
          <a:pPr marL="228600" lvl="1" indent="-228600" algn="l" defTabSz="1155700">
            <a:lnSpc>
              <a:spcPct val="90000"/>
            </a:lnSpc>
            <a:spcBef>
              <a:spcPct val="0"/>
            </a:spcBef>
            <a:spcAft>
              <a:spcPct val="15000"/>
            </a:spcAft>
            <a:buChar char="••"/>
          </a:pPr>
          <a:r>
            <a:rPr kumimoji="1" lang="ja-JP" altLang="en-US" sz="2600" kern="1200" dirty="0" smtClean="0"/>
            <a:t>子どもの理解と対応改善</a:t>
          </a:r>
          <a:endParaRPr kumimoji="1" lang="ja-JP" altLang="en-US" sz="2600" kern="1200" dirty="0"/>
        </a:p>
      </dsp:txBody>
      <dsp:txXfrm rot="-5400000">
        <a:off x="1048528" y="2892628"/>
        <a:ext cx="9397450" cy="1286963"/>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CD763E-7C11-41D5-9B93-CA0AD316247B}" type="datetimeFigureOut">
              <a:rPr kumimoji="1" lang="ja-JP" altLang="en-US" smtClean="0"/>
              <a:t>2018/12/12</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78D3CC-946F-402E-BE0B-1ADDBC56CE59}" type="slidenum">
              <a:rPr kumimoji="1" lang="ja-JP" altLang="en-US" smtClean="0"/>
              <a:t>‹#›</a:t>
            </a:fld>
            <a:endParaRPr kumimoji="1" lang="ja-JP" altLang="en-US"/>
          </a:p>
        </p:txBody>
      </p:sp>
    </p:spTree>
    <p:extLst>
      <p:ext uri="{BB962C8B-B14F-4D97-AF65-F5344CB8AC3E}">
        <p14:creationId xmlns:p14="http://schemas.microsoft.com/office/powerpoint/2010/main" val="259158276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B3B9E034-AC77-4218-ABAD-92EBC5BE84D8}" type="slidenum">
              <a:rPr lang="en-US" altLang="ja-JP" smtClean="0">
                <a:solidFill>
                  <a:srgbClr val="000000"/>
                </a:solidFill>
              </a:rPr>
              <a:pPr/>
              <a:t>11</a:t>
            </a:fld>
            <a:endParaRPr lang="en-US" altLang="ja-JP">
              <a:solidFill>
                <a:srgbClr val="000000"/>
              </a:solidFill>
            </a:endParaRPr>
          </a:p>
        </p:txBody>
      </p:sp>
    </p:spTree>
    <p:extLst>
      <p:ext uri="{BB962C8B-B14F-4D97-AF65-F5344CB8AC3E}">
        <p14:creationId xmlns:p14="http://schemas.microsoft.com/office/powerpoint/2010/main" val="264495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B3B9E034-AC77-4218-ABAD-92EBC5BE84D8}" type="slidenum">
              <a:rPr lang="en-US" altLang="ja-JP" smtClean="0">
                <a:solidFill>
                  <a:srgbClr val="000000"/>
                </a:solidFill>
              </a:rPr>
              <a:pPr/>
              <a:t>20</a:t>
            </a:fld>
            <a:endParaRPr lang="en-US" altLang="ja-JP">
              <a:solidFill>
                <a:srgbClr val="000000"/>
              </a:solidFill>
            </a:endParaRPr>
          </a:p>
        </p:txBody>
      </p:sp>
    </p:spTree>
    <p:extLst>
      <p:ext uri="{BB962C8B-B14F-4D97-AF65-F5344CB8AC3E}">
        <p14:creationId xmlns:p14="http://schemas.microsoft.com/office/powerpoint/2010/main" val="35785354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B3B9E034-AC77-4218-ABAD-92EBC5BE84D8}" type="slidenum">
              <a:rPr lang="en-US" altLang="ja-JP" smtClean="0">
                <a:solidFill>
                  <a:srgbClr val="000000"/>
                </a:solidFill>
              </a:rPr>
              <a:pPr/>
              <a:t>21</a:t>
            </a:fld>
            <a:endParaRPr lang="en-US" altLang="ja-JP">
              <a:solidFill>
                <a:srgbClr val="000000"/>
              </a:solidFill>
            </a:endParaRPr>
          </a:p>
        </p:txBody>
      </p:sp>
    </p:spTree>
    <p:extLst>
      <p:ext uri="{BB962C8B-B14F-4D97-AF65-F5344CB8AC3E}">
        <p14:creationId xmlns:p14="http://schemas.microsoft.com/office/powerpoint/2010/main" val="24421951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B3B9E034-AC77-4218-ABAD-92EBC5BE84D8}" type="slidenum">
              <a:rPr lang="en-US" altLang="ja-JP" smtClean="0">
                <a:solidFill>
                  <a:srgbClr val="000000"/>
                </a:solidFill>
              </a:rPr>
              <a:pPr/>
              <a:t>22</a:t>
            </a:fld>
            <a:endParaRPr lang="en-US" altLang="ja-JP">
              <a:solidFill>
                <a:srgbClr val="000000"/>
              </a:solidFill>
            </a:endParaRPr>
          </a:p>
        </p:txBody>
      </p:sp>
    </p:spTree>
    <p:extLst>
      <p:ext uri="{BB962C8B-B14F-4D97-AF65-F5344CB8AC3E}">
        <p14:creationId xmlns:p14="http://schemas.microsoft.com/office/powerpoint/2010/main" val="23264833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B3B9E034-AC77-4218-ABAD-92EBC5BE84D8}" type="slidenum">
              <a:rPr lang="en-US" altLang="ja-JP" smtClean="0">
                <a:solidFill>
                  <a:srgbClr val="000000"/>
                </a:solidFill>
              </a:rPr>
              <a:pPr/>
              <a:t>23</a:t>
            </a:fld>
            <a:endParaRPr lang="en-US" altLang="ja-JP">
              <a:solidFill>
                <a:srgbClr val="000000"/>
              </a:solidFill>
            </a:endParaRPr>
          </a:p>
        </p:txBody>
      </p:sp>
    </p:spTree>
    <p:extLst>
      <p:ext uri="{BB962C8B-B14F-4D97-AF65-F5344CB8AC3E}">
        <p14:creationId xmlns:p14="http://schemas.microsoft.com/office/powerpoint/2010/main" val="36210877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B3B9E034-AC77-4218-ABAD-92EBC5BE84D8}" type="slidenum">
              <a:rPr lang="en-US" altLang="ja-JP" smtClean="0">
                <a:solidFill>
                  <a:srgbClr val="000000"/>
                </a:solidFill>
              </a:rPr>
              <a:pPr/>
              <a:t>24</a:t>
            </a:fld>
            <a:endParaRPr lang="en-US" altLang="ja-JP">
              <a:solidFill>
                <a:srgbClr val="000000"/>
              </a:solidFill>
            </a:endParaRPr>
          </a:p>
        </p:txBody>
      </p:sp>
    </p:spTree>
    <p:extLst>
      <p:ext uri="{BB962C8B-B14F-4D97-AF65-F5344CB8AC3E}">
        <p14:creationId xmlns:p14="http://schemas.microsoft.com/office/powerpoint/2010/main" val="32953702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B3B9E034-AC77-4218-ABAD-92EBC5BE84D8}" type="slidenum">
              <a:rPr lang="en-US" altLang="ja-JP">
                <a:solidFill>
                  <a:srgbClr val="000000"/>
                </a:solidFill>
              </a:rPr>
              <a:pPr/>
              <a:t>25</a:t>
            </a:fld>
            <a:endParaRPr lang="en-US" altLang="ja-JP">
              <a:solidFill>
                <a:srgbClr val="000000"/>
              </a:solidFill>
            </a:endParaRPr>
          </a:p>
        </p:txBody>
      </p:sp>
    </p:spTree>
    <p:extLst>
      <p:ext uri="{BB962C8B-B14F-4D97-AF65-F5344CB8AC3E}">
        <p14:creationId xmlns:p14="http://schemas.microsoft.com/office/powerpoint/2010/main" val="30603006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B3B9E034-AC77-4218-ABAD-92EBC5BE84D8}" type="slidenum">
              <a:rPr lang="en-US" altLang="ja-JP" smtClean="0">
                <a:solidFill>
                  <a:srgbClr val="000000"/>
                </a:solidFill>
              </a:rPr>
              <a:pPr/>
              <a:t>26</a:t>
            </a:fld>
            <a:endParaRPr lang="en-US" altLang="ja-JP">
              <a:solidFill>
                <a:srgbClr val="000000"/>
              </a:solidFill>
            </a:endParaRPr>
          </a:p>
        </p:txBody>
      </p:sp>
    </p:spTree>
    <p:extLst>
      <p:ext uri="{BB962C8B-B14F-4D97-AF65-F5344CB8AC3E}">
        <p14:creationId xmlns:p14="http://schemas.microsoft.com/office/powerpoint/2010/main" val="29231904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B3B9E034-AC77-4218-ABAD-92EBC5BE84D8}" type="slidenum">
              <a:rPr lang="en-US" altLang="ja-JP" smtClean="0">
                <a:solidFill>
                  <a:srgbClr val="000000"/>
                </a:solidFill>
              </a:rPr>
              <a:pPr/>
              <a:t>27</a:t>
            </a:fld>
            <a:endParaRPr lang="en-US" altLang="ja-JP">
              <a:solidFill>
                <a:srgbClr val="000000"/>
              </a:solidFill>
            </a:endParaRPr>
          </a:p>
        </p:txBody>
      </p:sp>
    </p:spTree>
    <p:extLst>
      <p:ext uri="{BB962C8B-B14F-4D97-AF65-F5344CB8AC3E}">
        <p14:creationId xmlns:p14="http://schemas.microsoft.com/office/powerpoint/2010/main" val="38574760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B3B9E034-AC77-4218-ABAD-92EBC5BE84D8}" type="slidenum">
              <a:rPr lang="en-US" altLang="ja-JP" smtClean="0">
                <a:solidFill>
                  <a:srgbClr val="000000"/>
                </a:solidFill>
              </a:rPr>
              <a:pPr/>
              <a:t>28</a:t>
            </a:fld>
            <a:endParaRPr lang="en-US" altLang="ja-JP">
              <a:solidFill>
                <a:srgbClr val="000000"/>
              </a:solidFill>
            </a:endParaRPr>
          </a:p>
        </p:txBody>
      </p:sp>
    </p:spTree>
    <p:extLst>
      <p:ext uri="{BB962C8B-B14F-4D97-AF65-F5344CB8AC3E}">
        <p14:creationId xmlns:p14="http://schemas.microsoft.com/office/powerpoint/2010/main" val="23953710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B3B9E034-AC77-4218-ABAD-92EBC5BE84D8}" type="slidenum">
              <a:rPr lang="en-US" altLang="ja-JP" smtClean="0">
                <a:solidFill>
                  <a:srgbClr val="000000"/>
                </a:solidFill>
              </a:rPr>
              <a:pPr/>
              <a:t>29</a:t>
            </a:fld>
            <a:endParaRPr lang="en-US" altLang="ja-JP">
              <a:solidFill>
                <a:srgbClr val="000000"/>
              </a:solidFill>
            </a:endParaRPr>
          </a:p>
        </p:txBody>
      </p:sp>
    </p:spTree>
    <p:extLst>
      <p:ext uri="{BB962C8B-B14F-4D97-AF65-F5344CB8AC3E}">
        <p14:creationId xmlns:p14="http://schemas.microsoft.com/office/powerpoint/2010/main" val="31305880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B3B9E034-AC77-4218-ABAD-92EBC5BE84D8}" type="slidenum">
              <a:rPr lang="en-US" altLang="ja-JP" smtClean="0">
                <a:solidFill>
                  <a:srgbClr val="000000"/>
                </a:solidFill>
              </a:rPr>
              <a:pPr/>
              <a:t>12</a:t>
            </a:fld>
            <a:endParaRPr lang="en-US" altLang="ja-JP">
              <a:solidFill>
                <a:srgbClr val="000000"/>
              </a:solidFill>
            </a:endParaRPr>
          </a:p>
        </p:txBody>
      </p:sp>
    </p:spTree>
    <p:extLst>
      <p:ext uri="{BB962C8B-B14F-4D97-AF65-F5344CB8AC3E}">
        <p14:creationId xmlns:p14="http://schemas.microsoft.com/office/powerpoint/2010/main" val="31978249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B3B9E034-AC77-4218-ABAD-92EBC5BE84D8}" type="slidenum">
              <a:rPr lang="en-US" altLang="ja-JP" smtClean="0">
                <a:solidFill>
                  <a:srgbClr val="000000"/>
                </a:solidFill>
              </a:rPr>
              <a:pPr/>
              <a:t>30</a:t>
            </a:fld>
            <a:endParaRPr lang="en-US" altLang="ja-JP">
              <a:solidFill>
                <a:srgbClr val="000000"/>
              </a:solidFill>
            </a:endParaRPr>
          </a:p>
        </p:txBody>
      </p:sp>
    </p:spTree>
    <p:extLst>
      <p:ext uri="{BB962C8B-B14F-4D97-AF65-F5344CB8AC3E}">
        <p14:creationId xmlns:p14="http://schemas.microsoft.com/office/powerpoint/2010/main" val="1863115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B3B9E034-AC77-4218-ABAD-92EBC5BE84D8}" type="slidenum">
              <a:rPr lang="en-US" altLang="ja-JP" smtClean="0">
                <a:solidFill>
                  <a:srgbClr val="000000"/>
                </a:solidFill>
              </a:rPr>
              <a:pPr/>
              <a:t>31</a:t>
            </a:fld>
            <a:endParaRPr lang="en-US" altLang="ja-JP">
              <a:solidFill>
                <a:srgbClr val="000000"/>
              </a:solidFill>
            </a:endParaRPr>
          </a:p>
        </p:txBody>
      </p:sp>
    </p:spTree>
    <p:extLst>
      <p:ext uri="{BB962C8B-B14F-4D97-AF65-F5344CB8AC3E}">
        <p14:creationId xmlns:p14="http://schemas.microsoft.com/office/powerpoint/2010/main" val="1863115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B3B9E034-AC77-4218-ABAD-92EBC5BE84D8}" type="slidenum">
              <a:rPr lang="en-US" altLang="ja-JP" smtClean="0">
                <a:solidFill>
                  <a:srgbClr val="000000"/>
                </a:solidFill>
              </a:rPr>
              <a:pPr/>
              <a:t>32</a:t>
            </a:fld>
            <a:endParaRPr lang="en-US" altLang="ja-JP">
              <a:solidFill>
                <a:srgbClr val="000000"/>
              </a:solidFill>
            </a:endParaRPr>
          </a:p>
        </p:txBody>
      </p:sp>
    </p:spTree>
    <p:extLst>
      <p:ext uri="{BB962C8B-B14F-4D97-AF65-F5344CB8AC3E}">
        <p14:creationId xmlns:p14="http://schemas.microsoft.com/office/powerpoint/2010/main" val="166756374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B3B9E034-AC77-4218-ABAD-92EBC5BE84D8}" type="slidenum">
              <a:rPr lang="en-US" altLang="ja-JP" smtClean="0">
                <a:solidFill>
                  <a:srgbClr val="000000"/>
                </a:solidFill>
              </a:rPr>
              <a:pPr/>
              <a:t>33</a:t>
            </a:fld>
            <a:endParaRPr lang="en-US" altLang="ja-JP">
              <a:solidFill>
                <a:srgbClr val="000000"/>
              </a:solidFill>
            </a:endParaRPr>
          </a:p>
        </p:txBody>
      </p:sp>
    </p:spTree>
    <p:extLst>
      <p:ext uri="{BB962C8B-B14F-4D97-AF65-F5344CB8AC3E}">
        <p14:creationId xmlns:p14="http://schemas.microsoft.com/office/powerpoint/2010/main" val="35826201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B3B9E034-AC77-4218-ABAD-92EBC5BE84D8}" type="slidenum">
              <a:rPr lang="en-US" altLang="ja-JP" smtClean="0">
                <a:solidFill>
                  <a:srgbClr val="000000"/>
                </a:solidFill>
              </a:rPr>
              <a:pPr/>
              <a:t>13</a:t>
            </a:fld>
            <a:endParaRPr lang="en-US" altLang="ja-JP">
              <a:solidFill>
                <a:srgbClr val="000000"/>
              </a:solidFill>
            </a:endParaRPr>
          </a:p>
        </p:txBody>
      </p:sp>
    </p:spTree>
    <p:extLst>
      <p:ext uri="{BB962C8B-B14F-4D97-AF65-F5344CB8AC3E}">
        <p14:creationId xmlns:p14="http://schemas.microsoft.com/office/powerpoint/2010/main" val="40784172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B3B9E034-AC77-4218-ABAD-92EBC5BE84D8}" type="slidenum">
              <a:rPr lang="en-US" altLang="ja-JP">
                <a:solidFill>
                  <a:srgbClr val="000000"/>
                </a:solidFill>
              </a:rPr>
              <a:pPr/>
              <a:t>14</a:t>
            </a:fld>
            <a:endParaRPr lang="en-US" altLang="ja-JP">
              <a:solidFill>
                <a:srgbClr val="000000"/>
              </a:solidFill>
            </a:endParaRPr>
          </a:p>
        </p:txBody>
      </p:sp>
    </p:spTree>
    <p:extLst>
      <p:ext uri="{BB962C8B-B14F-4D97-AF65-F5344CB8AC3E}">
        <p14:creationId xmlns:p14="http://schemas.microsoft.com/office/powerpoint/2010/main" val="27807998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B3B9E034-AC77-4218-ABAD-92EBC5BE84D8}" type="slidenum">
              <a:rPr lang="en-US" altLang="ja-JP">
                <a:solidFill>
                  <a:srgbClr val="000000"/>
                </a:solidFill>
              </a:rPr>
              <a:pPr/>
              <a:t>15</a:t>
            </a:fld>
            <a:endParaRPr lang="en-US" altLang="ja-JP">
              <a:solidFill>
                <a:srgbClr val="000000"/>
              </a:solidFill>
            </a:endParaRPr>
          </a:p>
        </p:txBody>
      </p:sp>
    </p:spTree>
    <p:extLst>
      <p:ext uri="{BB962C8B-B14F-4D97-AF65-F5344CB8AC3E}">
        <p14:creationId xmlns:p14="http://schemas.microsoft.com/office/powerpoint/2010/main" val="5815302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B3B9E034-AC77-4218-ABAD-92EBC5BE84D8}" type="slidenum">
              <a:rPr lang="en-US" altLang="ja-JP" smtClean="0">
                <a:solidFill>
                  <a:srgbClr val="000000"/>
                </a:solidFill>
              </a:rPr>
              <a:pPr/>
              <a:t>16</a:t>
            </a:fld>
            <a:endParaRPr lang="en-US" altLang="ja-JP">
              <a:solidFill>
                <a:srgbClr val="000000"/>
              </a:solidFill>
            </a:endParaRPr>
          </a:p>
        </p:txBody>
      </p:sp>
    </p:spTree>
    <p:extLst>
      <p:ext uri="{BB962C8B-B14F-4D97-AF65-F5344CB8AC3E}">
        <p14:creationId xmlns:p14="http://schemas.microsoft.com/office/powerpoint/2010/main" val="6042298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B3B9E034-AC77-4218-ABAD-92EBC5BE84D8}" type="slidenum">
              <a:rPr lang="en-US" altLang="ja-JP">
                <a:solidFill>
                  <a:srgbClr val="000000"/>
                </a:solidFill>
              </a:rPr>
              <a:pPr/>
              <a:t>17</a:t>
            </a:fld>
            <a:endParaRPr lang="en-US" altLang="ja-JP">
              <a:solidFill>
                <a:srgbClr val="000000"/>
              </a:solidFill>
            </a:endParaRPr>
          </a:p>
        </p:txBody>
      </p:sp>
    </p:spTree>
    <p:extLst>
      <p:ext uri="{BB962C8B-B14F-4D97-AF65-F5344CB8AC3E}">
        <p14:creationId xmlns:p14="http://schemas.microsoft.com/office/powerpoint/2010/main" val="41401278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B3B9E034-AC77-4218-ABAD-92EBC5BE84D8}" type="slidenum">
              <a:rPr lang="en-US" altLang="ja-JP" smtClean="0">
                <a:solidFill>
                  <a:srgbClr val="000000"/>
                </a:solidFill>
              </a:rPr>
              <a:pPr/>
              <a:t>18</a:t>
            </a:fld>
            <a:endParaRPr lang="en-US" altLang="ja-JP">
              <a:solidFill>
                <a:srgbClr val="000000"/>
              </a:solidFill>
            </a:endParaRPr>
          </a:p>
        </p:txBody>
      </p:sp>
    </p:spTree>
    <p:extLst>
      <p:ext uri="{BB962C8B-B14F-4D97-AF65-F5344CB8AC3E}">
        <p14:creationId xmlns:p14="http://schemas.microsoft.com/office/powerpoint/2010/main" val="27956053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B3B9E034-AC77-4218-ABAD-92EBC5BE84D8}" type="slidenum">
              <a:rPr lang="en-US" altLang="ja-JP" smtClean="0">
                <a:solidFill>
                  <a:srgbClr val="000000"/>
                </a:solidFill>
              </a:rPr>
              <a:pPr/>
              <a:t>19</a:t>
            </a:fld>
            <a:endParaRPr lang="en-US" altLang="ja-JP">
              <a:solidFill>
                <a:srgbClr val="000000"/>
              </a:solidFill>
            </a:endParaRPr>
          </a:p>
        </p:txBody>
      </p:sp>
    </p:spTree>
    <p:extLst>
      <p:ext uri="{BB962C8B-B14F-4D97-AF65-F5344CB8AC3E}">
        <p14:creationId xmlns:p14="http://schemas.microsoft.com/office/powerpoint/2010/main" val="2972534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D592B3A8-C8F0-4C08-B65F-E23DCF5C300B}" type="datetimeFigureOut">
              <a:rPr kumimoji="1" lang="ja-JP" altLang="en-US" smtClean="0"/>
              <a:t>2018/12/12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605351C-B6DD-423A-80A0-393C60FD6FD9}" type="slidenum">
              <a:rPr kumimoji="1" lang="ja-JP" altLang="en-US" smtClean="0"/>
              <a:t>‹#›</a:t>
            </a:fld>
            <a:endParaRPr kumimoji="1" lang="ja-JP" altLang="en-US"/>
          </a:p>
        </p:txBody>
      </p:sp>
    </p:spTree>
    <p:extLst>
      <p:ext uri="{BB962C8B-B14F-4D97-AF65-F5344CB8AC3E}">
        <p14:creationId xmlns:p14="http://schemas.microsoft.com/office/powerpoint/2010/main" val="2543168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592B3A8-C8F0-4C08-B65F-E23DCF5C300B}" type="datetimeFigureOut">
              <a:rPr kumimoji="1" lang="ja-JP" altLang="en-US" smtClean="0"/>
              <a:t>2018/12/12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605351C-B6DD-423A-80A0-393C60FD6FD9}" type="slidenum">
              <a:rPr kumimoji="1" lang="ja-JP" altLang="en-US" smtClean="0"/>
              <a:t>‹#›</a:t>
            </a:fld>
            <a:endParaRPr kumimoji="1" lang="ja-JP" altLang="en-US"/>
          </a:p>
        </p:txBody>
      </p:sp>
    </p:spTree>
    <p:extLst>
      <p:ext uri="{BB962C8B-B14F-4D97-AF65-F5344CB8AC3E}">
        <p14:creationId xmlns:p14="http://schemas.microsoft.com/office/powerpoint/2010/main" val="886769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592B3A8-C8F0-4C08-B65F-E23DCF5C300B}" type="datetimeFigureOut">
              <a:rPr kumimoji="1" lang="ja-JP" altLang="en-US" smtClean="0"/>
              <a:t>2018/12/12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605351C-B6DD-423A-80A0-393C60FD6FD9}" type="slidenum">
              <a:rPr kumimoji="1" lang="ja-JP" altLang="en-US" smtClean="0"/>
              <a:t>‹#›</a:t>
            </a:fld>
            <a:endParaRPr kumimoji="1" lang="ja-JP" altLang="en-US"/>
          </a:p>
        </p:txBody>
      </p:sp>
    </p:spTree>
    <p:extLst>
      <p:ext uri="{BB962C8B-B14F-4D97-AF65-F5344CB8AC3E}">
        <p14:creationId xmlns:p14="http://schemas.microsoft.com/office/powerpoint/2010/main" val="11599990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9218" name="Group 2"/>
          <p:cNvGrpSpPr>
            <a:grpSpLocks/>
          </p:cNvGrpSpPr>
          <p:nvPr/>
        </p:nvGrpSpPr>
        <p:grpSpPr bwMode="auto">
          <a:xfrm>
            <a:off x="-1380067" y="1552576"/>
            <a:ext cx="13572067" cy="5305425"/>
            <a:chOff x="-652" y="978"/>
            <a:chExt cx="6412" cy="3342"/>
          </a:xfrm>
        </p:grpSpPr>
        <p:sp>
          <p:nvSpPr>
            <p:cNvPr id="9219" name="Freeform 3"/>
            <p:cNvSpPr>
              <a:spLocks/>
            </p:cNvSpPr>
            <p:nvPr/>
          </p:nvSpPr>
          <p:spPr bwMode="auto">
            <a:xfrm>
              <a:off x="2061" y="1707"/>
              <a:ext cx="3699" cy="2613"/>
            </a:xfrm>
            <a:custGeom>
              <a:avLst/>
              <a:gdLst/>
              <a:ahLst/>
              <a:cxnLst>
                <a:cxn ang="0">
                  <a:pos x="1523" y="2611"/>
                </a:cxn>
                <a:cxn ang="0">
                  <a:pos x="3698" y="2612"/>
                </a:cxn>
                <a:cxn ang="0">
                  <a:pos x="3698" y="2228"/>
                </a:cxn>
                <a:cxn ang="0">
                  <a:pos x="0" y="0"/>
                </a:cxn>
                <a:cxn ang="0">
                  <a:pos x="160" y="118"/>
                </a:cxn>
                <a:cxn ang="0">
                  <a:pos x="292" y="219"/>
                </a:cxn>
                <a:cxn ang="0">
                  <a:pos x="441" y="347"/>
                </a:cxn>
                <a:cxn ang="0">
                  <a:pos x="585" y="482"/>
                </a:cxn>
                <a:cxn ang="0">
                  <a:pos x="796" y="711"/>
                </a:cxn>
                <a:cxn ang="0">
                  <a:pos x="983" y="955"/>
                </a:cxn>
                <a:cxn ang="0">
                  <a:pos x="1119" y="1168"/>
                </a:cxn>
                <a:cxn ang="0">
                  <a:pos x="1238" y="1388"/>
                </a:cxn>
                <a:cxn ang="0">
                  <a:pos x="1331" y="1608"/>
                </a:cxn>
                <a:cxn ang="0">
                  <a:pos x="1400" y="1809"/>
                </a:cxn>
                <a:cxn ang="0">
                  <a:pos x="1447" y="1979"/>
                </a:cxn>
                <a:cxn ang="0">
                  <a:pos x="1490" y="2190"/>
                </a:cxn>
                <a:cxn ang="0">
                  <a:pos x="1511" y="2374"/>
                </a:cxn>
                <a:cxn ang="0">
                  <a:pos x="1523" y="2611"/>
                </a:cxn>
              </a:cxnLst>
              <a:rect l="0" t="0" r="r" b="b"/>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chemeClr val="accent2">
                    <a:gamma/>
                    <a:shade val="46275"/>
                    <a:invGamma/>
                  </a:schemeClr>
                </a:gs>
                <a:gs pos="100000">
                  <a:schemeClr val="accent2"/>
                </a:gs>
              </a:gsLst>
              <a:lin ang="0" scaled="1"/>
            </a:gradFill>
            <a:ln w="9525" cap="rnd">
              <a:noFill/>
              <a:round/>
              <a:headEnd/>
              <a:tailEnd/>
            </a:ln>
            <a:effectLst/>
          </p:spPr>
          <p:txBody>
            <a:bodyPr/>
            <a:lstStyle/>
            <a:p>
              <a:pPr fontAlgn="base">
                <a:spcBef>
                  <a:spcPct val="0"/>
                </a:spcBef>
                <a:spcAft>
                  <a:spcPct val="0"/>
                </a:spcAft>
              </a:pPr>
              <a:endParaRPr lang="ja-JP" altLang="en-US" sz="2000" b="1" u="sng">
                <a:solidFill>
                  <a:srgbClr val="FF0033"/>
                </a:solidFill>
                <a:effectLst>
                  <a:outerShdw blurRad="38100" dist="38100" dir="2700000" algn="tl">
                    <a:srgbClr val="000000">
                      <a:alpha val="43137"/>
                    </a:srgbClr>
                  </a:outerShdw>
                </a:effectLst>
                <a:latin typeface="Century" pitchFamily="18" charset="0"/>
              </a:endParaRPr>
            </a:p>
          </p:txBody>
        </p:sp>
        <p:sp>
          <p:nvSpPr>
            <p:cNvPr id="9220" name="Arc 4"/>
            <p:cNvSpPr>
              <a:spLocks/>
            </p:cNvSpPr>
            <p:nvPr/>
          </p:nvSpPr>
          <p:spPr bwMode="auto">
            <a:xfrm>
              <a:off x="-652" y="978"/>
              <a:ext cx="4237" cy="3342"/>
            </a:xfrm>
            <a:custGeom>
              <a:avLst/>
              <a:gdLst>
                <a:gd name="G0" fmla="+- 0 0 0"/>
                <a:gd name="G1" fmla="+- 21231 0 0"/>
                <a:gd name="G2" fmla="+- 21600 0 0"/>
                <a:gd name="T0" fmla="*/ 3977 w 21600"/>
                <a:gd name="T1" fmla="*/ 0 h 21231"/>
                <a:gd name="T2" fmla="*/ 21600 w 21600"/>
                <a:gd name="T3" fmla="*/ 21231 h 21231"/>
                <a:gd name="T4" fmla="*/ 0 w 21600"/>
                <a:gd name="T5" fmla="*/ 21231 h 21231"/>
              </a:gdLst>
              <a:ahLst/>
              <a:cxnLst>
                <a:cxn ang="0">
                  <a:pos x="T0" y="T1"/>
                </a:cxn>
                <a:cxn ang="0">
                  <a:pos x="T2" y="T3"/>
                </a:cxn>
                <a:cxn ang="0">
                  <a:pos x="T4" y="T5"/>
                </a:cxn>
              </a:cxnLst>
              <a:rect l="0" t="0" r="r" b="b"/>
              <a:pathLst>
                <a:path w="21600" h="21231" fill="none" extrusionOk="0">
                  <a:moveTo>
                    <a:pt x="3976" y="0"/>
                  </a:moveTo>
                  <a:cubicBezTo>
                    <a:pt x="14194" y="1914"/>
                    <a:pt x="21600" y="10835"/>
                    <a:pt x="21600" y="21231"/>
                  </a:cubicBezTo>
                </a:path>
                <a:path w="21600" h="21231" stroke="0" extrusionOk="0">
                  <a:moveTo>
                    <a:pt x="3976" y="0"/>
                  </a:moveTo>
                  <a:cubicBezTo>
                    <a:pt x="14194" y="1914"/>
                    <a:pt x="21600" y="10835"/>
                    <a:pt x="21600" y="21231"/>
                  </a:cubicBezTo>
                  <a:lnTo>
                    <a:pt x="0" y="21231"/>
                  </a:lnTo>
                  <a:close/>
                </a:path>
              </a:pathLst>
            </a:custGeom>
            <a:noFill/>
            <a:ln w="12700" cap="rnd">
              <a:solidFill>
                <a:schemeClr val="accent2"/>
              </a:solidFill>
              <a:round/>
              <a:headEnd type="none" w="sm" len="sm"/>
              <a:tailEnd type="none" w="sm" len="sm"/>
            </a:ln>
            <a:effectLst/>
          </p:spPr>
          <p:txBody>
            <a:bodyPr wrap="none" anchor="ctr"/>
            <a:lstStyle/>
            <a:p>
              <a:pPr fontAlgn="base">
                <a:spcBef>
                  <a:spcPct val="0"/>
                </a:spcBef>
                <a:spcAft>
                  <a:spcPct val="0"/>
                </a:spcAft>
              </a:pPr>
              <a:endParaRPr lang="ja-JP" altLang="en-US" sz="2000" b="1" u="sng">
                <a:solidFill>
                  <a:srgbClr val="FF0033"/>
                </a:solidFill>
                <a:effectLst>
                  <a:outerShdw blurRad="38100" dist="38100" dir="2700000" algn="tl">
                    <a:srgbClr val="000000">
                      <a:alpha val="43137"/>
                    </a:srgbClr>
                  </a:outerShdw>
                </a:effectLst>
                <a:latin typeface="Century" pitchFamily="18" charset="0"/>
              </a:endParaRPr>
            </a:p>
          </p:txBody>
        </p:sp>
      </p:grpSp>
      <p:sp>
        <p:nvSpPr>
          <p:cNvPr id="9221" name="Rectangle 5"/>
          <p:cNvSpPr>
            <a:spLocks noGrp="1" noChangeArrowheads="1"/>
          </p:cNvSpPr>
          <p:nvPr>
            <p:ph type="ctrTitle" sz="quarter"/>
          </p:nvPr>
        </p:nvSpPr>
        <p:spPr>
          <a:xfrm>
            <a:off x="1725084" y="762000"/>
            <a:ext cx="10363200" cy="1143000"/>
          </a:xfrm>
        </p:spPr>
        <p:txBody>
          <a:bodyPr anchor="b"/>
          <a:lstStyle>
            <a:lvl1pPr>
              <a:defRPr/>
            </a:lvl1pPr>
          </a:lstStyle>
          <a:p>
            <a:r>
              <a:rPr lang="ja-JP" altLang="en-US"/>
              <a:t>マスタ タイトルの書式設定</a:t>
            </a:r>
          </a:p>
        </p:txBody>
      </p:sp>
      <p:sp>
        <p:nvSpPr>
          <p:cNvPr id="9222" name="Rectangle 6"/>
          <p:cNvSpPr>
            <a:spLocks noGrp="1" noChangeArrowheads="1"/>
          </p:cNvSpPr>
          <p:nvPr>
            <p:ph type="subTitle" sz="quarter" idx="1"/>
          </p:nvPr>
        </p:nvSpPr>
        <p:spPr>
          <a:xfrm>
            <a:off x="914400" y="3429000"/>
            <a:ext cx="8534400" cy="1752600"/>
          </a:xfrm>
        </p:spPr>
        <p:txBody>
          <a:bodyPr lIns="92075" tIns="46038" rIns="92075" bIns="46038" anchor="ctr"/>
          <a:lstStyle>
            <a:lvl1pPr marL="0" indent="0" algn="ctr">
              <a:buFont typeface="Wingdings" pitchFamily="2" charset="2"/>
              <a:buNone/>
              <a:defRPr/>
            </a:lvl1pPr>
          </a:lstStyle>
          <a:p>
            <a:r>
              <a:rPr lang="ja-JP" altLang="en-US"/>
              <a:t>マスタ サブタイトルの書式設定</a:t>
            </a:r>
          </a:p>
        </p:txBody>
      </p:sp>
      <p:sp>
        <p:nvSpPr>
          <p:cNvPr id="9223" name="Rectangle 7"/>
          <p:cNvSpPr>
            <a:spLocks noGrp="1" noChangeArrowheads="1"/>
          </p:cNvSpPr>
          <p:nvPr>
            <p:ph type="dt" sz="quarter" idx="2"/>
          </p:nvPr>
        </p:nvSpPr>
        <p:spPr/>
        <p:txBody>
          <a:bodyPr/>
          <a:lstStyle>
            <a:lvl1pPr>
              <a:defRPr/>
            </a:lvl1pPr>
          </a:lstStyle>
          <a:p>
            <a:endParaRPr lang="en-US" altLang="ja-JP">
              <a:solidFill>
                <a:srgbClr val="FFFFFF"/>
              </a:solidFill>
            </a:endParaRPr>
          </a:p>
        </p:txBody>
      </p:sp>
      <p:sp>
        <p:nvSpPr>
          <p:cNvPr id="9224" name="Rectangle 8"/>
          <p:cNvSpPr>
            <a:spLocks noGrp="1" noChangeArrowheads="1"/>
          </p:cNvSpPr>
          <p:nvPr>
            <p:ph type="ftr" sz="quarter" idx="3"/>
          </p:nvPr>
        </p:nvSpPr>
        <p:spPr/>
        <p:txBody>
          <a:bodyPr/>
          <a:lstStyle>
            <a:lvl1pPr>
              <a:defRPr/>
            </a:lvl1pPr>
          </a:lstStyle>
          <a:p>
            <a:endParaRPr lang="en-US" altLang="ja-JP">
              <a:solidFill>
                <a:srgbClr val="FFFFFF"/>
              </a:solidFill>
            </a:endParaRPr>
          </a:p>
        </p:txBody>
      </p:sp>
      <p:sp>
        <p:nvSpPr>
          <p:cNvPr id="9225" name="Rectangle 9"/>
          <p:cNvSpPr>
            <a:spLocks noGrp="1" noChangeArrowheads="1"/>
          </p:cNvSpPr>
          <p:nvPr>
            <p:ph type="sldNum" sz="quarter" idx="4"/>
          </p:nvPr>
        </p:nvSpPr>
        <p:spPr/>
        <p:txBody>
          <a:bodyPr/>
          <a:lstStyle>
            <a:lvl1pPr>
              <a:defRPr/>
            </a:lvl1pPr>
          </a:lstStyle>
          <a:p>
            <a:fld id="{364C4227-1DC3-40F4-9826-7CE1B9CEB7DD}" type="slidenum">
              <a:rPr lang="en-US" altLang="ja-JP">
                <a:solidFill>
                  <a:srgbClr val="FFFFFF"/>
                </a:solidFill>
              </a:rPr>
              <a:pPr/>
              <a:t>‹#›</a:t>
            </a:fld>
            <a:endParaRPr lang="en-US" altLang="ja-JP">
              <a:solidFill>
                <a:srgbClr val="FFFFFF"/>
              </a:solidFill>
            </a:endParaRPr>
          </a:p>
        </p:txBody>
      </p:sp>
    </p:spTree>
    <p:extLst>
      <p:ext uri="{BB962C8B-B14F-4D97-AF65-F5344CB8AC3E}">
        <p14:creationId xmlns:p14="http://schemas.microsoft.com/office/powerpoint/2010/main" val="387847714"/>
      </p:ext>
    </p:extLst>
  </p:cSld>
  <p:clrMapOvr>
    <a:masterClrMapping/>
  </p:clrMapOvr>
  <p:transition>
    <p:rand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solidFill>
                <a:srgbClr val="FFFFFF"/>
              </a:solidFill>
            </a:endParaRPr>
          </a:p>
        </p:txBody>
      </p:sp>
      <p:sp>
        <p:nvSpPr>
          <p:cNvPr id="5" name="フッター プレースホルダ 4"/>
          <p:cNvSpPr>
            <a:spLocks noGrp="1"/>
          </p:cNvSpPr>
          <p:nvPr>
            <p:ph type="ftr" sz="quarter" idx="11"/>
          </p:nvPr>
        </p:nvSpPr>
        <p:spPr/>
        <p:txBody>
          <a:bodyPr/>
          <a:lstStyle>
            <a:lvl1pPr>
              <a:defRPr/>
            </a:lvl1pPr>
          </a:lstStyle>
          <a:p>
            <a:endParaRPr lang="en-US" altLang="ja-JP">
              <a:solidFill>
                <a:srgbClr val="FFFFFF"/>
              </a:solidFill>
            </a:endParaRPr>
          </a:p>
        </p:txBody>
      </p:sp>
      <p:sp>
        <p:nvSpPr>
          <p:cNvPr id="6" name="スライド番号プレースホルダ 5"/>
          <p:cNvSpPr>
            <a:spLocks noGrp="1"/>
          </p:cNvSpPr>
          <p:nvPr>
            <p:ph type="sldNum" sz="quarter" idx="12"/>
          </p:nvPr>
        </p:nvSpPr>
        <p:spPr/>
        <p:txBody>
          <a:bodyPr/>
          <a:lstStyle>
            <a:lvl1pPr>
              <a:defRPr/>
            </a:lvl1pPr>
          </a:lstStyle>
          <a:p>
            <a:fld id="{C72C5930-6380-46B1-ABC8-3936B6F6B660}" type="slidenum">
              <a:rPr lang="en-US" altLang="ja-JP">
                <a:solidFill>
                  <a:srgbClr val="FFFFFF"/>
                </a:solidFill>
              </a:rPr>
              <a:pPr/>
              <a:t>‹#›</a:t>
            </a:fld>
            <a:endParaRPr lang="en-US" altLang="ja-JP">
              <a:solidFill>
                <a:srgbClr val="FFFFFF"/>
              </a:solidFill>
            </a:endParaRPr>
          </a:p>
        </p:txBody>
      </p:sp>
    </p:spTree>
    <p:extLst>
      <p:ext uri="{BB962C8B-B14F-4D97-AF65-F5344CB8AC3E}">
        <p14:creationId xmlns:p14="http://schemas.microsoft.com/office/powerpoint/2010/main" val="3066087181"/>
      </p:ext>
    </p:extLst>
  </p:cSld>
  <p:clrMapOvr>
    <a:masterClrMapping/>
  </p:clrMapOvr>
  <p:transition>
    <p:rand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endParaRPr lang="en-US" altLang="ja-JP">
              <a:solidFill>
                <a:srgbClr val="FFFFFF"/>
              </a:solidFill>
            </a:endParaRPr>
          </a:p>
        </p:txBody>
      </p:sp>
      <p:sp>
        <p:nvSpPr>
          <p:cNvPr id="5" name="フッター プレースホルダ 4"/>
          <p:cNvSpPr>
            <a:spLocks noGrp="1"/>
          </p:cNvSpPr>
          <p:nvPr>
            <p:ph type="ftr" sz="quarter" idx="11"/>
          </p:nvPr>
        </p:nvSpPr>
        <p:spPr/>
        <p:txBody>
          <a:bodyPr/>
          <a:lstStyle>
            <a:lvl1pPr>
              <a:defRPr/>
            </a:lvl1pPr>
          </a:lstStyle>
          <a:p>
            <a:endParaRPr lang="en-US" altLang="ja-JP">
              <a:solidFill>
                <a:srgbClr val="FFFFFF"/>
              </a:solidFill>
            </a:endParaRPr>
          </a:p>
        </p:txBody>
      </p:sp>
      <p:sp>
        <p:nvSpPr>
          <p:cNvPr id="6" name="スライド番号プレースホルダ 5"/>
          <p:cNvSpPr>
            <a:spLocks noGrp="1"/>
          </p:cNvSpPr>
          <p:nvPr>
            <p:ph type="sldNum" sz="quarter" idx="12"/>
          </p:nvPr>
        </p:nvSpPr>
        <p:spPr/>
        <p:txBody>
          <a:bodyPr/>
          <a:lstStyle>
            <a:lvl1pPr>
              <a:defRPr/>
            </a:lvl1pPr>
          </a:lstStyle>
          <a:p>
            <a:fld id="{A654FDBD-555B-4CF3-AB77-053AD16FCFE6}" type="slidenum">
              <a:rPr lang="en-US" altLang="ja-JP">
                <a:solidFill>
                  <a:srgbClr val="FFFFFF"/>
                </a:solidFill>
              </a:rPr>
              <a:pPr/>
              <a:t>‹#›</a:t>
            </a:fld>
            <a:endParaRPr lang="en-US" altLang="ja-JP">
              <a:solidFill>
                <a:srgbClr val="FFFFFF"/>
              </a:solidFill>
            </a:endParaRPr>
          </a:p>
        </p:txBody>
      </p:sp>
    </p:spTree>
    <p:extLst>
      <p:ext uri="{BB962C8B-B14F-4D97-AF65-F5344CB8AC3E}">
        <p14:creationId xmlns:p14="http://schemas.microsoft.com/office/powerpoint/2010/main" val="550160409"/>
      </p:ext>
    </p:extLst>
  </p:cSld>
  <p:clrMapOvr>
    <a:masterClrMapping/>
  </p:clrMapOvr>
  <p:transition>
    <p:random/>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endParaRPr lang="en-US" altLang="ja-JP">
              <a:solidFill>
                <a:srgbClr val="FFFFFF"/>
              </a:solidFill>
            </a:endParaRPr>
          </a:p>
        </p:txBody>
      </p:sp>
      <p:sp>
        <p:nvSpPr>
          <p:cNvPr id="6" name="フッター プレースホルダ 5"/>
          <p:cNvSpPr>
            <a:spLocks noGrp="1"/>
          </p:cNvSpPr>
          <p:nvPr>
            <p:ph type="ftr" sz="quarter" idx="11"/>
          </p:nvPr>
        </p:nvSpPr>
        <p:spPr/>
        <p:txBody>
          <a:bodyPr/>
          <a:lstStyle>
            <a:lvl1pPr>
              <a:defRPr/>
            </a:lvl1pPr>
          </a:lstStyle>
          <a:p>
            <a:endParaRPr lang="en-US" altLang="ja-JP">
              <a:solidFill>
                <a:srgbClr val="FFFFFF"/>
              </a:solidFill>
            </a:endParaRPr>
          </a:p>
        </p:txBody>
      </p:sp>
      <p:sp>
        <p:nvSpPr>
          <p:cNvPr id="7" name="スライド番号プレースホルダ 6"/>
          <p:cNvSpPr>
            <a:spLocks noGrp="1"/>
          </p:cNvSpPr>
          <p:nvPr>
            <p:ph type="sldNum" sz="quarter" idx="12"/>
          </p:nvPr>
        </p:nvSpPr>
        <p:spPr/>
        <p:txBody>
          <a:bodyPr/>
          <a:lstStyle>
            <a:lvl1pPr>
              <a:defRPr/>
            </a:lvl1pPr>
          </a:lstStyle>
          <a:p>
            <a:fld id="{F69ECEAC-06CD-4473-A494-A16933F64900}" type="slidenum">
              <a:rPr lang="en-US" altLang="ja-JP">
                <a:solidFill>
                  <a:srgbClr val="FFFFFF"/>
                </a:solidFill>
              </a:rPr>
              <a:pPr/>
              <a:t>‹#›</a:t>
            </a:fld>
            <a:endParaRPr lang="en-US" altLang="ja-JP">
              <a:solidFill>
                <a:srgbClr val="FFFFFF"/>
              </a:solidFill>
            </a:endParaRPr>
          </a:p>
        </p:txBody>
      </p:sp>
    </p:spTree>
    <p:extLst>
      <p:ext uri="{BB962C8B-B14F-4D97-AF65-F5344CB8AC3E}">
        <p14:creationId xmlns:p14="http://schemas.microsoft.com/office/powerpoint/2010/main" val="3056209327"/>
      </p:ext>
    </p:extLst>
  </p:cSld>
  <p:clrMapOvr>
    <a:masterClrMapping/>
  </p:clrMapOvr>
  <p:transition>
    <p:random/>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4638"/>
            <a:ext cx="109728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endParaRPr lang="en-US" altLang="ja-JP">
              <a:solidFill>
                <a:srgbClr val="FFFFFF"/>
              </a:solidFill>
            </a:endParaRPr>
          </a:p>
        </p:txBody>
      </p:sp>
      <p:sp>
        <p:nvSpPr>
          <p:cNvPr id="8" name="フッター プレースホルダ 7"/>
          <p:cNvSpPr>
            <a:spLocks noGrp="1"/>
          </p:cNvSpPr>
          <p:nvPr>
            <p:ph type="ftr" sz="quarter" idx="11"/>
          </p:nvPr>
        </p:nvSpPr>
        <p:spPr/>
        <p:txBody>
          <a:bodyPr/>
          <a:lstStyle>
            <a:lvl1pPr>
              <a:defRPr/>
            </a:lvl1pPr>
          </a:lstStyle>
          <a:p>
            <a:endParaRPr lang="en-US" altLang="ja-JP">
              <a:solidFill>
                <a:srgbClr val="FFFFFF"/>
              </a:solidFill>
            </a:endParaRPr>
          </a:p>
        </p:txBody>
      </p:sp>
      <p:sp>
        <p:nvSpPr>
          <p:cNvPr id="9" name="スライド番号プレースホルダ 8"/>
          <p:cNvSpPr>
            <a:spLocks noGrp="1"/>
          </p:cNvSpPr>
          <p:nvPr>
            <p:ph type="sldNum" sz="quarter" idx="12"/>
          </p:nvPr>
        </p:nvSpPr>
        <p:spPr/>
        <p:txBody>
          <a:bodyPr/>
          <a:lstStyle>
            <a:lvl1pPr>
              <a:defRPr/>
            </a:lvl1pPr>
          </a:lstStyle>
          <a:p>
            <a:fld id="{6346E629-550C-4ECB-B86E-44E32C303E0C}" type="slidenum">
              <a:rPr lang="en-US" altLang="ja-JP">
                <a:solidFill>
                  <a:srgbClr val="FFFFFF"/>
                </a:solidFill>
              </a:rPr>
              <a:pPr/>
              <a:t>‹#›</a:t>
            </a:fld>
            <a:endParaRPr lang="en-US" altLang="ja-JP">
              <a:solidFill>
                <a:srgbClr val="FFFFFF"/>
              </a:solidFill>
            </a:endParaRPr>
          </a:p>
        </p:txBody>
      </p:sp>
    </p:spTree>
    <p:extLst>
      <p:ext uri="{BB962C8B-B14F-4D97-AF65-F5344CB8AC3E}">
        <p14:creationId xmlns:p14="http://schemas.microsoft.com/office/powerpoint/2010/main" val="2113987769"/>
      </p:ext>
    </p:extLst>
  </p:cSld>
  <p:clrMapOvr>
    <a:masterClrMapping/>
  </p:clrMapOvr>
  <p:transition>
    <p:random/>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endParaRPr lang="en-US" altLang="ja-JP">
              <a:solidFill>
                <a:srgbClr val="FFFFFF"/>
              </a:solidFill>
            </a:endParaRPr>
          </a:p>
        </p:txBody>
      </p:sp>
      <p:sp>
        <p:nvSpPr>
          <p:cNvPr id="4" name="フッター プレースホルダ 3"/>
          <p:cNvSpPr>
            <a:spLocks noGrp="1"/>
          </p:cNvSpPr>
          <p:nvPr>
            <p:ph type="ftr" sz="quarter" idx="11"/>
          </p:nvPr>
        </p:nvSpPr>
        <p:spPr/>
        <p:txBody>
          <a:bodyPr/>
          <a:lstStyle>
            <a:lvl1pPr>
              <a:defRPr/>
            </a:lvl1pPr>
          </a:lstStyle>
          <a:p>
            <a:endParaRPr lang="en-US" altLang="ja-JP">
              <a:solidFill>
                <a:srgbClr val="FFFFFF"/>
              </a:solidFill>
            </a:endParaRPr>
          </a:p>
        </p:txBody>
      </p:sp>
      <p:sp>
        <p:nvSpPr>
          <p:cNvPr id="5" name="スライド番号プレースホルダ 4"/>
          <p:cNvSpPr>
            <a:spLocks noGrp="1"/>
          </p:cNvSpPr>
          <p:nvPr>
            <p:ph type="sldNum" sz="quarter" idx="12"/>
          </p:nvPr>
        </p:nvSpPr>
        <p:spPr/>
        <p:txBody>
          <a:bodyPr/>
          <a:lstStyle>
            <a:lvl1pPr>
              <a:defRPr/>
            </a:lvl1pPr>
          </a:lstStyle>
          <a:p>
            <a:fld id="{F25E8804-66E2-4D5B-816F-DA0E11AF7E68}" type="slidenum">
              <a:rPr lang="en-US" altLang="ja-JP">
                <a:solidFill>
                  <a:srgbClr val="FFFFFF"/>
                </a:solidFill>
              </a:rPr>
              <a:pPr/>
              <a:t>‹#›</a:t>
            </a:fld>
            <a:endParaRPr lang="en-US" altLang="ja-JP">
              <a:solidFill>
                <a:srgbClr val="FFFFFF"/>
              </a:solidFill>
            </a:endParaRPr>
          </a:p>
        </p:txBody>
      </p:sp>
    </p:spTree>
    <p:extLst>
      <p:ext uri="{BB962C8B-B14F-4D97-AF65-F5344CB8AC3E}">
        <p14:creationId xmlns:p14="http://schemas.microsoft.com/office/powerpoint/2010/main" val="266493999"/>
      </p:ext>
    </p:extLst>
  </p:cSld>
  <p:clrMapOvr>
    <a:masterClrMapping/>
  </p:clrMapOvr>
  <p:transition>
    <p:random/>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en-US" altLang="ja-JP">
              <a:solidFill>
                <a:srgbClr val="FFFFFF"/>
              </a:solidFill>
            </a:endParaRPr>
          </a:p>
        </p:txBody>
      </p:sp>
      <p:sp>
        <p:nvSpPr>
          <p:cNvPr id="3" name="フッター プレースホルダ 2"/>
          <p:cNvSpPr>
            <a:spLocks noGrp="1"/>
          </p:cNvSpPr>
          <p:nvPr>
            <p:ph type="ftr" sz="quarter" idx="11"/>
          </p:nvPr>
        </p:nvSpPr>
        <p:spPr/>
        <p:txBody>
          <a:bodyPr/>
          <a:lstStyle>
            <a:lvl1pPr>
              <a:defRPr/>
            </a:lvl1pPr>
          </a:lstStyle>
          <a:p>
            <a:endParaRPr lang="en-US" altLang="ja-JP">
              <a:solidFill>
                <a:srgbClr val="FFFFFF"/>
              </a:solidFill>
            </a:endParaRPr>
          </a:p>
        </p:txBody>
      </p:sp>
      <p:sp>
        <p:nvSpPr>
          <p:cNvPr id="4" name="スライド番号プレースホルダ 3"/>
          <p:cNvSpPr>
            <a:spLocks noGrp="1"/>
          </p:cNvSpPr>
          <p:nvPr>
            <p:ph type="sldNum" sz="quarter" idx="12"/>
          </p:nvPr>
        </p:nvSpPr>
        <p:spPr/>
        <p:txBody>
          <a:bodyPr/>
          <a:lstStyle>
            <a:lvl1pPr>
              <a:defRPr/>
            </a:lvl1pPr>
          </a:lstStyle>
          <a:p>
            <a:fld id="{619F634B-CD53-4F4C-B364-4E94E49886F7}" type="slidenum">
              <a:rPr lang="en-US" altLang="ja-JP">
                <a:solidFill>
                  <a:srgbClr val="FFFFFF"/>
                </a:solidFill>
              </a:rPr>
              <a:pPr/>
              <a:t>‹#›</a:t>
            </a:fld>
            <a:endParaRPr lang="en-US" altLang="ja-JP">
              <a:solidFill>
                <a:srgbClr val="FFFFFF"/>
              </a:solidFill>
            </a:endParaRPr>
          </a:p>
        </p:txBody>
      </p:sp>
    </p:spTree>
    <p:extLst>
      <p:ext uri="{BB962C8B-B14F-4D97-AF65-F5344CB8AC3E}">
        <p14:creationId xmlns:p14="http://schemas.microsoft.com/office/powerpoint/2010/main" val="165553542"/>
      </p:ext>
    </p:extLst>
  </p:cSld>
  <p:clrMapOvr>
    <a:masterClrMapping/>
  </p:clrMapOvr>
  <p:transition>
    <p:random/>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solidFill>
                <a:srgbClr val="FFFFFF"/>
              </a:solidFill>
            </a:endParaRPr>
          </a:p>
        </p:txBody>
      </p:sp>
      <p:sp>
        <p:nvSpPr>
          <p:cNvPr id="6" name="フッター プレースホルダ 5"/>
          <p:cNvSpPr>
            <a:spLocks noGrp="1"/>
          </p:cNvSpPr>
          <p:nvPr>
            <p:ph type="ftr" sz="quarter" idx="11"/>
          </p:nvPr>
        </p:nvSpPr>
        <p:spPr/>
        <p:txBody>
          <a:bodyPr/>
          <a:lstStyle>
            <a:lvl1pPr>
              <a:defRPr/>
            </a:lvl1pPr>
          </a:lstStyle>
          <a:p>
            <a:endParaRPr lang="en-US" altLang="ja-JP">
              <a:solidFill>
                <a:srgbClr val="FFFFFF"/>
              </a:solidFill>
            </a:endParaRPr>
          </a:p>
        </p:txBody>
      </p:sp>
      <p:sp>
        <p:nvSpPr>
          <p:cNvPr id="7" name="スライド番号プレースホルダ 6"/>
          <p:cNvSpPr>
            <a:spLocks noGrp="1"/>
          </p:cNvSpPr>
          <p:nvPr>
            <p:ph type="sldNum" sz="quarter" idx="12"/>
          </p:nvPr>
        </p:nvSpPr>
        <p:spPr/>
        <p:txBody>
          <a:bodyPr/>
          <a:lstStyle>
            <a:lvl1pPr>
              <a:defRPr/>
            </a:lvl1pPr>
          </a:lstStyle>
          <a:p>
            <a:fld id="{8C495072-BE5F-4037-A9DD-91359F5221B4}" type="slidenum">
              <a:rPr lang="en-US" altLang="ja-JP">
                <a:solidFill>
                  <a:srgbClr val="FFFFFF"/>
                </a:solidFill>
              </a:rPr>
              <a:pPr/>
              <a:t>‹#›</a:t>
            </a:fld>
            <a:endParaRPr lang="en-US" altLang="ja-JP">
              <a:solidFill>
                <a:srgbClr val="FFFFFF"/>
              </a:solidFill>
            </a:endParaRPr>
          </a:p>
        </p:txBody>
      </p:sp>
    </p:spTree>
    <p:extLst>
      <p:ext uri="{BB962C8B-B14F-4D97-AF65-F5344CB8AC3E}">
        <p14:creationId xmlns:p14="http://schemas.microsoft.com/office/powerpoint/2010/main" val="1453952830"/>
      </p:ext>
    </p:extLst>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592B3A8-C8F0-4C08-B65F-E23DCF5C300B}" type="datetimeFigureOut">
              <a:rPr kumimoji="1" lang="ja-JP" altLang="en-US" smtClean="0"/>
              <a:t>2018/12/12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605351C-B6DD-423A-80A0-393C60FD6FD9}" type="slidenum">
              <a:rPr kumimoji="1" lang="ja-JP" altLang="en-US" smtClean="0"/>
              <a:t>‹#›</a:t>
            </a:fld>
            <a:endParaRPr kumimoji="1" lang="ja-JP" altLang="en-US"/>
          </a:p>
        </p:txBody>
      </p:sp>
    </p:spTree>
    <p:extLst>
      <p:ext uri="{BB962C8B-B14F-4D97-AF65-F5344CB8AC3E}">
        <p14:creationId xmlns:p14="http://schemas.microsoft.com/office/powerpoint/2010/main" val="115480317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solidFill>
                <a:srgbClr val="FFFFFF"/>
              </a:solidFill>
            </a:endParaRPr>
          </a:p>
        </p:txBody>
      </p:sp>
      <p:sp>
        <p:nvSpPr>
          <p:cNvPr id="6" name="フッター プレースホルダ 5"/>
          <p:cNvSpPr>
            <a:spLocks noGrp="1"/>
          </p:cNvSpPr>
          <p:nvPr>
            <p:ph type="ftr" sz="quarter" idx="11"/>
          </p:nvPr>
        </p:nvSpPr>
        <p:spPr/>
        <p:txBody>
          <a:bodyPr/>
          <a:lstStyle>
            <a:lvl1pPr>
              <a:defRPr/>
            </a:lvl1pPr>
          </a:lstStyle>
          <a:p>
            <a:endParaRPr lang="en-US" altLang="ja-JP">
              <a:solidFill>
                <a:srgbClr val="FFFFFF"/>
              </a:solidFill>
            </a:endParaRPr>
          </a:p>
        </p:txBody>
      </p:sp>
      <p:sp>
        <p:nvSpPr>
          <p:cNvPr id="7" name="スライド番号プレースホルダ 6"/>
          <p:cNvSpPr>
            <a:spLocks noGrp="1"/>
          </p:cNvSpPr>
          <p:nvPr>
            <p:ph type="sldNum" sz="quarter" idx="12"/>
          </p:nvPr>
        </p:nvSpPr>
        <p:spPr/>
        <p:txBody>
          <a:bodyPr/>
          <a:lstStyle>
            <a:lvl1pPr>
              <a:defRPr/>
            </a:lvl1pPr>
          </a:lstStyle>
          <a:p>
            <a:fld id="{F4C83DB7-6C20-4B21-9353-980EF20843E4}" type="slidenum">
              <a:rPr lang="en-US" altLang="ja-JP">
                <a:solidFill>
                  <a:srgbClr val="FFFFFF"/>
                </a:solidFill>
              </a:rPr>
              <a:pPr/>
              <a:t>‹#›</a:t>
            </a:fld>
            <a:endParaRPr lang="en-US" altLang="ja-JP">
              <a:solidFill>
                <a:srgbClr val="FFFFFF"/>
              </a:solidFill>
            </a:endParaRPr>
          </a:p>
        </p:txBody>
      </p:sp>
    </p:spTree>
    <p:extLst>
      <p:ext uri="{BB962C8B-B14F-4D97-AF65-F5344CB8AC3E}">
        <p14:creationId xmlns:p14="http://schemas.microsoft.com/office/powerpoint/2010/main" val="1530457374"/>
      </p:ext>
    </p:extLst>
  </p:cSld>
  <p:clrMapOvr>
    <a:masterClrMapping/>
  </p:clrMapOvr>
  <p:transition>
    <p:random/>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solidFill>
                <a:srgbClr val="FFFFFF"/>
              </a:solidFill>
            </a:endParaRPr>
          </a:p>
        </p:txBody>
      </p:sp>
      <p:sp>
        <p:nvSpPr>
          <p:cNvPr id="5" name="フッター プレースホルダ 4"/>
          <p:cNvSpPr>
            <a:spLocks noGrp="1"/>
          </p:cNvSpPr>
          <p:nvPr>
            <p:ph type="ftr" sz="quarter" idx="11"/>
          </p:nvPr>
        </p:nvSpPr>
        <p:spPr/>
        <p:txBody>
          <a:bodyPr/>
          <a:lstStyle>
            <a:lvl1pPr>
              <a:defRPr/>
            </a:lvl1pPr>
          </a:lstStyle>
          <a:p>
            <a:endParaRPr lang="en-US" altLang="ja-JP">
              <a:solidFill>
                <a:srgbClr val="FFFFFF"/>
              </a:solidFill>
            </a:endParaRPr>
          </a:p>
        </p:txBody>
      </p:sp>
      <p:sp>
        <p:nvSpPr>
          <p:cNvPr id="6" name="スライド番号プレースホルダ 5"/>
          <p:cNvSpPr>
            <a:spLocks noGrp="1"/>
          </p:cNvSpPr>
          <p:nvPr>
            <p:ph type="sldNum" sz="quarter" idx="12"/>
          </p:nvPr>
        </p:nvSpPr>
        <p:spPr/>
        <p:txBody>
          <a:bodyPr/>
          <a:lstStyle>
            <a:lvl1pPr>
              <a:defRPr/>
            </a:lvl1pPr>
          </a:lstStyle>
          <a:p>
            <a:fld id="{5BFA8EBA-6F23-4FF7-A1D7-8E882B2ABEDB}" type="slidenum">
              <a:rPr lang="en-US" altLang="ja-JP">
                <a:solidFill>
                  <a:srgbClr val="FFFFFF"/>
                </a:solidFill>
              </a:rPr>
              <a:pPr/>
              <a:t>‹#›</a:t>
            </a:fld>
            <a:endParaRPr lang="en-US" altLang="ja-JP">
              <a:solidFill>
                <a:srgbClr val="FFFFFF"/>
              </a:solidFill>
            </a:endParaRPr>
          </a:p>
        </p:txBody>
      </p:sp>
    </p:spTree>
    <p:extLst>
      <p:ext uri="{BB962C8B-B14F-4D97-AF65-F5344CB8AC3E}">
        <p14:creationId xmlns:p14="http://schemas.microsoft.com/office/powerpoint/2010/main" val="584515922"/>
      </p:ext>
    </p:extLst>
  </p:cSld>
  <p:clrMapOvr>
    <a:masterClrMapping/>
  </p:clrMapOvr>
  <p:transition>
    <p:random/>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686800" y="609600"/>
            <a:ext cx="2590800" cy="54864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914400" y="609600"/>
            <a:ext cx="7569200" cy="54864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solidFill>
                <a:srgbClr val="FFFFFF"/>
              </a:solidFill>
            </a:endParaRPr>
          </a:p>
        </p:txBody>
      </p:sp>
      <p:sp>
        <p:nvSpPr>
          <p:cNvPr id="5" name="フッター プレースホルダ 4"/>
          <p:cNvSpPr>
            <a:spLocks noGrp="1"/>
          </p:cNvSpPr>
          <p:nvPr>
            <p:ph type="ftr" sz="quarter" idx="11"/>
          </p:nvPr>
        </p:nvSpPr>
        <p:spPr/>
        <p:txBody>
          <a:bodyPr/>
          <a:lstStyle>
            <a:lvl1pPr>
              <a:defRPr/>
            </a:lvl1pPr>
          </a:lstStyle>
          <a:p>
            <a:endParaRPr lang="en-US" altLang="ja-JP">
              <a:solidFill>
                <a:srgbClr val="FFFFFF"/>
              </a:solidFill>
            </a:endParaRPr>
          </a:p>
        </p:txBody>
      </p:sp>
      <p:sp>
        <p:nvSpPr>
          <p:cNvPr id="6" name="スライド番号プレースホルダ 5"/>
          <p:cNvSpPr>
            <a:spLocks noGrp="1"/>
          </p:cNvSpPr>
          <p:nvPr>
            <p:ph type="sldNum" sz="quarter" idx="12"/>
          </p:nvPr>
        </p:nvSpPr>
        <p:spPr/>
        <p:txBody>
          <a:bodyPr/>
          <a:lstStyle>
            <a:lvl1pPr>
              <a:defRPr/>
            </a:lvl1pPr>
          </a:lstStyle>
          <a:p>
            <a:fld id="{CFBE5EBF-D249-49A9-9090-26BB878FFE17}" type="slidenum">
              <a:rPr lang="en-US" altLang="ja-JP">
                <a:solidFill>
                  <a:srgbClr val="FFFFFF"/>
                </a:solidFill>
              </a:rPr>
              <a:pPr/>
              <a:t>‹#›</a:t>
            </a:fld>
            <a:endParaRPr lang="en-US" altLang="ja-JP">
              <a:solidFill>
                <a:srgbClr val="FFFFFF"/>
              </a:solidFill>
            </a:endParaRPr>
          </a:p>
        </p:txBody>
      </p:sp>
    </p:spTree>
    <p:extLst>
      <p:ext uri="{BB962C8B-B14F-4D97-AF65-F5344CB8AC3E}">
        <p14:creationId xmlns:p14="http://schemas.microsoft.com/office/powerpoint/2010/main" val="3772712910"/>
      </p:ext>
    </p:extLst>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D592B3A8-C8F0-4C08-B65F-E23DCF5C300B}" type="datetimeFigureOut">
              <a:rPr kumimoji="1" lang="ja-JP" altLang="en-US" smtClean="0"/>
              <a:t>2018/12/12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605351C-B6DD-423A-80A0-393C60FD6FD9}" type="slidenum">
              <a:rPr kumimoji="1" lang="ja-JP" altLang="en-US" smtClean="0"/>
              <a:t>‹#›</a:t>
            </a:fld>
            <a:endParaRPr kumimoji="1" lang="ja-JP" altLang="en-US"/>
          </a:p>
        </p:txBody>
      </p:sp>
    </p:spTree>
    <p:extLst>
      <p:ext uri="{BB962C8B-B14F-4D97-AF65-F5344CB8AC3E}">
        <p14:creationId xmlns:p14="http://schemas.microsoft.com/office/powerpoint/2010/main" val="12338749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D592B3A8-C8F0-4C08-B65F-E23DCF5C300B}" type="datetimeFigureOut">
              <a:rPr kumimoji="1" lang="ja-JP" altLang="en-US" smtClean="0"/>
              <a:t>2018/12/12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605351C-B6DD-423A-80A0-393C60FD6FD9}" type="slidenum">
              <a:rPr kumimoji="1" lang="ja-JP" altLang="en-US" smtClean="0"/>
              <a:t>‹#›</a:t>
            </a:fld>
            <a:endParaRPr kumimoji="1" lang="ja-JP" altLang="en-US"/>
          </a:p>
        </p:txBody>
      </p:sp>
    </p:spTree>
    <p:extLst>
      <p:ext uri="{BB962C8B-B14F-4D97-AF65-F5344CB8AC3E}">
        <p14:creationId xmlns:p14="http://schemas.microsoft.com/office/powerpoint/2010/main" val="2520243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D592B3A8-C8F0-4C08-B65F-E23DCF5C300B}" type="datetimeFigureOut">
              <a:rPr kumimoji="1" lang="ja-JP" altLang="en-US" smtClean="0"/>
              <a:t>2018/12/12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605351C-B6DD-423A-80A0-393C60FD6FD9}" type="slidenum">
              <a:rPr kumimoji="1" lang="ja-JP" altLang="en-US" smtClean="0"/>
              <a:t>‹#›</a:t>
            </a:fld>
            <a:endParaRPr kumimoji="1" lang="ja-JP" altLang="en-US"/>
          </a:p>
        </p:txBody>
      </p:sp>
    </p:spTree>
    <p:extLst>
      <p:ext uri="{BB962C8B-B14F-4D97-AF65-F5344CB8AC3E}">
        <p14:creationId xmlns:p14="http://schemas.microsoft.com/office/powerpoint/2010/main" val="4163076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D592B3A8-C8F0-4C08-B65F-E23DCF5C300B}" type="datetimeFigureOut">
              <a:rPr kumimoji="1" lang="ja-JP" altLang="en-US" smtClean="0"/>
              <a:t>2018/12/12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605351C-B6DD-423A-80A0-393C60FD6FD9}" type="slidenum">
              <a:rPr kumimoji="1" lang="ja-JP" altLang="en-US" smtClean="0"/>
              <a:t>‹#›</a:t>
            </a:fld>
            <a:endParaRPr kumimoji="1" lang="ja-JP" altLang="en-US"/>
          </a:p>
        </p:txBody>
      </p:sp>
    </p:spTree>
    <p:extLst>
      <p:ext uri="{BB962C8B-B14F-4D97-AF65-F5344CB8AC3E}">
        <p14:creationId xmlns:p14="http://schemas.microsoft.com/office/powerpoint/2010/main" val="935675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592B3A8-C8F0-4C08-B65F-E23DCF5C300B}" type="datetimeFigureOut">
              <a:rPr kumimoji="1" lang="ja-JP" altLang="en-US" smtClean="0"/>
              <a:t>2018/12/12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605351C-B6DD-423A-80A0-393C60FD6FD9}" type="slidenum">
              <a:rPr kumimoji="1" lang="ja-JP" altLang="en-US" smtClean="0"/>
              <a:t>‹#›</a:t>
            </a:fld>
            <a:endParaRPr kumimoji="1" lang="ja-JP" altLang="en-US"/>
          </a:p>
        </p:txBody>
      </p:sp>
    </p:spTree>
    <p:extLst>
      <p:ext uri="{BB962C8B-B14F-4D97-AF65-F5344CB8AC3E}">
        <p14:creationId xmlns:p14="http://schemas.microsoft.com/office/powerpoint/2010/main" val="1142126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592B3A8-C8F0-4C08-B65F-E23DCF5C300B}" type="datetimeFigureOut">
              <a:rPr kumimoji="1" lang="ja-JP" altLang="en-US" smtClean="0"/>
              <a:t>2018/12/12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605351C-B6DD-423A-80A0-393C60FD6FD9}" type="slidenum">
              <a:rPr kumimoji="1" lang="ja-JP" altLang="en-US" smtClean="0"/>
              <a:t>‹#›</a:t>
            </a:fld>
            <a:endParaRPr kumimoji="1" lang="ja-JP" altLang="en-US"/>
          </a:p>
        </p:txBody>
      </p:sp>
    </p:spTree>
    <p:extLst>
      <p:ext uri="{BB962C8B-B14F-4D97-AF65-F5344CB8AC3E}">
        <p14:creationId xmlns:p14="http://schemas.microsoft.com/office/powerpoint/2010/main" val="398544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592B3A8-C8F0-4C08-B65F-E23DCF5C300B}" type="datetimeFigureOut">
              <a:rPr kumimoji="1" lang="ja-JP" altLang="en-US" smtClean="0"/>
              <a:t>2018/12/12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605351C-B6DD-423A-80A0-393C60FD6FD9}" type="slidenum">
              <a:rPr kumimoji="1" lang="ja-JP" altLang="en-US" smtClean="0"/>
              <a:t>‹#›</a:t>
            </a:fld>
            <a:endParaRPr kumimoji="1" lang="ja-JP" altLang="en-US"/>
          </a:p>
        </p:txBody>
      </p:sp>
    </p:spTree>
    <p:extLst>
      <p:ext uri="{BB962C8B-B14F-4D97-AF65-F5344CB8AC3E}">
        <p14:creationId xmlns:p14="http://schemas.microsoft.com/office/powerpoint/2010/main" val="40834137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92B3A8-C8F0-4C08-B65F-E23DCF5C300B}" type="datetimeFigureOut">
              <a:rPr kumimoji="1" lang="ja-JP" altLang="en-US" smtClean="0"/>
              <a:t>2018/12/12</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05351C-B6DD-423A-80A0-393C60FD6FD9}" type="slidenum">
              <a:rPr kumimoji="1" lang="ja-JP" altLang="en-US" smtClean="0"/>
              <a:t>‹#›</a:t>
            </a:fld>
            <a:endParaRPr kumimoji="1" lang="ja-JP" altLang="en-US"/>
          </a:p>
        </p:txBody>
      </p:sp>
    </p:spTree>
    <p:extLst>
      <p:ext uri="{BB962C8B-B14F-4D97-AF65-F5344CB8AC3E}">
        <p14:creationId xmlns:p14="http://schemas.microsoft.com/office/powerpoint/2010/main" val="40193956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FF"/>
            </a:gs>
            <a:gs pos="100000">
              <a:srgbClr val="66FFFF"/>
            </a:gs>
          </a:gsLst>
          <a:lin ang="18900000" scaled="1"/>
        </a:gradFill>
        <a:effectLst/>
      </p:bgPr>
    </p:bg>
    <p:spTree>
      <p:nvGrpSpPr>
        <p:cNvPr id="1" name=""/>
        <p:cNvGrpSpPr/>
        <p:nvPr/>
      </p:nvGrpSpPr>
      <p:grpSpPr>
        <a:xfrm>
          <a:off x="0" y="0"/>
          <a:ext cx="0" cy="0"/>
          <a:chOff x="0" y="0"/>
          <a:chExt cx="0" cy="0"/>
        </a:xfrm>
      </p:grpSpPr>
      <p:grpSp>
        <p:nvGrpSpPr>
          <p:cNvPr id="8194" name="Group 2"/>
          <p:cNvGrpSpPr>
            <a:grpSpLocks/>
          </p:cNvGrpSpPr>
          <p:nvPr/>
        </p:nvGrpSpPr>
        <p:grpSpPr bwMode="auto">
          <a:xfrm>
            <a:off x="0" y="1588"/>
            <a:ext cx="12177184" cy="6845300"/>
            <a:chOff x="0" y="1"/>
            <a:chExt cx="5753" cy="4312"/>
          </a:xfrm>
        </p:grpSpPr>
        <p:sp>
          <p:nvSpPr>
            <p:cNvPr id="8195" name="Freeform 3"/>
            <p:cNvSpPr>
              <a:spLocks/>
            </p:cNvSpPr>
            <p:nvPr/>
          </p:nvSpPr>
          <p:spPr bwMode="auto">
            <a:xfrm>
              <a:off x="3394" y="999"/>
              <a:ext cx="2359" cy="3314"/>
            </a:xfrm>
            <a:custGeom>
              <a:avLst/>
              <a:gdLst/>
              <a:ahLst/>
              <a:cxnLst>
                <a:cxn ang="0">
                  <a:pos x="1905" y="3312"/>
                </a:cxn>
                <a:cxn ang="0">
                  <a:pos x="2358" y="3313"/>
                </a:cxn>
                <a:cxn ang="0">
                  <a:pos x="2358" y="1437"/>
                </a:cxn>
                <a:cxn ang="0">
                  <a:pos x="0" y="0"/>
                </a:cxn>
                <a:cxn ang="0">
                  <a:pos x="201" y="150"/>
                </a:cxn>
                <a:cxn ang="0">
                  <a:pos x="366" y="279"/>
                </a:cxn>
                <a:cxn ang="0">
                  <a:pos x="552" y="441"/>
                </a:cxn>
                <a:cxn ang="0">
                  <a:pos x="732" y="612"/>
                </a:cxn>
                <a:cxn ang="0">
                  <a:pos x="996" y="903"/>
                </a:cxn>
                <a:cxn ang="0">
                  <a:pos x="1230" y="1212"/>
                </a:cxn>
                <a:cxn ang="0">
                  <a:pos x="1400" y="1482"/>
                </a:cxn>
                <a:cxn ang="0">
                  <a:pos x="1548" y="1761"/>
                </a:cxn>
                <a:cxn ang="0">
                  <a:pos x="1665" y="2040"/>
                </a:cxn>
                <a:cxn ang="0">
                  <a:pos x="1751" y="2295"/>
                </a:cxn>
                <a:cxn ang="0">
                  <a:pos x="1809" y="2511"/>
                </a:cxn>
                <a:cxn ang="0">
                  <a:pos x="1863" y="2778"/>
                </a:cxn>
                <a:cxn ang="0">
                  <a:pos x="1890" y="3012"/>
                </a:cxn>
                <a:cxn ang="0">
                  <a:pos x="1905" y="3312"/>
                </a:cxn>
              </a:cxnLst>
              <a:rect l="0" t="0" r="r" b="b"/>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chemeClr val="accent2">
                    <a:gamma/>
                    <a:shade val="46275"/>
                    <a:invGamma/>
                  </a:schemeClr>
                </a:gs>
                <a:gs pos="100000">
                  <a:schemeClr val="accent2"/>
                </a:gs>
              </a:gsLst>
              <a:lin ang="0" scaled="1"/>
            </a:gradFill>
            <a:ln w="9525" cap="rnd">
              <a:noFill/>
              <a:round/>
              <a:headEnd/>
              <a:tailEnd/>
            </a:ln>
            <a:effectLst/>
          </p:spPr>
          <p:txBody>
            <a:bodyPr/>
            <a:lstStyle/>
            <a:p>
              <a:pPr fontAlgn="base">
                <a:spcBef>
                  <a:spcPct val="0"/>
                </a:spcBef>
                <a:spcAft>
                  <a:spcPct val="0"/>
                </a:spcAft>
              </a:pPr>
              <a:endParaRPr lang="ja-JP" altLang="en-US" sz="2000" b="1" u="sng">
                <a:solidFill>
                  <a:srgbClr val="FF0033"/>
                </a:solidFill>
                <a:effectLst>
                  <a:outerShdw blurRad="38100" dist="38100" dir="2700000" algn="tl">
                    <a:srgbClr val="000000">
                      <a:alpha val="43137"/>
                    </a:srgbClr>
                  </a:outerShdw>
                </a:effectLst>
                <a:latin typeface="Century" pitchFamily="18" charset="0"/>
              </a:endParaRPr>
            </a:p>
          </p:txBody>
        </p:sp>
        <p:sp>
          <p:nvSpPr>
            <p:cNvPr id="8196" name="Arc 4"/>
            <p:cNvSpPr>
              <a:spLocks/>
            </p:cNvSpPr>
            <p:nvPr/>
          </p:nvSpPr>
          <p:spPr bwMode="auto">
            <a:xfrm>
              <a:off x="0" y="1"/>
              <a:ext cx="5298" cy="43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accent2"/>
              </a:solidFill>
              <a:round/>
              <a:headEnd type="none" w="sm" len="sm"/>
              <a:tailEnd type="none" w="sm" len="sm"/>
            </a:ln>
            <a:effectLst/>
          </p:spPr>
          <p:txBody>
            <a:bodyPr wrap="none" anchor="ctr"/>
            <a:lstStyle/>
            <a:p>
              <a:pPr fontAlgn="base">
                <a:spcBef>
                  <a:spcPct val="0"/>
                </a:spcBef>
                <a:spcAft>
                  <a:spcPct val="0"/>
                </a:spcAft>
              </a:pPr>
              <a:endParaRPr lang="ja-JP" altLang="en-US" sz="2000" b="1" u="sng">
                <a:solidFill>
                  <a:srgbClr val="FF0033"/>
                </a:solidFill>
                <a:effectLst>
                  <a:outerShdw blurRad="38100" dist="38100" dir="2700000" algn="tl">
                    <a:srgbClr val="000000">
                      <a:alpha val="43137"/>
                    </a:srgbClr>
                  </a:outerShdw>
                </a:effectLst>
                <a:latin typeface="Century" pitchFamily="18" charset="0"/>
              </a:endParaRPr>
            </a:p>
          </p:txBody>
        </p:sp>
      </p:grpSp>
      <p:sp>
        <p:nvSpPr>
          <p:cNvPr id="8197" name="Rectangle 5"/>
          <p:cNvSpPr>
            <a:spLocks noGrp="1" noChangeArrowheads="1"/>
          </p:cNvSpPr>
          <p:nvPr>
            <p:ph type="title"/>
          </p:nvPr>
        </p:nvSpPr>
        <p:spPr bwMode="auto">
          <a:xfrm>
            <a:off x="914400" y="609600"/>
            <a:ext cx="103632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smtClean="0"/>
              <a:t>マスタ タイトルの書式設定</a:t>
            </a:r>
          </a:p>
        </p:txBody>
      </p:sp>
      <p:sp>
        <p:nvSpPr>
          <p:cNvPr id="8198" name="Rectangle 6"/>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kumimoji="0" sz="1400" b="0" u="none">
                <a:solidFill>
                  <a:schemeClr val="tx1"/>
                </a:solidFill>
                <a:effectLst/>
                <a:latin typeface="+mn-lt"/>
              </a:defRPr>
            </a:lvl1pPr>
          </a:lstStyle>
          <a:p>
            <a:pPr fontAlgn="base">
              <a:spcBef>
                <a:spcPct val="0"/>
              </a:spcBef>
              <a:spcAft>
                <a:spcPct val="0"/>
              </a:spcAft>
            </a:pPr>
            <a:endParaRPr lang="en-US" altLang="ja-JP">
              <a:solidFill>
                <a:srgbClr val="FFFFFF"/>
              </a:solidFill>
            </a:endParaRPr>
          </a:p>
        </p:txBody>
      </p:sp>
      <p:sp>
        <p:nvSpPr>
          <p:cNvPr id="8199" name="Rectangle 7"/>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kumimoji="0" sz="1400" b="0" u="none">
                <a:solidFill>
                  <a:schemeClr val="tx1"/>
                </a:solidFill>
                <a:effectLst/>
                <a:latin typeface="+mn-lt"/>
              </a:defRPr>
            </a:lvl1pPr>
          </a:lstStyle>
          <a:p>
            <a:pPr fontAlgn="base">
              <a:spcBef>
                <a:spcPct val="0"/>
              </a:spcBef>
              <a:spcAft>
                <a:spcPct val="0"/>
              </a:spcAft>
            </a:pPr>
            <a:endParaRPr lang="en-US" altLang="ja-JP">
              <a:solidFill>
                <a:srgbClr val="FFFFFF"/>
              </a:solidFill>
            </a:endParaRPr>
          </a:p>
        </p:txBody>
      </p:sp>
      <p:sp>
        <p:nvSpPr>
          <p:cNvPr id="8200" name="Rectangle 8"/>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a:defRPr kumimoji="0" sz="1400" b="0" u="none">
                <a:solidFill>
                  <a:schemeClr val="tx1"/>
                </a:solidFill>
                <a:effectLst/>
                <a:latin typeface="+mn-lt"/>
              </a:defRPr>
            </a:lvl1pPr>
          </a:lstStyle>
          <a:p>
            <a:pPr fontAlgn="base">
              <a:spcBef>
                <a:spcPct val="0"/>
              </a:spcBef>
              <a:spcAft>
                <a:spcPct val="0"/>
              </a:spcAft>
            </a:pPr>
            <a:fld id="{F7E82166-545A-47EE-924C-76EA5EDB81EF}" type="slidenum">
              <a:rPr lang="en-US" altLang="ja-JP">
                <a:solidFill>
                  <a:srgbClr val="FFFFFF"/>
                </a:solidFill>
              </a:rPr>
              <a:pPr fontAlgn="base">
                <a:spcBef>
                  <a:spcPct val="0"/>
                </a:spcBef>
                <a:spcAft>
                  <a:spcPct val="0"/>
                </a:spcAft>
              </a:pPr>
              <a:t>‹#›</a:t>
            </a:fld>
            <a:endParaRPr lang="en-US" altLang="ja-JP">
              <a:solidFill>
                <a:srgbClr val="FFFFFF"/>
              </a:solidFill>
            </a:endParaRPr>
          </a:p>
        </p:txBody>
      </p:sp>
      <p:sp>
        <p:nvSpPr>
          <p:cNvPr id="8201" name="Rectangle 9"/>
          <p:cNvSpPr>
            <a:spLocks noGrp="1" noChangeArrowheads="1"/>
          </p:cNvSpPr>
          <p:nvPr>
            <p:ph type="body" idx="1"/>
          </p:nvPr>
        </p:nvSpPr>
        <p:spPr bwMode="auto">
          <a:xfrm>
            <a:off x="914400" y="1981200"/>
            <a:ext cx="10363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Tree>
    <p:extLst>
      <p:ext uri="{BB962C8B-B14F-4D97-AF65-F5344CB8AC3E}">
        <p14:creationId xmlns:p14="http://schemas.microsoft.com/office/powerpoint/2010/main" val="1055329465"/>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random/>
  </p:transition>
  <p:txStyles>
    <p:titleStyle>
      <a:lvl1pPr algn="ctr" rtl="0" fontAlgn="base">
        <a:spcBef>
          <a:spcPct val="0"/>
        </a:spcBef>
        <a:spcAft>
          <a:spcPct val="0"/>
        </a:spcAft>
        <a:defRPr kumimoji="1"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2pPr>
      <a:lvl3pPr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3pPr>
      <a:lvl4pPr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4pPr>
      <a:lvl5pPr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5pPr>
      <a:lvl6pPr marL="457200"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6pPr>
      <a:lvl7pPr marL="914400"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7pPr>
      <a:lvl8pPr marL="1371600"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8pPr>
      <a:lvl9pPr marL="1828800"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9pPr>
    </p:titleStyle>
    <p:bodyStyle>
      <a:lvl1pPr marL="342900" indent="-342900" algn="l" rtl="0" fontAlgn="base">
        <a:spcBef>
          <a:spcPct val="20000"/>
        </a:spcBef>
        <a:spcAft>
          <a:spcPct val="0"/>
        </a:spcAft>
        <a:buClr>
          <a:schemeClr val="accent2"/>
        </a:buClr>
        <a:buSzPct val="80000"/>
        <a:buFont typeface="Wingdings" pitchFamily="2" charset="2"/>
        <a:buChar char="l"/>
        <a:defRPr kumimoji="1" sz="3200">
          <a:solidFill>
            <a:schemeClr val="tx1"/>
          </a:solidFill>
          <a:latin typeface="+mn-lt"/>
          <a:ea typeface="+mn-ea"/>
          <a:cs typeface="+mn-cs"/>
        </a:defRPr>
      </a:lvl1pPr>
      <a:lvl2pPr marL="742950" indent="-285750" algn="l" rtl="0" fontAlgn="base">
        <a:spcBef>
          <a:spcPct val="20000"/>
        </a:spcBef>
        <a:spcAft>
          <a:spcPct val="0"/>
        </a:spcAft>
        <a:buClr>
          <a:schemeClr val="tx1"/>
        </a:buClr>
        <a:buSzPct val="90000"/>
        <a:buChar char="–"/>
        <a:defRPr kumimoji="1" sz="2800">
          <a:solidFill>
            <a:schemeClr val="tx1"/>
          </a:solidFill>
          <a:latin typeface="+mn-lt"/>
          <a:ea typeface="+mn-ea"/>
        </a:defRPr>
      </a:lvl2pPr>
      <a:lvl3pPr marL="1143000" indent="-228600" algn="l" rtl="0" fontAlgn="base">
        <a:spcBef>
          <a:spcPct val="20000"/>
        </a:spcBef>
        <a:spcAft>
          <a:spcPct val="0"/>
        </a:spcAft>
        <a:buClr>
          <a:schemeClr val="accent1"/>
        </a:buClr>
        <a:buSzPct val="60000"/>
        <a:buFont typeface="Wingdings" pitchFamily="2" charset="2"/>
        <a:buChar char="l"/>
        <a:defRPr kumimoji="1" sz="2400">
          <a:solidFill>
            <a:schemeClr val="tx1"/>
          </a:solidFill>
          <a:latin typeface="+mn-lt"/>
          <a:ea typeface="+mn-ea"/>
        </a:defRPr>
      </a:lvl3pPr>
      <a:lvl4pPr marL="1600200" indent="-228600" algn="l" rtl="0" fontAlgn="base">
        <a:spcBef>
          <a:spcPct val="20000"/>
        </a:spcBef>
        <a:spcAft>
          <a:spcPct val="0"/>
        </a:spcAft>
        <a:buClr>
          <a:schemeClr val="tx1"/>
        </a:buClr>
        <a:buChar char="–"/>
        <a:defRPr kumimoji="1" sz="2000">
          <a:solidFill>
            <a:schemeClr val="tx1"/>
          </a:solidFill>
          <a:latin typeface="+mn-lt"/>
          <a:ea typeface="+mn-ea"/>
        </a:defRPr>
      </a:lvl4pPr>
      <a:lvl5pPr marL="2057400" indent="-228600" algn="l" rtl="0" fontAlgn="base">
        <a:spcBef>
          <a:spcPct val="20000"/>
        </a:spcBef>
        <a:spcAft>
          <a:spcPct val="0"/>
        </a:spcAft>
        <a:buClr>
          <a:schemeClr val="accent1"/>
        </a:buClr>
        <a:buChar char="•"/>
        <a:defRPr kumimoji="1" sz="2000">
          <a:solidFill>
            <a:schemeClr val="tx1"/>
          </a:solidFill>
          <a:latin typeface="+mn-lt"/>
          <a:ea typeface="+mn-ea"/>
        </a:defRPr>
      </a:lvl5pPr>
      <a:lvl6pPr marL="2514600" indent="-228600" algn="l" rtl="0" fontAlgn="base">
        <a:spcBef>
          <a:spcPct val="20000"/>
        </a:spcBef>
        <a:spcAft>
          <a:spcPct val="0"/>
        </a:spcAft>
        <a:buClr>
          <a:schemeClr val="accent1"/>
        </a:buClr>
        <a:buChar char="•"/>
        <a:defRPr kumimoji="1" sz="2000">
          <a:solidFill>
            <a:schemeClr val="tx1"/>
          </a:solidFill>
          <a:latin typeface="+mn-lt"/>
          <a:ea typeface="+mn-ea"/>
        </a:defRPr>
      </a:lvl6pPr>
      <a:lvl7pPr marL="2971800" indent="-228600" algn="l" rtl="0" fontAlgn="base">
        <a:spcBef>
          <a:spcPct val="20000"/>
        </a:spcBef>
        <a:spcAft>
          <a:spcPct val="0"/>
        </a:spcAft>
        <a:buClr>
          <a:schemeClr val="accent1"/>
        </a:buClr>
        <a:buChar char="•"/>
        <a:defRPr kumimoji="1" sz="2000">
          <a:solidFill>
            <a:schemeClr val="tx1"/>
          </a:solidFill>
          <a:latin typeface="+mn-lt"/>
          <a:ea typeface="+mn-ea"/>
        </a:defRPr>
      </a:lvl7pPr>
      <a:lvl8pPr marL="3429000" indent="-228600" algn="l" rtl="0" fontAlgn="base">
        <a:spcBef>
          <a:spcPct val="20000"/>
        </a:spcBef>
        <a:spcAft>
          <a:spcPct val="0"/>
        </a:spcAft>
        <a:buClr>
          <a:schemeClr val="accent1"/>
        </a:buClr>
        <a:buChar char="•"/>
        <a:defRPr kumimoji="1" sz="2000">
          <a:solidFill>
            <a:schemeClr val="tx1"/>
          </a:solidFill>
          <a:latin typeface="+mn-lt"/>
          <a:ea typeface="+mn-ea"/>
        </a:defRPr>
      </a:lvl8pPr>
      <a:lvl9pPr marL="3886200" indent="-228600" algn="l" rtl="0" fontAlgn="base">
        <a:spcBef>
          <a:spcPct val="20000"/>
        </a:spcBef>
        <a:spcAft>
          <a:spcPct val="0"/>
        </a:spcAft>
        <a:buClr>
          <a:schemeClr val="accent1"/>
        </a:buClr>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00743" y="480105"/>
            <a:ext cx="11125200" cy="2387600"/>
          </a:xfrm>
        </p:spPr>
        <p:txBody>
          <a:bodyPr>
            <a:normAutofit/>
          </a:bodyPr>
          <a:lstStyle/>
          <a:p>
            <a:r>
              <a:rPr lang="ja-JP" altLang="en-US" sz="5400" dirty="0"/>
              <a:t>教室における「気になる子どもたち」の理解と支援のために</a:t>
            </a:r>
            <a:endParaRPr kumimoji="1" lang="ja-JP" altLang="en-US" sz="5400" dirty="0"/>
          </a:p>
        </p:txBody>
      </p:sp>
      <p:sp>
        <p:nvSpPr>
          <p:cNvPr id="3" name="サブタイトル 2"/>
          <p:cNvSpPr>
            <a:spLocks noGrp="1"/>
          </p:cNvSpPr>
          <p:nvPr>
            <p:ph type="subTitle" idx="1"/>
          </p:nvPr>
        </p:nvSpPr>
        <p:spPr>
          <a:xfrm>
            <a:off x="1524000" y="3286347"/>
            <a:ext cx="9144000" cy="3179767"/>
          </a:xfrm>
        </p:spPr>
        <p:txBody>
          <a:bodyPr>
            <a:normAutofit/>
          </a:bodyPr>
          <a:lstStyle/>
          <a:p>
            <a:r>
              <a:rPr kumimoji="1" lang="ja-JP" altLang="en-US" sz="3200" dirty="0" smtClean="0"/>
              <a:t>東京学芸大学附属大泉小学校・校長</a:t>
            </a:r>
            <a:endParaRPr kumimoji="1" lang="en-US" altLang="ja-JP" sz="3200" dirty="0" smtClean="0"/>
          </a:p>
          <a:p>
            <a:r>
              <a:rPr kumimoji="1" lang="ja-JP" altLang="en-US" sz="3200" dirty="0" smtClean="0"/>
              <a:t>東京学芸大学教育心理学講座・教授</a:t>
            </a:r>
            <a:endParaRPr kumimoji="1" lang="en-US" altLang="ja-JP" sz="3200" dirty="0" smtClean="0"/>
          </a:p>
          <a:p>
            <a:r>
              <a:rPr kumimoji="1" lang="ja-JP" altLang="en-US" sz="3200" dirty="0" smtClean="0"/>
              <a:t>（文化社会心理学・集団心理学）</a:t>
            </a:r>
            <a:endParaRPr kumimoji="1" lang="en-US" altLang="ja-JP" sz="3200" dirty="0" smtClean="0"/>
          </a:p>
          <a:p>
            <a:endParaRPr kumimoji="1" lang="en-US" altLang="ja-JP" sz="3200" dirty="0" smtClean="0"/>
          </a:p>
          <a:p>
            <a:r>
              <a:rPr lang="ja-JP" altLang="en-US" sz="3600" dirty="0" smtClean="0"/>
              <a:t>杉森　伸</a:t>
            </a:r>
            <a:r>
              <a:rPr lang="ja-JP" altLang="en-US" sz="3600" dirty="0"/>
              <a:t>吉</a:t>
            </a:r>
            <a:endParaRPr kumimoji="1" lang="ja-JP" altLang="en-US" sz="3600" dirty="0"/>
          </a:p>
        </p:txBody>
      </p:sp>
    </p:spTree>
    <p:extLst>
      <p:ext uri="{BB962C8B-B14F-4D97-AF65-F5344CB8AC3E}">
        <p14:creationId xmlns:p14="http://schemas.microsoft.com/office/powerpoint/2010/main" val="21076163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5"/>
            <a:ext cx="10515600" cy="701675"/>
          </a:xfrm>
        </p:spPr>
        <p:txBody>
          <a:bodyPr/>
          <a:lstStyle/>
          <a:p>
            <a:r>
              <a:rPr kumimoji="1" lang="ja-JP" altLang="en-US" dirty="0" smtClean="0"/>
              <a:t>こんな児童生徒がいるときどうする</a:t>
            </a:r>
            <a:r>
              <a:rPr kumimoji="1" lang="en-US" altLang="ja-JP" dirty="0" smtClean="0"/>
              <a:t>?</a:t>
            </a:r>
            <a:endParaRPr kumimoji="1" lang="ja-JP" altLang="en-US" dirty="0"/>
          </a:p>
        </p:txBody>
      </p:sp>
      <p:sp>
        <p:nvSpPr>
          <p:cNvPr id="3" name="コンテンツ プレースホルダー 2"/>
          <p:cNvSpPr>
            <a:spLocks noGrp="1"/>
          </p:cNvSpPr>
          <p:nvPr>
            <p:ph idx="1"/>
          </p:nvPr>
        </p:nvSpPr>
        <p:spPr>
          <a:xfrm>
            <a:off x="337457" y="1262743"/>
            <a:ext cx="11560629" cy="4914220"/>
          </a:xfrm>
        </p:spPr>
        <p:txBody>
          <a:bodyPr>
            <a:noAutofit/>
          </a:bodyPr>
          <a:lstStyle/>
          <a:p>
            <a:r>
              <a:rPr kumimoji="1" lang="ja-JP" altLang="en-US" sz="3200" dirty="0" smtClean="0"/>
              <a:t>本が好きな子たちとそうでない子たちに二極化した集団</a:t>
            </a:r>
            <a:endParaRPr kumimoji="1" lang="en-US" altLang="ja-JP" sz="3200" dirty="0" smtClean="0"/>
          </a:p>
          <a:p>
            <a:r>
              <a:rPr lang="ja-JP" altLang="ja-JP" sz="3200" dirty="0"/>
              <a:t>図書カードや読書ノートを何度も無くしてしまう子</a:t>
            </a:r>
          </a:p>
          <a:p>
            <a:r>
              <a:rPr lang="ja-JP" altLang="ja-JP" sz="3200" dirty="0" smtClean="0"/>
              <a:t>読み</a:t>
            </a:r>
            <a:r>
              <a:rPr lang="ja-JP" altLang="ja-JP" sz="3200" dirty="0"/>
              <a:t>聞かせや児童による本の紹介時に、大きな声を出したり、場の雰囲気を壊すような</a:t>
            </a:r>
            <a:r>
              <a:rPr lang="ja-JP" altLang="ja-JP" sz="3200" dirty="0" smtClean="0"/>
              <a:t>子</a:t>
            </a:r>
            <a:endParaRPr lang="en-US" altLang="ja-JP" sz="3200" dirty="0" smtClean="0"/>
          </a:p>
          <a:p>
            <a:r>
              <a:rPr lang="ja-JP" altLang="ja-JP" sz="3200" dirty="0"/>
              <a:t>「孤独」や「死」などを扱ったテーマの資料ばかりに関心をもつ</a:t>
            </a:r>
            <a:r>
              <a:rPr lang="ja-JP" altLang="ja-JP" sz="3200" dirty="0" smtClean="0"/>
              <a:t>生徒</a:t>
            </a:r>
            <a:endParaRPr lang="ja-JP" altLang="ja-JP" sz="3200" dirty="0"/>
          </a:p>
          <a:p>
            <a:r>
              <a:rPr lang="ja-JP" altLang="ja-JP" sz="3200" dirty="0"/>
              <a:t>いつもひとりで来る</a:t>
            </a:r>
            <a:r>
              <a:rPr lang="ja-JP" altLang="ja-JP" sz="3200" dirty="0" smtClean="0"/>
              <a:t>生徒</a:t>
            </a:r>
            <a:r>
              <a:rPr lang="ja-JP" altLang="en-US" sz="3200" dirty="0" smtClean="0"/>
              <a:t>（</a:t>
            </a:r>
            <a:r>
              <a:rPr lang="ja-JP" altLang="ja-JP" sz="3200" dirty="0" smtClean="0"/>
              <a:t>声</a:t>
            </a:r>
            <a:r>
              <a:rPr lang="ja-JP" altLang="ja-JP" sz="3200" dirty="0"/>
              <a:t>を</a:t>
            </a:r>
            <a:r>
              <a:rPr lang="ja-JP" altLang="ja-JP" sz="3200" dirty="0" smtClean="0"/>
              <a:t>かけ</a:t>
            </a:r>
            <a:r>
              <a:rPr lang="ja-JP" altLang="en-US" sz="3200" dirty="0" smtClean="0"/>
              <a:t>な</a:t>
            </a:r>
            <a:r>
              <a:rPr lang="ja-JP" altLang="ja-JP" sz="3200" dirty="0" smtClean="0"/>
              <a:t>いほう</a:t>
            </a:r>
            <a:r>
              <a:rPr lang="ja-JP" altLang="ja-JP" sz="3200" dirty="0"/>
              <a:t>が</a:t>
            </a:r>
            <a:r>
              <a:rPr lang="ja-JP" altLang="ja-JP" sz="3200" dirty="0" smtClean="0"/>
              <a:t>いいか</a:t>
            </a:r>
            <a:r>
              <a:rPr lang="ja-JP" altLang="en-US" sz="3200" dirty="0" smtClean="0"/>
              <a:t>どうか）</a:t>
            </a:r>
            <a:endParaRPr lang="ja-JP" altLang="ja-JP" sz="3200" dirty="0"/>
          </a:p>
          <a:p>
            <a:r>
              <a:rPr lang="ja-JP" altLang="en-US" sz="3200" dirty="0" smtClean="0"/>
              <a:t>ワークショップでの発表などを</a:t>
            </a:r>
            <a:r>
              <a:rPr lang="ja-JP" altLang="ja-JP" sz="3200" dirty="0" smtClean="0"/>
              <a:t>「</a:t>
            </a:r>
            <a:r>
              <a:rPr lang="ja-JP" altLang="ja-JP" sz="3200" dirty="0"/>
              <a:t>やりたくない」気持ちの</a:t>
            </a:r>
            <a:r>
              <a:rPr lang="ja-JP" altLang="ja-JP" sz="3200" dirty="0" smtClean="0"/>
              <a:t>生徒</a:t>
            </a:r>
            <a:endParaRPr lang="en-US" altLang="ja-JP" sz="3200" dirty="0" smtClean="0"/>
          </a:p>
          <a:p>
            <a:r>
              <a:rPr lang="ja-JP" altLang="ja-JP" sz="3200" dirty="0" smtClean="0"/>
              <a:t>授業をくだらない</a:t>
            </a:r>
            <a:r>
              <a:rPr lang="ja-JP" altLang="ja-JP" sz="3200" dirty="0"/>
              <a:t>と決めて</a:t>
            </a:r>
            <a:r>
              <a:rPr lang="ja-JP" altLang="ja-JP" sz="3200" dirty="0" smtClean="0"/>
              <a:t>しまう</a:t>
            </a:r>
            <a:r>
              <a:rPr lang="ja-JP" altLang="en-US" sz="3200" dirty="0" smtClean="0"/>
              <a:t>生徒</a:t>
            </a:r>
            <a:endParaRPr lang="en-US" altLang="ja-JP" sz="3200" dirty="0" smtClean="0"/>
          </a:p>
          <a:p>
            <a:r>
              <a:rPr lang="ja-JP" altLang="ja-JP" sz="3200" dirty="0" smtClean="0"/>
              <a:t>出来ない</a:t>
            </a:r>
            <a:r>
              <a:rPr lang="ja-JP" altLang="ja-JP" sz="3200" dirty="0"/>
              <a:t>事への恐怖</a:t>
            </a:r>
            <a:r>
              <a:rPr lang="ja-JP" altLang="ja-JP" sz="3200" dirty="0" smtClean="0"/>
              <a:t>の</a:t>
            </a:r>
            <a:r>
              <a:rPr lang="ja-JP" altLang="en-US" sz="3200" dirty="0" smtClean="0"/>
              <a:t>ある生徒</a:t>
            </a:r>
            <a:endParaRPr kumimoji="1" lang="ja-JP" altLang="en-US" sz="3200" dirty="0"/>
          </a:p>
        </p:txBody>
      </p:sp>
    </p:spTree>
    <p:extLst>
      <p:ext uri="{BB962C8B-B14F-4D97-AF65-F5344CB8AC3E}">
        <p14:creationId xmlns:p14="http://schemas.microsoft.com/office/powerpoint/2010/main" val="33171791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94" name="Picture 1034" descr="C:\Documents and Settings\須江　直喜\My Documents\My Pictures\少人数　画像\PB050032-2.JPG"/>
          <p:cNvPicPr>
            <a:picLocks noChangeAspect="1" noChangeArrowheads="1"/>
          </p:cNvPicPr>
          <p:nvPr/>
        </p:nvPicPr>
        <p:blipFill>
          <a:blip r:embed="rId3" cstate="print"/>
          <a:srcRect/>
          <a:stretch>
            <a:fillRect/>
          </a:stretch>
        </p:blipFill>
        <p:spPr bwMode="auto">
          <a:xfrm>
            <a:off x="1676400" y="714356"/>
            <a:ext cx="8763000" cy="6108700"/>
          </a:xfrm>
          <a:prstGeom prst="rect">
            <a:avLst/>
          </a:prstGeom>
          <a:noFill/>
          <a:effectLst/>
        </p:spPr>
      </p:pic>
      <p:sp>
        <p:nvSpPr>
          <p:cNvPr id="16386" name="Text Box 1026"/>
          <p:cNvSpPr txBox="1">
            <a:spLocks noChangeArrowheads="1"/>
          </p:cNvSpPr>
          <p:nvPr/>
        </p:nvSpPr>
        <p:spPr bwMode="auto">
          <a:xfrm>
            <a:off x="1524000" y="2438401"/>
            <a:ext cx="5572132" cy="519113"/>
          </a:xfrm>
          <a:prstGeom prst="rect">
            <a:avLst/>
          </a:prstGeom>
          <a:solidFill>
            <a:schemeClr val="bg1">
              <a:lumMod val="40000"/>
              <a:lumOff val="60000"/>
              <a:alpha val="34000"/>
            </a:schemeClr>
          </a:solidFill>
          <a:ln w="9525">
            <a:noFill/>
            <a:miter lim="800000"/>
            <a:headEnd/>
            <a:tailEnd/>
          </a:ln>
          <a:effectLst/>
        </p:spPr>
        <p:txBody>
          <a:bodyPr wrap="square">
            <a:spAutoFit/>
          </a:bodyPr>
          <a:lstStyle/>
          <a:p>
            <a:pPr fontAlgn="base">
              <a:spcBef>
                <a:spcPct val="50000"/>
              </a:spcBef>
              <a:spcAft>
                <a:spcPct val="0"/>
              </a:spcAft>
            </a:pPr>
            <a:r>
              <a:rPr lang="en-US" altLang="ja-JP" sz="2800" b="1" dirty="0">
                <a:solidFill>
                  <a:srgbClr val="FFCC66">
                    <a:lumMod val="20000"/>
                    <a:lumOff val="80000"/>
                  </a:srgbClr>
                </a:solidFill>
                <a:effectLst>
                  <a:outerShdw blurRad="38100" dist="38100" dir="2700000" algn="tl">
                    <a:srgbClr val="000000"/>
                  </a:outerShdw>
                </a:effectLst>
                <a:latin typeface="Arial" charset="0"/>
                <a:ea typeface="HG創英ﾌﾟﾚｾﾞﾝｽEB" pitchFamily="17" charset="-128"/>
              </a:rPr>
              <a:t>≪</a:t>
            </a:r>
            <a:r>
              <a:rPr lang="ja-JP" altLang="en-US" sz="2800" b="1" dirty="0">
                <a:solidFill>
                  <a:srgbClr val="FFCC66">
                    <a:lumMod val="20000"/>
                    <a:lumOff val="80000"/>
                  </a:srgbClr>
                </a:solidFill>
                <a:effectLst>
                  <a:outerShdw blurRad="38100" dist="38100" dir="2700000" algn="tl">
                    <a:srgbClr val="000000"/>
                  </a:outerShdw>
                </a:effectLst>
                <a:latin typeface="Arial" charset="0"/>
                <a:ea typeface="HG創英ﾌﾟﾚｾﾞﾝｽEB" pitchFamily="17" charset="-128"/>
              </a:rPr>
              <a:t>軽度発達障害児の変容の事例≫</a:t>
            </a:r>
          </a:p>
        </p:txBody>
      </p:sp>
      <p:sp>
        <p:nvSpPr>
          <p:cNvPr id="16389" name="Text Box 1029"/>
          <p:cNvSpPr txBox="1">
            <a:spLocks noChangeArrowheads="1"/>
          </p:cNvSpPr>
          <p:nvPr/>
        </p:nvSpPr>
        <p:spPr bwMode="auto">
          <a:xfrm>
            <a:off x="1905000" y="3048000"/>
            <a:ext cx="7010400" cy="1077218"/>
          </a:xfrm>
          <a:prstGeom prst="rect">
            <a:avLst/>
          </a:prstGeom>
          <a:solidFill>
            <a:schemeClr val="bg1">
              <a:alpha val="38000"/>
            </a:schemeClr>
          </a:solidFill>
          <a:ln w="9525">
            <a:noFill/>
            <a:miter lim="800000"/>
            <a:headEnd/>
            <a:tailEnd/>
          </a:ln>
          <a:effectLst/>
        </p:spPr>
        <p:txBody>
          <a:bodyPr>
            <a:spAutoFit/>
          </a:bodyPr>
          <a:lstStyle/>
          <a:p>
            <a:pPr algn="just" fontAlgn="base">
              <a:spcBef>
                <a:spcPct val="0"/>
              </a:spcBef>
              <a:spcAft>
                <a:spcPct val="0"/>
              </a:spcAft>
            </a:pPr>
            <a:r>
              <a:rPr lang="ja-JP" altLang="en-US" sz="2400" b="1" dirty="0">
                <a:solidFill>
                  <a:srgbClr val="00FFFF"/>
                </a:solidFill>
                <a:effectLst>
                  <a:outerShdw blurRad="38100" dist="38100" dir="2700000" algn="tl">
                    <a:srgbClr val="000000"/>
                  </a:outerShdw>
                </a:effectLst>
                <a:ea typeface="HGS創英ﾌﾟﾚｾﾞﾝｽEB" pitchFamily="18" charset="-128"/>
              </a:rPr>
              <a:t>対象児童１．Ａ君（</a:t>
            </a:r>
            <a:r>
              <a:rPr lang="en-US" altLang="ja-JP" sz="2400" b="1" dirty="0">
                <a:solidFill>
                  <a:srgbClr val="00FFFF"/>
                </a:solidFill>
                <a:effectLst>
                  <a:outerShdw blurRad="38100" dist="38100" dir="2700000" algn="tl">
                    <a:srgbClr val="000000"/>
                  </a:outerShdw>
                </a:effectLst>
                <a:ea typeface="HGS創英ﾌﾟﾚｾﾞﾝｽEB" pitchFamily="18" charset="-128"/>
              </a:rPr>
              <a:t>2004</a:t>
            </a:r>
            <a:r>
              <a:rPr lang="ja-JP" altLang="en-US" sz="2400" b="1" dirty="0">
                <a:solidFill>
                  <a:srgbClr val="00FFFF"/>
                </a:solidFill>
                <a:effectLst>
                  <a:outerShdw blurRad="38100" dist="38100" dir="2700000" algn="tl">
                    <a:srgbClr val="000000"/>
                  </a:outerShdw>
                </a:effectLst>
                <a:ea typeface="HGS創英ﾌﾟﾚｾﾞﾝｽEB" pitchFamily="18" charset="-128"/>
              </a:rPr>
              <a:t>年担任当時小学５年生）</a:t>
            </a:r>
            <a:r>
              <a:rPr lang="ja-JP" altLang="en-US" sz="2000" dirty="0">
                <a:solidFill>
                  <a:srgbClr val="000000"/>
                </a:solidFill>
                <a:ea typeface="ＭＳ ゴシック" pitchFamily="49" charset="-128"/>
              </a:rPr>
              <a:t>　</a:t>
            </a:r>
            <a:endParaRPr lang="ja-JP" altLang="en-US" sz="2000" b="1" dirty="0">
              <a:solidFill>
                <a:srgbClr val="000000"/>
              </a:solidFill>
              <a:effectLst>
                <a:outerShdw blurRad="38100" dist="38100" dir="2700000" algn="tl">
                  <a:srgbClr val="FFFFFF"/>
                </a:outerShdw>
              </a:effectLst>
              <a:ea typeface="ＭＳ 明朝" pitchFamily="17" charset="-128"/>
            </a:endParaRPr>
          </a:p>
          <a:p>
            <a:pPr algn="just" fontAlgn="base">
              <a:spcBef>
                <a:spcPct val="0"/>
              </a:spcBef>
              <a:spcAft>
                <a:spcPct val="0"/>
              </a:spcAft>
            </a:pPr>
            <a:r>
              <a:rPr lang="ja-JP" altLang="en-US" sz="2000" dirty="0">
                <a:solidFill>
                  <a:srgbClr val="000000"/>
                </a:solidFill>
                <a:ea typeface="ＭＳ ゴシック" pitchFamily="49" charset="-128"/>
              </a:rPr>
              <a:t>　</a:t>
            </a:r>
            <a:r>
              <a:rPr lang="ja-JP" altLang="en-US" b="1" dirty="0">
                <a:solidFill>
                  <a:srgbClr val="FFFFFF"/>
                </a:solidFill>
                <a:effectLst>
                  <a:outerShdw blurRad="38100" dist="38100" dir="2700000" algn="tl">
                    <a:srgbClr val="000000"/>
                  </a:outerShdw>
                </a:effectLst>
                <a:latin typeface="HG創英ﾌﾟﾚｾﾞﾝｽEB" pitchFamily="17" charset="-128"/>
                <a:ea typeface="HG創英ﾌﾟﾚｾﾞﾝｽEB" pitchFamily="17" charset="-128"/>
              </a:rPr>
              <a:t>・</a:t>
            </a:r>
            <a:r>
              <a:rPr lang="ja-JP" altLang="en-US" sz="2000" dirty="0">
                <a:solidFill>
                  <a:srgbClr val="FFFFFF"/>
                </a:solidFill>
                <a:effectLst>
                  <a:outerShdw blurRad="38100" dist="38100" dir="2700000" algn="tl">
                    <a:srgbClr val="000000"/>
                  </a:outerShdw>
                </a:effectLst>
                <a:latin typeface="HG創英ﾌﾟﾚｾﾞﾝｽEB" pitchFamily="17" charset="-128"/>
                <a:ea typeface="HG創英ﾌﾟﾚｾﾞﾝｽEB" pitchFamily="17" charset="-128"/>
              </a:rPr>
              <a:t>障害名：ＡＤＨＤ　ＬＤ　知的発達の遅れ</a:t>
            </a:r>
          </a:p>
          <a:p>
            <a:pPr algn="just" fontAlgn="base">
              <a:spcBef>
                <a:spcPct val="0"/>
              </a:spcBef>
              <a:spcAft>
                <a:spcPct val="0"/>
              </a:spcAft>
            </a:pPr>
            <a:r>
              <a:rPr lang="ja-JP" altLang="en-US" sz="2000" dirty="0">
                <a:solidFill>
                  <a:srgbClr val="FFFFFF"/>
                </a:solidFill>
                <a:effectLst>
                  <a:outerShdw blurRad="38100" dist="38100" dir="2700000" algn="tl">
                    <a:srgbClr val="000000"/>
                  </a:outerShdw>
                </a:effectLst>
                <a:latin typeface="HG創英ﾌﾟﾚｾﾞﾝｽEB" pitchFamily="17" charset="-128"/>
                <a:ea typeface="HG創英ﾌﾟﾚｾﾞﾝｽEB" pitchFamily="17" charset="-128"/>
              </a:rPr>
              <a:t>　　　　（国語と算数だけ、知的障害学級</a:t>
            </a:r>
            <a:r>
              <a:rPr lang="ja-JP" altLang="en-US" sz="2000" dirty="0" smtClean="0">
                <a:solidFill>
                  <a:srgbClr val="FFFFFF"/>
                </a:solidFill>
                <a:effectLst>
                  <a:outerShdw blurRad="38100" dist="38100" dir="2700000" algn="tl">
                    <a:srgbClr val="000000"/>
                  </a:outerShdw>
                </a:effectLst>
                <a:latin typeface="HG創英ﾌﾟﾚｾﾞﾝｽEB" pitchFamily="17" charset="-128"/>
                <a:ea typeface="HG創英ﾌﾟﾚｾﾞﾝｽEB" pitchFamily="17" charset="-128"/>
              </a:rPr>
              <a:t>「</a:t>
            </a:r>
            <a:r>
              <a:rPr lang="en-US" altLang="ja-JP" sz="2000" dirty="0" smtClean="0">
                <a:solidFill>
                  <a:srgbClr val="FFFFFF"/>
                </a:solidFill>
                <a:effectLst>
                  <a:outerShdw blurRad="38100" dist="38100" dir="2700000" algn="tl">
                    <a:srgbClr val="000000"/>
                  </a:outerShdw>
                </a:effectLst>
                <a:latin typeface="HG創英ﾌﾟﾚｾﾞﾝｽEB" pitchFamily="17" charset="-128"/>
                <a:ea typeface="HG創英ﾌﾟﾚｾﾞﾝｽEB" pitchFamily="17" charset="-128"/>
              </a:rPr>
              <a:t>T</a:t>
            </a:r>
            <a:r>
              <a:rPr lang="ja-JP" altLang="en-US" sz="2000" dirty="0" smtClean="0">
                <a:solidFill>
                  <a:srgbClr val="FFFFFF"/>
                </a:solidFill>
                <a:effectLst>
                  <a:outerShdw blurRad="38100" dist="38100" dir="2700000" algn="tl">
                    <a:srgbClr val="000000"/>
                  </a:outerShdw>
                </a:effectLst>
                <a:latin typeface="HG創英ﾌﾟﾚｾﾞﾝｽEB" pitchFamily="17" charset="-128"/>
                <a:ea typeface="HG創英ﾌﾟﾚｾﾞﾝｽEB" pitchFamily="17" charset="-128"/>
              </a:rPr>
              <a:t>組</a:t>
            </a:r>
            <a:r>
              <a:rPr lang="ja-JP" altLang="en-US" sz="2000" dirty="0">
                <a:solidFill>
                  <a:srgbClr val="FFFFFF"/>
                </a:solidFill>
                <a:effectLst>
                  <a:outerShdw blurRad="38100" dist="38100" dir="2700000" algn="tl">
                    <a:srgbClr val="000000"/>
                  </a:outerShdw>
                </a:effectLst>
                <a:latin typeface="HG創英ﾌﾟﾚｾﾞﾝｽEB" pitchFamily="17" charset="-128"/>
                <a:ea typeface="HG創英ﾌﾟﾚｾﾞﾝｽEB" pitchFamily="17" charset="-128"/>
              </a:rPr>
              <a:t>」通級）</a:t>
            </a:r>
            <a:endParaRPr lang="ja-JP" altLang="en-US" dirty="0">
              <a:solidFill>
                <a:srgbClr val="FFFFFF"/>
              </a:solidFill>
              <a:effectLst>
                <a:outerShdw blurRad="38100" dist="38100" dir="2700000" algn="tl">
                  <a:srgbClr val="000000"/>
                </a:outerShdw>
              </a:effectLst>
              <a:latin typeface="Arial" charset="0"/>
              <a:ea typeface="HG創英ﾌﾟﾚｾﾞﾝｽEB" pitchFamily="17" charset="-128"/>
            </a:endParaRPr>
          </a:p>
        </p:txBody>
      </p:sp>
      <p:sp>
        <p:nvSpPr>
          <p:cNvPr id="16391" name="Text Box 1031"/>
          <p:cNvSpPr txBox="1">
            <a:spLocks noChangeArrowheads="1"/>
          </p:cNvSpPr>
          <p:nvPr/>
        </p:nvSpPr>
        <p:spPr bwMode="auto">
          <a:xfrm>
            <a:off x="2057400" y="-24"/>
            <a:ext cx="8305800" cy="2154436"/>
          </a:xfrm>
          <a:prstGeom prst="rect">
            <a:avLst/>
          </a:prstGeom>
          <a:solidFill>
            <a:schemeClr val="bg1">
              <a:lumMod val="40000"/>
              <a:lumOff val="60000"/>
              <a:alpha val="39000"/>
            </a:schemeClr>
          </a:solidFill>
          <a:ln w="9525">
            <a:noFill/>
            <a:miter lim="800000"/>
            <a:headEnd/>
            <a:tailEnd/>
          </a:ln>
          <a:effectLst/>
        </p:spPr>
        <p:txBody>
          <a:bodyPr>
            <a:spAutoFit/>
          </a:bodyPr>
          <a:lstStyle/>
          <a:p>
            <a:pPr fontAlgn="base">
              <a:spcBef>
                <a:spcPct val="50000"/>
              </a:spcBef>
              <a:spcAft>
                <a:spcPct val="0"/>
              </a:spcAft>
            </a:pPr>
            <a:r>
              <a:rPr lang="ja-JP" altLang="en-US" sz="4000" dirty="0">
                <a:solidFill>
                  <a:srgbClr val="FFCC66"/>
                </a:solidFill>
                <a:effectLst>
                  <a:outerShdw blurRad="38100" dist="38100" dir="2700000" algn="tl">
                    <a:srgbClr val="000000"/>
                  </a:outerShdw>
                </a:effectLst>
                <a:latin typeface="Arial" charset="0"/>
                <a:ea typeface="HG創英ﾌﾟﾚｾﾞﾝｽEB" pitchFamily="17" charset="-128"/>
              </a:rPr>
              <a:t>優れた</a:t>
            </a:r>
            <a:r>
              <a:rPr lang="ja-JP" altLang="en-US" sz="4000" dirty="0" smtClean="0">
                <a:solidFill>
                  <a:srgbClr val="FFCC66"/>
                </a:solidFill>
                <a:effectLst>
                  <a:outerShdw blurRad="38100" dist="38100" dir="2700000" algn="tl">
                    <a:srgbClr val="000000"/>
                  </a:outerShdw>
                </a:effectLst>
                <a:latin typeface="Arial" charset="0"/>
                <a:ea typeface="HG創英ﾌﾟﾚｾﾞﾝｽEB" pitchFamily="17" charset="-128"/>
              </a:rPr>
              <a:t>教師</a:t>
            </a:r>
            <a:r>
              <a:rPr lang="en-US" altLang="ja-JP" sz="4000" dirty="0" smtClean="0">
                <a:solidFill>
                  <a:srgbClr val="FFCC66"/>
                </a:solidFill>
                <a:effectLst>
                  <a:outerShdw blurRad="38100" dist="38100" dir="2700000" algn="tl">
                    <a:srgbClr val="000000"/>
                  </a:outerShdw>
                </a:effectLst>
                <a:latin typeface="Arial" charset="0"/>
                <a:ea typeface="HG創英ﾌﾟﾚｾﾞﾝｽEB" pitchFamily="17" charset="-128"/>
              </a:rPr>
              <a:t>K</a:t>
            </a:r>
            <a:r>
              <a:rPr lang="ja-JP" altLang="en-US" sz="4000" dirty="0" smtClean="0">
                <a:solidFill>
                  <a:srgbClr val="FFCC66"/>
                </a:solidFill>
                <a:effectLst>
                  <a:outerShdw blurRad="38100" dist="38100" dir="2700000" algn="tl">
                    <a:srgbClr val="000000"/>
                  </a:outerShdw>
                </a:effectLst>
                <a:latin typeface="Arial" charset="0"/>
                <a:ea typeface="HG創英ﾌﾟﾚｾﾞﾝｽEB" pitchFamily="17" charset="-128"/>
              </a:rPr>
              <a:t>先生の</a:t>
            </a:r>
            <a:r>
              <a:rPr lang="ja-JP" altLang="en-US" sz="4000" dirty="0">
                <a:solidFill>
                  <a:srgbClr val="FFCC66"/>
                </a:solidFill>
                <a:effectLst>
                  <a:outerShdw blurRad="38100" dist="38100" dir="2700000" algn="tl">
                    <a:srgbClr val="000000"/>
                  </a:outerShdw>
                </a:effectLst>
                <a:latin typeface="Arial" charset="0"/>
                <a:ea typeface="HG創英ﾌﾟﾚｾﾞﾝｽEB" pitchFamily="17" charset="-128"/>
              </a:rPr>
              <a:t>実践</a:t>
            </a:r>
            <a:r>
              <a:rPr lang="ja-JP" altLang="en-US" sz="4400" dirty="0">
                <a:solidFill>
                  <a:srgbClr val="FFCC66"/>
                </a:solidFill>
                <a:effectLst>
                  <a:outerShdw blurRad="38100" dist="38100" dir="2700000" algn="tl">
                    <a:srgbClr val="000000"/>
                  </a:outerShdw>
                </a:effectLst>
                <a:latin typeface="Arial" charset="0"/>
                <a:ea typeface="HG創英ﾌﾟﾚｾﾞﾝｽEB" pitchFamily="17" charset="-128"/>
              </a:rPr>
              <a:t>　　</a:t>
            </a:r>
          </a:p>
          <a:p>
            <a:pPr fontAlgn="base">
              <a:spcBef>
                <a:spcPct val="50000"/>
              </a:spcBef>
              <a:spcAft>
                <a:spcPct val="0"/>
              </a:spcAft>
            </a:pPr>
            <a:r>
              <a:rPr lang="en-US" altLang="ja-JP" sz="3600" dirty="0">
                <a:solidFill>
                  <a:srgbClr val="FFCC66">
                    <a:lumMod val="20000"/>
                    <a:lumOff val="80000"/>
                  </a:srgbClr>
                </a:solidFill>
                <a:effectLst>
                  <a:outerShdw blurRad="38100" dist="38100" dir="2700000" algn="tl">
                    <a:srgbClr val="000000"/>
                  </a:outerShdw>
                </a:effectLst>
                <a:latin typeface="Arial" charset="0"/>
                <a:ea typeface="HG創英ﾌﾟﾚｾﾞﾝｽEB" pitchFamily="17" charset="-128"/>
              </a:rPr>
              <a:t>『</a:t>
            </a:r>
            <a:r>
              <a:rPr lang="ja-JP" altLang="en-US" sz="3600" dirty="0">
                <a:solidFill>
                  <a:srgbClr val="FFCC66">
                    <a:lumMod val="20000"/>
                    <a:lumOff val="80000"/>
                  </a:srgbClr>
                </a:solidFill>
                <a:effectLst>
                  <a:outerShdw blurRad="38100" dist="38100" dir="2700000" algn="tl">
                    <a:srgbClr val="000000"/>
                  </a:outerShdw>
                </a:effectLst>
                <a:latin typeface="Arial" charset="0"/>
                <a:ea typeface="HG創英ﾌﾟﾚｾﾞﾝｽEB" pitchFamily="17" charset="-128"/>
              </a:rPr>
              <a:t>軽度発達障害児の変容に、教師の　　　かかわりがきわめて重要である</a:t>
            </a:r>
            <a:r>
              <a:rPr lang="en-US" altLang="ja-JP" sz="2800" dirty="0">
                <a:solidFill>
                  <a:srgbClr val="FFCC66">
                    <a:lumMod val="20000"/>
                    <a:lumOff val="80000"/>
                  </a:srgbClr>
                </a:solidFill>
                <a:effectLst>
                  <a:outerShdw blurRad="38100" dist="38100" dir="2700000" algn="tl">
                    <a:srgbClr val="000000"/>
                  </a:outerShdw>
                </a:effectLst>
                <a:latin typeface="Arial" charset="0"/>
                <a:ea typeface="HG創英ﾌﾟﾚｾﾞﾝｽEB" pitchFamily="17" charset="-128"/>
              </a:rPr>
              <a:t>』</a:t>
            </a:r>
          </a:p>
        </p:txBody>
      </p:sp>
      <p:sp>
        <p:nvSpPr>
          <p:cNvPr id="16395" name="Text Box 1035"/>
          <p:cNvSpPr txBox="1">
            <a:spLocks noChangeArrowheads="1"/>
          </p:cNvSpPr>
          <p:nvPr/>
        </p:nvSpPr>
        <p:spPr bwMode="auto">
          <a:xfrm>
            <a:off x="1905000" y="4374072"/>
            <a:ext cx="7010400" cy="769441"/>
          </a:xfrm>
          <a:prstGeom prst="rect">
            <a:avLst/>
          </a:prstGeom>
          <a:solidFill>
            <a:schemeClr val="bg1">
              <a:alpha val="48000"/>
            </a:schemeClr>
          </a:solidFill>
          <a:ln w="9525">
            <a:noFill/>
            <a:miter lim="800000"/>
            <a:headEnd/>
            <a:tailEnd/>
          </a:ln>
          <a:effectLst/>
        </p:spPr>
        <p:txBody>
          <a:bodyPr>
            <a:spAutoFit/>
          </a:bodyPr>
          <a:lstStyle/>
          <a:p>
            <a:pPr algn="just" fontAlgn="base">
              <a:spcBef>
                <a:spcPct val="0"/>
              </a:spcBef>
              <a:spcAft>
                <a:spcPct val="0"/>
              </a:spcAft>
            </a:pPr>
            <a:r>
              <a:rPr lang="ja-JP" altLang="en-US" sz="2400" b="1" dirty="0">
                <a:solidFill>
                  <a:srgbClr val="00FFFF"/>
                </a:solidFill>
                <a:effectLst>
                  <a:outerShdw blurRad="38100" dist="38100" dir="2700000" algn="tl">
                    <a:srgbClr val="000000"/>
                  </a:outerShdw>
                </a:effectLst>
                <a:ea typeface="HGS創英ﾌﾟﾚｾﾞﾝｽEB" pitchFamily="18" charset="-128"/>
              </a:rPr>
              <a:t>対象児童２．Ｂ君（</a:t>
            </a:r>
            <a:r>
              <a:rPr lang="en-US" altLang="ja-JP" sz="2400" b="1" dirty="0">
                <a:solidFill>
                  <a:srgbClr val="00FFFF"/>
                </a:solidFill>
                <a:effectLst>
                  <a:outerShdw blurRad="38100" dist="38100" dir="2700000" algn="tl">
                    <a:srgbClr val="000000"/>
                  </a:outerShdw>
                </a:effectLst>
                <a:ea typeface="HGS創英ﾌﾟﾚｾﾞﾝｽEB" pitchFamily="18" charset="-128"/>
              </a:rPr>
              <a:t>2006</a:t>
            </a:r>
            <a:r>
              <a:rPr lang="ja-JP" altLang="en-US" sz="2400" b="1" dirty="0">
                <a:solidFill>
                  <a:srgbClr val="00FFFF"/>
                </a:solidFill>
                <a:effectLst>
                  <a:outerShdw blurRad="38100" dist="38100" dir="2700000" algn="tl">
                    <a:srgbClr val="000000"/>
                  </a:outerShdw>
                </a:effectLst>
                <a:ea typeface="HGS創英ﾌﾟﾚｾﾞﾝｽEB" pitchFamily="18" charset="-128"/>
              </a:rPr>
              <a:t>年担任当時小学４年生）</a:t>
            </a:r>
            <a:r>
              <a:rPr lang="ja-JP" altLang="en-US" sz="2000" dirty="0">
                <a:solidFill>
                  <a:srgbClr val="000000"/>
                </a:solidFill>
                <a:ea typeface="ＭＳ ゴシック" pitchFamily="49" charset="-128"/>
              </a:rPr>
              <a:t>　</a:t>
            </a:r>
          </a:p>
          <a:p>
            <a:pPr algn="just" fontAlgn="base">
              <a:spcBef>
                <a:spcPct val="0"/>
              </a:spcBef>
              <a:spcAft>
                <a:spcPct val="0"/>
              </a:spcAft>
            </a:pPr>
            <a:r>
              <a:rPr lang="ja-JP" altLang="en-US" sz="2000" dirty="0">
                <a:solidFill>
                  <a:srgbClr val="000000"/>
                </a:solidFill>
                <a:ea typeface="ＭＳ ゴシック" pitchFamily="49" charset="-128"/>
              </a:rPr>
              <a:t> 　</a:t>
            </a:r>
            <a:r>
              <a:rPr lang="ja-JP" altLang="en-US" b="1" dirty="0">
                <a:solidFill>
                  <a:srgbClr val="FFFFFF"/>
                </a:solidFill>
                <a:effectLst>
                  <a:outerShdw blurRad="38100" dist="38100" dir="2700000" algn="tl">
                    <a:srgbClr val="000000"/>
                  </a:outerShdw>
                </a:effectLst>
                <a:latin typeface="HG創英ﾌﾟﾚｾﾞﾝｽEB" pitchFamily="17" charset="-128"/>
                <a:ea typeface="HG創英ﾌﾟﾚｾﾞﾝｽEB" pitchFamily="17" charset="-128"/>
              </a:rPr>
              <a:t>・</a:t>
            </a:r>
            <a:r>
              <a:rPr lang="ja-JP" altLang="en-US" sz="2000" dirty="0">
                <a:solidFill>
                  <a:srgbClr val="FFFFFF"/>
                </a:solidFill>
                <a:effectLst>
                  <a:outerShdw blurRad="38100" dist="38100" dir="2700000" algn="tl">
                    <a:srgbClr val="000000"/>
                  </a:outerShdw>
                </a:effectLst>
                <a:latin typeface="HG創英ﾌﾟﾚｾﾞﾝｽEB" pitchFamily="17" charset="-128"/>
                <a:ea typeface="HG創英ﾌﾟﾚｾﾞﾝｽEB" pitchFamily="17" charset="-128"/>
              </a:rPr>
              <a:t>障害名：ＡＤＨＤ　ＬＤ　行為障害</a:t>
            </a:r>
            <a:r>
              <a:rPr lang="ja-JP" altLang="en-US" dirty="0">
                <a:solidFill>
                  <a:srgbClr val="FFFFFF"/>
                </a:solidFill>
                <a:effectLst>
                  <a:outerShdw blurRad="38100" dist="38100" dir="2700000" algn="tl">
                    <a:srgbClr val="000000"/>
                  </a:outerShdw>
                </a:effectLst>
                <a:latin typeface="Arial" charset="0"/>
                <a:ea typeface="HG創英ﾌﾟﾚｾﾞﾝｽEB" pitchFamily="17" charset="-128"/>
              </a:rPr>
              <a:t>　</a:t>
            </a:r>
            <a:endParaRPr lang="ja-JP" altLang="en-US" b="1" dirty="0">
              <a:solidFill>
                <a:srgbClr val="FFFFFF"/>
              </a:solidFill>
              <a:effectLst>
                <a:outerShdw blurRad="38100" dist="38100" dir="2700000" algn="tl">
                  <a:srgbClr val="000000"/>
                </a:outerShdw>
              </a:effectLst>
              <a:latin typeface="Arial" charset="0"/>
              <a:ea typeface="HG創英ﾌﾟﾚｾﾞﾝｽEB" pitchFamily="17" charset="-128"/>
            </a:endParaRPr>
          </a:p>
        </p:txBody>
      </p:sp>
      <p:sp>
        <p:nvSpPr>
          <p:cNvPr id="16397" name="Text Box 1037"/>
          <p:cNvSpPr txBox="1">
            <a:spLocks noChangeArrowheads="1"/>
          </p:cNvSpPr>
          <p:nvPr/>
        </p:nvSpPr>
        <p:spPr bwMode="auto">
          <a:xfrm>
            <a:off x="1905000" y="5357827"/>
            <a:ext cx="7010400" cy="769441"/>
          </a:xfrm>
          <a:prstGeom prst="rect">
            <a:avLst/>
          </a:prstGeom>
          <a:solidFill>
            <a:schemeClr val="bg1">
              <a:alpha val="54000"/>
            </a:schemeClr>
          </a:solidFill>
          <a:ln w="9525">
            <a:noFill/>
            <a:miter lim="800000"/>
            <a:headEnd/>
            <a:tailEnd/>
          </a:ln>
          <a:effectLst/>
        </p:spPr>
        <p:txBody>
          <a:bodyPr>
            <a:spAutoFit/>
          </a:bodyPr>
          <a:lstStyle/>
          <a:p>
            <a:pPr algn="just" fontAlgn="base">
              <a:spcBef>
                <a:spcPct val="0"/>
              </a:spcBef>
              <a:spcAft>
                <a:spcPct val="0"/>
              </a:spcAft>
            </a:pPr>
            <a:r>
              <a:rPr lang="ja-JP" altLang="en-US" sz="2400" b="1" dirty="0">
                <a:solidFill>
                  <a:srgbClr val="00FFFF"/>
                </a:solidFill>
                <a:effectLst>
                  <a:outerShdw blurRad="38100" dist="38100" dir="2700000" algn="tl">
                    <a:srgbClr val="000000"/>
                  </a:outerShdw>
                </a:effectLst>
                <a:ea typeface="HGS創英ﾌﾟﾚｾﾞﾝｽEB" pitchFamily="18" charset="-128"/>
              </a:rPr>
              <a:t>対象児童３．Ｃさん（</a:t>
            </a:r>
            <a:r>
              <a:rPr lang="en-US" altLang="ja-JP" sz="2400" b="1" dirty="0">
                <a:solidFill>
                  <a:srgbClr val="00FFFF"/>
                </a:solidFill>
                <a:effectLst>
                  <a:outerShdw blurRad="38100" dist="38100" dir="2700000" algn="tl">
                    <a:srgbClr val="000000"/>
                  </a:outerShdw>
                </a:effectLst>
                <a:ea typeface="HGS創英ﾌﾟﾚｾﾞﾝｽEB" pitchFamily="18" charset="-128"/>
              </a:rPr>
              <a:t>2007</a:t>
            </a:r>
            <a:r>
              <a:rPr lang="ja-JP" altLang="en-US" sz="2400" b="1" dirty="0">
                <a:solidFill>
                  <a:srgbClr val="00FFFF"/>
                </a:solidFill>
                <a:effectLst>
                  <a:outerShdw blurRad="38100" dist="38100" dir="2700000" algn="tl">
                    <a:srgbClr val="000000"/>
                  </a:outerShdw>
                </a:effectLst>
                <a:ea typeface="HGS創英ﾌﾟﾚｾﾞﾝｽEB" pitchFamily="18" charset="-128"/>
              </a:rPr>
              <a:t>年担任時小学３年生）</a:t>
            </a:r>
            <a:r>
              <a:rPr lang="ja-JP" altLang="en-US" sz="2000" dirty="0">
                <a:solidFill>
                  <a:srgbClr val="000000"/>
                </a:solidFill>
                <a:ea typeface="ＭＳ ゴシック" pitchFamily="49" charset="-128"/>
              </a:rPr>
              <a:t>　</a:t>
            </a:r>
            <a:endParaRPr lang="ja-JP" altLang="en-US" sz="2000" b="1" dirty="0">
              <a:solidFill>
                <a:srgbClr val="000000"/>
              </a:solidFill>
              <a:effectLst>
                <a:outerShdw blurRad="38100" dist="38100" dir="2700000" algn="tl">
                  <a:srgbClr val="FFFFFF"/>
                </a:outerShdw>
              </a:effectLst>
              <a:ea typeface="ＭＳ 明朝" pitchFamily="17" charset="-128"/>
            </a:endParaRPr>
          </a:p>
          <a:p>
            <a:pPr algn="just" fontAlgn="base">
              <a:spcBef>
                <a:spcPct val="0"/>
              </a:spcBef>
              <a:spcAft>
                <a:spcPct val="0"/>
              </a:spcAft>
            </a:pPr>
            <a:r>
              <a:rPr lang="ja-JP" altLang="en-US" b="1" dirty="0">
                <a:solidFill>
                  <a:srgbClr val="FFFFFF"/>
                </a:solidFill>
                <a:effectLst>
                  <a:outerShdw blurRad="38100" dist="38100" dir="2700000" algn="tl">
                    <a:srgbClr val="000000"/>
                  </a:outerShdw>
                </a:effectLst>
                <a:latin typeface="HG創英ﾌﾟﾚｾﾞﾝｽEB" pitchFamily="17" charset="-128"/>
                <a:ea typeface="HG創英ﾌﾟﾚｾﾞﾝｽEB" pitchFamily="17" charset="-128"/>
              </a:rPr>
              <a:t> ・</a:t>
            </a:r>
            <a:r>
              <a:rPr lang="ja-JP" altLang="en-US" sz="2000" dirty="0">
                <a:solidFill>
                  <a:srgbClr val="FFFFFF"/>
                </a:solidFill>
                <a:effectLst>
                  <a:outerShdw blurRad="38100" dist="38100" dir="2700000" algn="tl">
                    <a:srgbClr val="000000"/>
                  </a:outerShdw>
                </a:effectLst>
                <a:latin typeface="HG創英ﾌﾟﾚｾﾞﾝｽEB" pitchFamily="17" charset="-128"/>
                <a:ea typeface="HG創英ﾌﾟﾚｾﾞﾝｽEB" pitchFamily="17" charset="-128"/>
              </a:rPr>
              <a:t>障害名：広汎性発達障害（情緒障害学級</a:t>
            </a:r>
            <a:r>
              <a:rPr lang="ja-JP" altLang="en-US" sz="2000" dirty="0" smtClean="0">
                <a:solidFill>
                  <a:srgbClr val="FFFFFF"/>
                </a:solidFill>
                <a:effectLst>
                  <a:outerShdw blurRad="38100" dist="38100" dir="2700000" algn="tl">
                    <a:srgbClr val="000000"/>
                  </a:outerShdw>
                </a:effectLst>
                <a:latin typeface="HG創英ﾌﾟﾚｾﾞﾝｽEB" pitchFamily="17" charset="-128"/>
                <a:ea typeface="HG創英ﾌﾟﾚｾﾞﾝｽEB" pitchFamily="17" charset="-128"/>
              </a:rPr>
              <a:t>「</a:t>
            </a:r>
            <a:r>
              <a:rPr lang="en-US" altLang="ja-JP" sz="2000" dirty="0" smtClean="0">
                <a:solidFill>
                  <a:srgbClr val="FFFFFF"/>
                </a:solidFill>
                <a:effectLst>
                  <a:outerShdw blurRad="38100" dist="38100" dir="2700000" algn="tl">
                    <a:srgbClr val="000000"/>
                  </a:outerShdw>
                </a:effectLst>
                <a:latin typeface="HG創英ﾌﾟﾚｾﾞﾝｽEB" pitchFamily="17" charset="-128"/>
                <a:ea typeface="HG創英ﾌﾟﾚｾﾞﾝｽEB" pitchFamily="17" charset="-128"/>
              </a:rPr>
              <a:t>J</a:t>
            </a:r>
            <a:r>
              <a:rPr lang="ja-JP" altLang="en-US" sz="2000" dirty="0" smtClean="0">
                <a:solidFill>
                  <a:srgbClr val="FFFFFF"/>
                </a:solidFill>
                <a:effectLst>
                  <a:outerShdw blurRad="38100" dist="38100" dir="2700000" algn="tl">
                    <a:srgbClr val="000000"/>
                  </a:outerShdw>
                </a:effectLst>
                <a:latin typeface="HG創英ﾌﾟﾚｾﾞﾝｽEB" pitchFamily="17" charset="-128"/>
                <a:ea typeface="HG創英ﾌﾟﾚｾﾞﾝｽEB" pitchFamily="17" charset="-128"/>
              </a:rPr>
              <a:t>組</a:t>
            </a:r>
            <a:r>
              <a:rPr lang="ja-JP" altLang="en-US" sz="2000" dirty="0">
                <a:solidFill>
                  <a:srgbClr val="FFFFFF"/>
                </a:solidFill>
                <a:effectLst>
                  <a:outerShdw blurRad="38100" dist="38100" dir="2700000" algn="tl">
                    <a:srgbClr val="000000"/>
                  </a:outerShdw>
                </a:effectLst>
                <a:latin typeface="HG創英ﾌﾟﾚｾﾞﾝｽEB" pitchFamily="17" charset="-128"/>
                <a:ea typeface="HG創英ﾌﾟﾚｾﾞﾝｽEB" pitchFamily="17" charset="-128"/>
              </a:rPr>
              <a:t>」入級）</a:t>
            </a:r>
            <a:endParaRPr lang="ja-JP" altLang="en-US" dirty="0">
              <a:solidFill>
                <a:srgbClr val="FFFFFF"/>
              </a:solidFill>
              <a:effectLst>
                <a:outerShdw blurRad="38100" dist="38100" dir="2700000" algn="tl">
                  <a:srgbClr val="000000"/>
                </a:outerShdw>
              </a:effectLst>
              <a:latin typeface="Arial" charset="0"/>
              <a:ea typeface="HG創英ﾌﾟﾚｾﾞﾝｽEB" pitchFamily="17" charset="-128"/>
            </a:endParaRPr>
          </a:p>
        </p:txBody>
      </p:sp>
    </p:spTree>
    <p:extLst>
      <p:ext uri="{BB962C8B-B14F-4D97-AF65-F5344CB8AC3E}">
        <p14:creationId xmlns:p14="http://schemas.microsoft.com/office/powerpoint/2010/main" val="4087763502"/>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checkerboard(down)">
                                      <p:cBhvr>
                                        <p:cTn id="7" dur="500"/>
                                        <p:tgtEl>
                                          <p:spTgt spid="1638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6389"/>
                                        </p:tgtEl>
                                        <p:attrNameLst>
                                          <p:attrName>style.visibility</p:attrName>
                                        </p:attrNameLst>
                                      </p:cBhvr>
                                      <p:to>
                                        <p:strVal val="visible"/>
                                      </p:to>
                                    </p:set>
                                    <p:animEffect transition="in" filter="dissolve">
                                      <p:cBhvr>
                                        <p:cTn id="12" dur="500"/>
                                        <p:tgtEl>
                                          <p:spTgt spid="16389"/>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6395"/>
                                        </p:tgtEl>
                                        <p:attrNameLst>
                                          <p:attrName>style.visibility</p:attrName>
                                        </p:attrNameLst>
                                      </p:cBhvr>
                                      <p:to>
                                        <p:strVal val="visible"/>
                                      </p:to>
                                    </p:set>
                                    <p:animEffect transition="in" filter="dissolve">
                                      <p:cBhvr>
                                        <p:cTn id="17" dur="500"/>
                                        <p:tgtEl>
                                          <p:spTgt spid="16395"/>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6397"/>
                                        </p:tgtEl>
                                        <p:attrNameLst>
                                          <p:attrName>style.visibility</p:attrName>
                                        </p:attrNameLst>
                                      </p:cBhvr>
                                      <p:to>
                                        <p:strVal val="visible"/>
                                      </p:to>
                                    </p:set>
                                    <p:animEffect transition="in" filter="dissolve">
                                      <p:cBhvr>
                                        <p:cTn id="22" dur="500"/>
                                        <p:tgtEl>
                                          <p:spTgt spid="163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animBg="1" autoUpdateAnimBg="0"/>
      <p:bldP spid="16389" grpId="0" animBg="1" autoUpdateAnimBg="0"/>
      <p:bldP spid="16395" grpId="0" animBg="1" autoUpdateAnimBg="0"/>
      <p:bldP spid="16397" grpId="0" animBg="1"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ext Box 2"/>
          <p:cNvSpPr txBox="1">
            <a:spLocks noChangeArrowheads="1"/>
          </p:cNvSpPr>
          <p:nvPr/>
        </p:nvSpPr>
        <p:spPr bwMode="auto">
          <a:xfrm>
            <a:off x="1828800" y="228601"/>
            <a:ext cx="5029200" cy="519113"/>
          </a:xfrm>
          <a:prstGeom prst="rect">
            <a:avLst/>
          </a:prstGeom>
          <a:noFill/>
          <a:ln w="9525">
            <a:noFill/>
            <a:miter lim="800000"/>
            <a:headEnd/>
            <a:tailEnd/>
          </a:ln>
          <a:effectLst/>
        </p:spPr>
        <p:txBody>
          <a:bodyPr>
            <a:spAutoFit/>
          </a:bodyPr>
          <a:lstStyle/>
          <a:p>
            <a:pPr fontAlgn="base">
              <a:spcBef>
                <a:spcPct val="50000"/>
              </a:spcBef>
              <a:spcAft>
                <a:spcPct val="0"/>
              </a:spcAft>
            </a:pPr>
            <a:r>
              <a:rPr lang="ja-JP" altLang="en-US" sz="2800" b="1">
                <a:solidFill>
                  <a:srgbClr val="FFFF00"/>
                </a:solidFill>
                <a:effectLst>
                  <a:outerShdw blurRad="38100" dist="38100" dir="2700000" algn="tl">
                    <a:srgbClr val="000000"/>
                  </a:outerShdw>
                </a:effectLst>
                <a:latin typeface="Arial" charset="0"/>
                <a:ea typeface="HG創英ﾌﾟﾚｾﾞﾝｽEB" pitchFamily="17" charset="-128"/>
              </a:rPr>
              <a:t>軽度発達障害児</a:t>
            </a:r>
          </a:p>
        </p:txBody>
      </p:sp>
      <p:graphicFrame>
        <p:nvGraphicFramePr>
          <p:cNvPr id="63504" name="Group 16"/>
          <p:cNvGraphicFramePr>
            <a:graphicFrameLocks noGrp="1"/>
          </p:cNvGraphicFramePr>
          <p:nvPr/>
        </p:nvGraphicFramePr>
        <p:xfrm>
          <a:off x="7315200" y="685800"/>
          <a:ext cx="2971800" cy="3749040"/>
        </p:xfrm>
        <a:graphic>
          <a:graphicData uri="http://schemas.openxmlformats.org/drawingml/2006/table">
            <a:tbl>
              <a:tblPr/>
              <a:tblGrid>
                <a:gridCol w="2971800"/>
              </a:tblGrid>
              <a:tr h="320040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1" lang="ja-JP" altLang="en-US" sz="2400" b="1" i="0" u="none" strike="noStrike" cap="none" normalizeH="0" baseline="0" smtClean="0">
                          <a:ln>
                            <a:noFill/>
                          </a:ln>
                          <a:solidFill>
                            <a:schemeClr val="accent2"/>
                          </a:solidFill>
                          <a:effectLst>
                            <a:outerShdw blurRad="38100" dist="38100" dir="2700000" algn="tl">
                              <a:srgbClr val="000000"/>
                            </a:outerShdw>
                          </a:effectLst>
                          <a:latin typeface="HG創英ﾌﾟﾚｾﾞﾝｽEB" pitchFamily="17" charset="-128"/>
                          <a:ea typeface="HG創英ﾌﾟﾚｾﾞﾝｽEB" pitchFamily="17" charset="-128"/>
                        </a:rPr>
                        <a:t>子どもの問題行動の対応に苦慮</a:t>
                      </a: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1" lang="ja-JP" altLang="en-US" sz="2400" b="1" i="0" u="none" strike="noStrike" cap="none" normalizeH="0" baseline="0" smtClean="0">
                        <a:ln>
                          <a:noFill/>
                        </a:ln>
                        <a:solidFill>
                          <a:schemeClr val="accent2"/>
                        </a:solidFill>
                        <a:effectLst>
                          <a:outerShdw blurRad="38100" dist="38100" dir="2700000" algn="tl">
                            <a:srgbClr val="000000"/>
                          </a:outerShdw>
                        </a:effectLst>
                        <a:latin typeface="HG創英ﾌﾟﾚｾﾞﾝｽEB" pitchFamily="17" charset="-128"/>
                        <a:ea typeface="HG創英ﾌﾟﾚｾﾞﾝｽEB" pitchFamily="17" charset="-128"/>
                      </a:endParaRP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1" lang="ja-JP" altLang="en-US" sz="2400" b="1" i="0" u="none" strike="noStrike" cap="none" normalizeH="0" baseline="0" smtClean="0">
                          <a:ln>
                            <a:noFill/>
                          </a:ln>
                          <a:solidFill>
                            <a:schemeClr val="accent2"/>
                          </a:solidFill>
                          <a:effectLst>
                            <a:outerShdw blurRad="38100" dist="38100" dir="2700000" algn="tl">
                              <a:srgbClr val="000000"/>
                            </a:outerShdw>
                          </a:effectLst>
                          <a:latin typeface="HG創英ﾌﾟﾚｾﾞﾝｽEB" pitchFamily="17" charset="-128"/>
                          <a:ea typeface="HG創英ﾌﾟﾚｾﾞﾝｽEB" pitchFamily="17" charset="-128"/>
                        </a:rPr>
                        <a:t>手に負えず学級が崩壊してしまうほど手を焼くことも</a:t>
                      </a: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1" lang="ja-JP" altLang="en-US" sz="2400" b="1" i="0" u="none" strike="noStrike" cap="none" normalizeH="0" baseline="0" smtClean="0">
                        <a:ln>
                          <a:noFill/>
                        </a:ln>
                        <a:solidFill>
                          <a:schemeClr val="accent2"/>
                        </a:solidFill>
                        <a:effectLst>
                          <a:outerShdw blurRad="38100" dist="38100" dir="2700000" algn="tl">
                            <a:srgbClr val="000000"/>
                          </a:outerShdw>
                        </a:effectLst>
                        <a:latin typeface="HG創英ﾌﾟﾚｾﾞﾝｽEB" pitchFamily="17" charset="-128"/>
                        <a:ea typeface="HG創英ﾌﾟﾚｾﾞﾝｽEB" pitchFamily="17" charset="-128"/>
                      </a:endParaRP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1" lang="ja-JP" altLang="en-US" sz="2400" b="1" i="0" u="none" strike="noStrike" cap="none" normalizeH="0" baseline="0" smtClean="0">
                          <a:ln>
                            <a:noFill/>
                          </a:ln>
                          <a:solidFill>
                            <a:schemeClr val="accent2"/>
                          </a:solidFill>
                          <a:effectLst>
                            <a:outerShdw blurRad="38100" dist="38100" dir="2700000" algn="tl">
                              <a:srgbClr val="000000"/>
                            </a:outerShdw>
                          </a:effectLst>
                          <a:latin typeface="HG創英ﾌﾟﾚｾﾞﾝｽEB" pitchFamily="17" charset="-128"/>
                          <a:ea typeface="HG創英ﾌﾟﾚｾﾞﾝｽEB" pitchFamily="17" charset="-128"/>
                        </a:rPr>
                        <a:t>２次障害で不登校や</a:t>
                      </a: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1" lang="ja-JP" altLang="en-US" sz="2400" b="1" i="0" u="none" strike="noStrike" cap="none" normalizeH="0" baseline="0" smtClean="0">
                          <a:ln>
                            <a:noFill/>
                          </a:ln>
                          <a:solidFill>
                            <a:schemeClr val="accent2"/>
                          </a:solidFill>
                          <a:effectLst>
                            <a:outerShdw blurRad="38100" dist="38100" dir="2700000" algn="tl">
                              <a:srgbClr val="000000"/>
                            </a:outerShdw>
                          </a:effectLst>
                          <a:latin typeface="HG創英ﾌﾟﾚｾﾞﾝｽEB" pitchFamily="17" charset="-128"/>
                          <a:ea typeface="HG創英ﾌﾟﾚｾﾞﾝｽEB" pitchFamily="17" charset="-128"/>
                        </a:rPr>
                        <a:t>不適応を起こす</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66"/>
                    </a:solidFill>
                  </a:tcPr>
                </a:tc>
              </a:tr>
            </a:tbl>
          </a:graphicData>
        </a:graphic>
      </p:graphicFrame>
      <p:sp>
        <p:nvSpPr>
          <p:cNvPr id="63497" name="Text Box 9"/>
          <p:cNvSpPr txBox="1">
            <a:spLocks noChangeArrowheads="1"/>
          </p:cNvSpPr>
          <p:nvPr/>
        </p:nvSpPr>
        <p:spPr bwMode="auto">
          <a:xfrm>
            <a:off x="762000" y="762001"/>
            <a:ext cx="6334132" cy="3754874"/>
          </a:xfrm>
          <a:prstGeom prst="rect">
            <a:avLst/>
          </a:prstGeom>
          <a:solidFill>
            <a:schemeClr val="bg1">
              <a:alpha val="25000"/>
            </a:schemeClr>
          </a:solidFill>
          <a:ln w="9525">
            <a:noFill/>
            <a:miter lim="800000"/>
            <a:headEnd/>
            <a:tailEnd/>
          </a:ln>
          <a:effectLst/>
        </p:spPr>
        <p:txBody>
          <a:bodyPr wrap="square">
            <a:spAutoFit/>
          </a:bodyPr>
          <a:lstStyle/>
          <a:p>
            <a:pPr fontAlgn="base">
              <a:spcBef>
                <a:spcPct val="50000"/>
              </a:spcBef>
              <a:spcAft>
                <a:spcPct val="0"/>
              </a:spcAft>
            </a:pPr>
            <a:r>
              <a:rPr lang="en-US" altLang="ja-JP" sz="2800" b="1" dirty="0">
                <a:solidFill>
                  <a:srgbClr val="FFFF66"/>
                </a:solidFill>
                <a:effectLst>
                  <a:outerShdw blurRad="38100" dist="38100" dir="2700000" algn="tl">
                    <a:srgbClr val="000000"/>
                  </a:outerShdw>
                </a:effectLst>
                <a:latin typeface="HG創英ﾌﾟﾚｾﾞﾝｽEB" pitchFamily="17" charset="-128"/>
                <a:ea typeface="HG創英ﾌﾟﾚｾﾞﾝｽEB" pitchFamily="17" charset="-128"/>
              </a:rPr>
              <a:t>《</a:t>
            </a:r>
            <a:r>
              <a:rPr lang="ja-JP" altLang="en-US" sz="2800" b="1" dirty="0">
                <a:solidFill>
                  <a:srgbClr val="FFFF66"/>
                </a:solidFill>
                <a:effectLst>
                  <a:outerShdw blurRad="38100" dist="38100" dir="2700000" algn="tl">
                    <a:srgbClr val="000000"/>
                  </a:outerShdw>
                </a:effectLst>
                <a:latin typeface="HG創英ﾌﾟﾚｾﾞﾝｽEB" pitchFamily="17" charset="-128"/>
                <a:ea typeface="HG創英ﾌﾟﾚｾﾞﾝｽEB" pitchFamily="17" charset="-128"/>
              </a:rPr>
              <a:t>学級に２人から３人の割合</a:t>
            </a:r>
            <a:r>
              <a:rPr lang="en-US" altLang="ja-JP" sz="2800" b="1" dirty="0">
                <a:solidFill>
                  <a:srgbClr val="FFFF66"/>
                </a:solidFill>
                <a:effectLst>
                  <a:outerShdw blurRad="38100" dist="38100" dir="2700000" algn="tl">
                    <a:srgbClr val="000000"/>
                  </a:outerShdw>
                </a:effectLst>
                <a:latin typeface="HG創英ﾌﾟﾚｾﾞﾝｽEB" pitchFamily="17" charset="-128"/>
                <a:ea typeface="HG創英ﾌﾟﾚｾﾞﾝｽEB" pitchFamily="17" charset="-128"/>
              </a:rPr>
              <a:t>》</a:t>
            </a:r>
            <a:endParaRPr lang="en-US" altLang="ja-JP" sz="2800" b="1" dirty="0">
              <a:solidFill>
                <a:srgbClr val="FFFF00"/>
              </a:solidFill>
              <a:effectLst>
                <a:outerShdw blurRad="38100" dist="38100" dir="2700000" algn="tl">
                  <a:srgbClr val="000000"/>
                </a:outerShdw>
              </a:effectLst>
              <a:latin typeface="Arial" charset="0"/>
              <a:ea typeface="HG創英ﾌﾟﾚｾﾞﾝｽEB" pitchFamily="17" charset="-128"/>
            </a:endParaRPr>
          </a:p>
          <a:p>
            <a:pPr fontAlgn="base">
              <a:spcBef>
                <a:spcPct val="50000"/>
              </a:spcBef>
              <a:spcAft>
                <a:spcPct val="0"/>
              </a:spcAft>
            </a:pPr>
            <a:r>
              <a:rPr lang="en-US" altLang="ja-JP" sz="2800" b="1" dirty="0">
                <a:solidFill>
                  <a:srgbClr val="FFFFFF"/>
                </a:solidFill>
                <a:effectLst>
                  <a:outerShdw blurRad="38100" dist="38100" dir="2700000" algn="tl">
                    <a:srgbClr val="000000"/>
                  </a:outerShdw>
                </a:effectLst>
                <a:latin typeface="HG創英ﾌﾟﾚｾﾞﾝｽEB" pitchFamily="17" charset="-128"/>
                <a:ea typeface="HG創英ﾌﾟﾚｾﾞﾝｽEB" pitchFamily="17" charset="-128"/>
              </a:rPr>
              <a:t>◎</a:t>
            </a:r>
            <a:r>
              <a:rPr lang="ja-JP" altLang="en-US" sz="2800" b="1" dirty="0">
                <a:solidFill>
                  <a:srgbClr val="FFFFFF"/>
                </a:solidFill>
                <a:effectLst>
                  <a:outerShdw blurRad="38100" dist="38100" dir="2700000" algn="tl">
                    <a:srgbClr val="000000"/>
                  </a:outerShdw>
                </a:effectLst>
                <a:latin typeface="HG創英ﾌﾟﾚｾﾞﾝｽEB" pitchFamily="17" charset="-128"/>
                <a:ea typeface="HG創英ﾌﾟﾚｾﾞﾝｽEB" pitchFamily="17" charset="-128"/>
              </a:rPr>
              <a:t>ＡＤＨＤ（注意欠損多動</a:t>
            </a:r>
            <a:r>
              <a:rPr lang="ja-JP" altLang="en-US" sz="2800" b="1" dirty="0" smtClean="0">
                <a:solidFill>
                  <a:srgbClr val="FFFFFF"/>
                </a:solidFill>
                <a:effectLst>
                  <a:outerShdw blurRad="38100" dist="38100" dir="2700000" algn="tl">
                    <a:srgbClr val="000000"/>
                  </a:outerShdw>
                </a:effectLst>
                <a:latin typeface="HG創英ﾌﾟﾚｾﾞﾝｽEB" pitchFamily="17" charset="-128"/>
                <a:ea typeface="HG創英ﾌﾟﾚｾﾞﾝｽEB" pitchFamily="17" charset="-128"/>
              </a:rPr>
              <a:t>性障害）</a:t>
            </a:r>
            <a:endParaRPr lang="ja-JP" altLang="en-US" b="1" dirty="0">
              <a:solidFill>
                <a:srgbClr val="FFFFFF"/>
              </a:solidFill>
              <a:effectLst>
                <a:outerShdw blurRad="38100" dist="38100" dir="2700000" algn="tl">
                  <a:srgbClr val="000000"/>
                </a:outerShdw>
              </a:effectLst>
              <a:latin typeface="HG創英ﾌﾟﾚｾﾞﾝｽEB" pitchFamily="17" charset="-128"/>
              <a:ea typeface="HG創英ﾌﾟﾚｾﾞﾝｽEB" pitchFamily="17" charset="-128"/>
            </a:endParaRPr>
          </a:p>
          <a:p>
            <a:pPr fontAlgn="base">
              <a:spcBef>
                <a:spcPct val="50000"/>
              </a:spcBef>
              <a:spcAft>
                <a:spcPct val="0"/>
              </a:spcAft>
            </a:pPr>
            <a:r>
              <a:rPr lang="ja-JP" altLang="en-US" sz="2800" b="1" dirty="0">
                <a:solidFill>
                  <a:srgbClr val="FFFFFF"/>
                </a:solidFill>
                <a:effectLst>
                  <a:outerShdw blurRad="38100" dist="38100" dir="2700000" algn="tl">
                    <a:srgbClr val="000000"/>
                  </a:outerShdw>
                </a:effectLst>
                <a:latin typeface="HG創英ﾌﾟﾚｾﾞﾝｽEB" pitchFamily="17" charset="-128"/>
                <a:ea typeface="HG創英ﾌﾟﾚｾﾞﾝｽEB" pitchFamily="17" charset="-128"/>
              </a:rPr>
              <a:t>◎ＬＤ（学習障害児）</a:t>
            </a:r>
          </a:p>
          <a:p>
            <a:pPr fontAlgn="base">
              <a:spcBef>
                <a:spcPct val="50000"/>
              </a:spcBef>
              <a:spcAft>
                <a:spcPct val="0"/>
              </a:spcAft>
            </a:pPr>
            <a:r>
              <a:rPr lang="ja-JP" altLang="en-US" sz="2800" b="1" dirty="0">
                <a:solidFill>
                  <a:srgbClr val="FFFFFF"/>
                </a:solidFill>
                <a:effectLst>
                  <a:outerShdw blurRad="38100" dist="38100" dir="2700000" algn="tl">
                    <a:srgbClr val="000000"/>
                  </a:outerShdw>
                </a:effectLst>
                <a:latin typeface="HG創英ﾌﾟﾚｾﾞﾝｽEB" pitchFamily="17" charset="-128"/>
                <a:ea typeface="HG創英ﾌﾟﾚｾﾞﾝｽEB" pitchFamily="17" charset="-128"/>
              </a:rPr>
              <a:t>◎高機能自閉症</a:t>
            </a:r>
          </a:p>
          <a:p>
            <a:pPr fontAlgn="base">
              <a:spcBef>
                <a:spcPct val="50000"/>
              </a:spcBef>
              <a:spcAft>
                <a:spcPct val="0"/>
              </a:spcAft>
            </a:pPr>
            <a:r>
              <a:rPr lang="ja-JP" altLang="en-US" sz="2800" b="1" dirty="0">
                <a:solidFill>
                  <a:srgbClr val="FFFFFF"/>
                </a:solidFill>
                <a:effectLst>
                  <a:outerShdw blurRad="38100" dist="38100" dir="2700000" algn="tl">
                    <a:srgbClr val="000000"/>
                  </a:outerShdw>
                </a:effectLst>
                <a:latin typeface="HG創英ﾌﾟﾚｾﾞﾝｽEB" pitchFamily="17" charset="-128"/>
                <a:ea typeface="HG創英ﾌﾟﾚｾﾞﾝｽEB" pitchFamily="17" charset="-128"/>
              </a:rPr>
              <a:t>◎アスペルガー症候群</a:t>
            </a:r>
          </a:p>
          <a:p>
            <a:pPr fontAlgn="base">
              <a:spcBef>
                <a:spcPct val="50000"/>
              </a:spcBef>
              <a:spcAft>
                <a:spcPct val="0"/>
              </a:spcAft>
            </a:pPr>
            <a:r>
              <a:rPr lang="ja-JP" altLang="en-US" sz="2800" b="1" dirty="0">
                <a:solidFill>
                  <a:srgbClr val="FFFFFF"/>
                </a:solidFill>
                <a:effectLst>
                  <a:outerShdw blurRad="38100" dist="38100" dir="2700000" algn="tl">
                    <a:srgbClr val="000000"/>
                  </a:outerShdw>
                </a:effectLst>
                <a:latin typeface="HG創英ﾌﾟﾚｾﾞﾝｽEB" pitchFamily="17" charset="-128"/>
                <a:ea typeface="HG創英ﾌﾟﾚｾﾞﾝｽEB" pitchFamily="17" charset="-128"/>
              </a:rPr>
              <a:t>◎高機能広汎性発達障害　等</a:t>
            </a:r>
            <a:endParaRPr lang="en-US" altLang="ja-JP" sz="2000" b="1" dirty="0">
              <a:solidFill>
                <a:srgbClr val="FFCC66"/>
              </a:solidFill>
              <a:effectLst>
                <a:outerShdw blurRad="38100" dist="38100" dir="2700000" algn="tl">
                  <a:srgbClr val="000000"/>
                </a:outerShdw>
              </a:effectLst>
              <a:latin typeface="Arial" charset="0"/>
              <a:ea typeface="HG創英ﾌﾟﾚｾﾞﾝｽEB" pitchFamily="17" charset="-128"/>
            </a:endParaRPr>
          </a:p>
        </p:txBody>
      </p:sp>
      <p:sp>
        <p:nvSpPr>
          <p:cNvPr id="63498" name="Text Box 10"/>
          <p:cNvSpPr txBox="1">
            <a:spLocks noChangeArrowheads="1"/>
          </p:cNvSpPr>
          <p:nvPr/>
        </p:nvSpPr>
        <p:spPr bwMode="auto">
          <a:xfrm>
            <a:off x="2111829" y="4531162"/>
            <a:ext cx="9742714" cy="523220"/>
          </a:xfrm>
          <a:prstGeom prst="rect">
            <a:avLst/>
          </a:prstGeom>
          <a:noFill/>
          <a:ln w="9525">
            <a:noFill/>
            <a:miter lim="800000"/>
            <a:headEnd/>
            <a:tailEnd/>
          </a:ln>
          <a:effectLst/>
        </p:spPr>
        <p:txBody>
          <a:bodyPr wrap="square">
            <a:spAutoFit/>
          </a:bodyPr>
          <a:lstStyle/>
          <a:p>
            <a:pPr fontAlgn="base">
              <a:spcBef>
                <a:spcPct val="50000"/>
              </a:spcBef>
              <a:spcAft>
                <a:spcPct val="0"/>
              </a:spcAft>
            </a:pPr>
            <a:r>
              <a:rPr lang="en-US" altLang="ja-JP" sz="2800" b="1" dirty="0">
                <a:solidFill>
                  <a:srgbClr val="FF0033"/>
                </a:solidFill>
                <a:effectLst>
                  <a:outerShdw blurRad="38100" dist="38100" dir="2700000" algn="tl">
                    <a:srgbClr val="000000"/>
                  </a:outerShdw>
                </a:effectLst>
                <a:latin typeface="Arial" charset="0"/>
                <a:ea typeface="HG創英ﾌﾟﾚｾﾞﾝｽEB" pitchFamily="17" charset="-128"/>
              </a:rPr>
              <a:t>☆</a:t>
            </a:r>
            <a:r>
              <a:rPr lang="ja-JP" altLang="en-US" sz="2800" b="1" dirty="0">
                <a:solidFill>
                  <a:srgbClr val="FF0033"/>
                </a:solidFill>
                <a:effectLst>
                  <a:outerShdw blurRad="38100" dist="38100" dir="2700000" algn="tl">
                    <a:srgbClr val="000000"/>
                  </a:outerShdw>
                </a:effectLst>
                <a:latin typeface="Arial" charset="0"/>
                <a:ea typeface="HG創英ﾌﾟﾚｾﾞﾝｽEB" pitchFamily="17" charset="-128"/>
              </a:rPr>
              <a:t>自律教育（特別支援教育）支援コーディネーターの設置</a:t>
            </a:r>
          </a:p>
        </p:txBody>
      </p:sp>
      <p:sp>
        <p:nvSpPr>
          <p:cNvPr id="63499" name="Text Box 11"/>
          <p:cNvSpPr txBox="1">
            <a:spLocks noChangeArrowheads="1"/>
          </p:cNvSpPr>
          <p:nvPr/>
        </p:nvSpPr>
        <p:spPr bwMode="auto">
          <a:xfrm>
            <a:off x="3576638" y="5145488"/>
            <a:ext cx="6662766" cy="1569660"/>
          </a:xfrm>
          <a:prstGeom prst="rect">
            <a:avLst/>
          </a:prstGeom>
          <a:solidFill>
            <a:srgbClr val="CCFFFF"/>
          </a:solidFill>
          <a:ln w="9525">
            <a:noFill/>
            <a:miter lim="800000"/>
            <a:headEnd/>
            <a:tailEnd/>
          </a:ln>
          <a:effectLst/>
        </p:spPr>
        <p:txBody>
          <a:bodyPr wrap="square">
            <a:spAutoFit/>
          </a:bodyPr>
          <a:lstStyle/>
          <a:p>
            <a:pPr fontAlgn="base">
              <a:spcBef>
                <a:spcPct val="50000"/>
              </a:spcBef>
              <a:spcAft>
                <a:spcPct val="0"/>
              </a:spcAft>
            </a:pPr>
            <a:r>
              <a:rPr lang="en-US" altLang="ja-JP" sz="2400" b="1" dirty="0">
                <a:solidFill>
                  <a:srgbClr val="0000FF"/>
                </a:solidFill>
                <a:effectLst>
                  <a:outerShdw blurRad="38100" dist="38100" dir="2700000" algn="tl">
                    <a:srgbClr val="000000"/>
                  </a:outerShdw>
                </a:effectLst>
                <a:latin typeface="ＭＳ Ｐゴシック" pitchFamily="50" charset="-128"/>
              </a:rPr>
              <a:t>☆</a:t>
            </a:r>
            <a:r>
              <a:rPr lang="ja-JP" altLang="en-US" sz="2400" b="1" dirty="0">
                <a:solidFill>
                  <a:srgbClr val="0000FF"/>
                </a:solidFill>
                <a:effectLst>
                  <a:outerShdw blurRad="38100" dist="38100" dir="2700000" algn="tl">
                    <a:srgbClr val="000000"/>
                  </a:outerShdw>
                </a:effectLst>
                <a:latin typeface="ＭＳ Ｐゴシック" pitchFamily="50" charset="-128"/>
              </a:rPr>
              <a:t>Ｔ・Ｔによる支援　　→　</a:t>
            </a:r>
            <a:r>
              <a:rPr lang="ja-JP" altLang="en-US" sz="2400" b="1" dirty="0">
                <a:solidFill>
                  <a:srgbClr val="FF9933"/>
                </a:solidFill>
                <a:effectLst>
                  <a:outerShdw blurRad="38100" dist="38100" dir="2700000" algn="tl">
                    <a:srgbClr val="000000"/>
                  </a:outerShdw>
                </a:effectLst>
                <a:latin typeface="ＭＳ Ｐゴシック" pitchFamily="50" charset="-128"/>
              </a:rPr>
              <a:t>子どもを変える</a:t>
            </a:r>
          </a:p>
          <a:p>
            <a:pPr fontAlgn="base">
              <a:spcBef>
                <a:spcPct val="50000"/>
              </a:spcBef>
              <a:spcAft>
                <a:spcPct val="0"/>
              </a:spcAft>
            </a:pPr>
            <a:r>
              <a:rPr lang="ja-JP" altLang="en-US" sz="2400" b="1" dirty="0">
                <a:solidFill>
                  <a:srgbClr val="0000FF"/>
                </a:solidFill>
                <a:effectLst>
                  <a:outerShdw blurRad="38100" dist="38100" dir="2700000" algn="tl">
                    <a:srgbClr val="000000"/>
                  </a:outerShdw>
                </a:effectLst>
                <a:latin typeface="ＭＳ Ｐゴシック" pitchFamily="50" charset="-128"/>
              </a:rPr>
              <a:t>☆周りの子どもたちの理解と協力 → </a:t>
            </a:r>
            <a:r>
              <a:rPr lang="ja-JP" altLang="en-US" sz="2400" b="1" dirty="0">
                <a:solidFill>
                  <a:srgbClr val="FF9933"/>
                </a:solidFill>
                <a:effectLst>
                  <a:outerShdw blurRad="38100" dist="38100" dir="2700000" algn="tl">
                    <a:srgbClr val="000000"/>
                  </a:outerShdw>
                </a:effectLst>
                <a:latin typeface="ＭＳ Ｐゴシック" pitchFamily="50" charset="-128"/>
              </a:rPr>
              <a:t>周りを変える</a:t>
            </a:r>
          </a:p>
          <a:p>
            <a:pPr fontAlgn="base">
              <a:spcBef>
                <a:spcPct val="50000"/>
              </a:spcBef>
              <a:spcAft>
                <a:spcPct val="0"/>
              </a:spcAft>
            </a:pPr>
            <a:r>
              <a:rPr lang="ja-JP" altLang="en-US" sz="2400" b="1" dirty="0">
                <a:solidFill>
                  <a:srgbClr val="0000FF"/>
                </a:solidFill>
                <a:effectLst>
                  <a:outerShdw blurRad="38100" dist="38100" dir="2700000" algn="tl">
                    <a:srgbClr val="000000"/>
                  </a:outerShdw>
                </a:effectLst>
                <a:latin typeface="ＭＳ Ｐゴシック" pitchFamily="50" charset="-128"/>
              </a:rPr>
              <a:t>☆保護者に協力を求める　→　</a:t>
            </a:r>
            <a:r>
              <a:rPr lang="ja-JP" altLang="en-US" sz="2400" b="1" dirty="0">
                <a:solidFill>
                  <a:srgbClr val="FF9933"/>
                </a:solidFill>
                <a:effectLst>
                  <a:outerShdw blurRad="38100" dist="38100" dir="2700000" algn="tl">
                    <a:srgbClr val="000000"/>
                  </a:outerShdw>
                </a:effectLst>
                <a:latin typeface="ＭＳ Ｐゴシック" pitchFamily="50" charset="-128"/>
              </a:rPr>
              <a:t>親を変える</a:t>
            </a:r>
          </a:p>
        </p:txBody>
      </p:sp>
      <p:sp>
        <p:nvSpPr>
          <p:cNvPr id="63500" name="AutoShape 12"/>
          <p:cNvSpPr>
            <a:spLocks noChangeArrowheads="1"/>
          </p:cNvSpPr>
          <p:nvPr/>
        </p:nvSpPr>
        <p:spPr bwMode="auto">
          <a:xfrm flipV="1">
            <a:off x="1852594" y="5072074"/>
            <a:ext cx="1600200" cy="914400"/>
          </a:xfrm>
          <a:custGeom>
            <a:avLst/>
            <a:gdLst>
              <a:gd name="G0" fmla="+- 12427 0 0"/>
              <a:gd name="G1" fmla="+- 4163 0 0"/>
              <a:gd name="G2" fmla="+- 12158 0 4163"/>
              <a:gd name="G3" fmla="+- G2 0 4163"/>
              <a:gd name="G4" fmla="*/ G3 32768 32059"/>
              <a:gd name="G5" fmla="*/ G4 1 2"/>
              <a:gd name="G6" fmla="+- 21600 0 12427"/>
              <a:gd name="G7" fmla="*/ G6 4163 6079"/>
              <a:gd name="G8" fmla="+- G7 12427 0"/>
              <a:gd name="T0" fmla="*/ 12427 w 21600"/>
              <a:gd name="T1" fmla="*/ 0 h 21600"/>
              <a:gd name="T2" fmla="*/ 12427 w 21600"/>
              <a:gd name="T3" fmla="*/ 12158 h 21600"/>
              <a:gd name="T4" fmla="*/ 1959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2427" y="0"/>
                </a:lnTo>
                <a:lnTo>
                  <a:pt x="12427" y="4163"/>
                </a:lnTo>
                <a:cubicBezTo>
                  <a:pt x="5564" y="4163"/>
                  <a:pt x="0" y="7742"/>
                  <a:pt x="0" y="12158"/>
                </a:cubicBezTo>
                <a:lnTo>
                  <a:pt x="0" y="21600"/>
                </a:lnTo>
                <a:lnTo>
                  <a:pt x="3917" y="21600"/>
                </a:lnTo>
                <a:lnTo>
                  <a:pt x="3917" y="12158"/>
                </a:lnTo>
                <a:cubicBezTo>
                  <a:pt x="3917" y="9859"/>
                  <a:pt x="7727" y="7995"/>
                  <a:pt x="12427" y="7995"/>
                </a:cubicBezTo>
                <a:lnTo>
                  <a:pt x="12427" y="12158"/>
                </a:lnTo>
                <a:close/>
              </a:path>
            </a:pathLst>
          </a:custGeom>
          <a:solidFill>
            <a:schemeClr val="accent1"/>
          </a:solidFill>
          <a:ln w="9525">
            <a:solidFill>
              <a:schemeClr val="tx1"/>
            </a:solidFill>
            <a:miter lim="800000"/>
            <a:headEnd/>
            <a:tailEnd/>
          </a:ln>
          <a:effectLst/>
        </p:spPr>
        <p:txBody>
          <a:bodyPr wrap="none" anchor="ctr"/>
          <a:lstStyle/>
          <a:p>
            <a:pPr fontAlgn="base">
              <a:spcBef>
                <a:spcPct val="0"/>
              </a:spcBef>
              <a:spcAft>
                <a:spcPct val="0"/>
              </a:spcAft>
            </a:pPr>
            <a:endParaRPr lang="ja-JP" altLang="en-US" sz="2000" b="1" u="sng">
              <a:solidFill>
                <a:srgbClr val="FF0033"/>
              </a:solidFill>
              <a:effectLst>
                <a:outerShdw blurRad="38100" dist="38100" dir="2700000" algn="tl">
                  <a:srgbClr val="000000">
                    <a:alpha val="43137"/>
                  </a:srgbClr>
                </a:outerShdw>
              </a:effectLst>
              <a:latin typeface="Century" pitchFamily="18" charset="0"/>
            </a:endParaRPr>
          </a:p>
        </p:txBody>
      </p:sp>
    </p:spTree>
    <p:extLst>
      <p:ext uri="{BB962C8B-B14F-4D97-AF65-F5344CB8AC3E}">
        <p14:creationId xmlns:p14="http://schemas.microsoft.com/office/powerpoint/2010/main" val="3001120344"/>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3490"/>
                                        </p:tgtEl>
                                        <p:attrNameLst>
                                          <p:attrName>style.visibility</p:attrName>
                                        </p:attrNameLst>
                                      </p:cBhvr>
                                      <p:to>
                                        <p:strVal val="visible"/>
                                      </p:to>
                                    </p:set>
                                    <p:anim calcmode="lin" valueType="num">
                                      <p:cBhvr additive="base">
                                        <p:cTn id="7" dur="500" fill="hold"/>
                                        <p:tgtEl>
                                          <p:spTgt spid="63490"/>
                                        </p:tgtEl>
                                        <p:attrNameLst>
                                          <p:attrName>ppt_x</p:attrName>
                                        </p:attrNameLst>
                                      </p:cBhvr>
                                      <p:tavLst>
                                        <p:tav tm="0">
                                          <p:val>
                                            <p:strVal val="0-#ppt_w/2"/>
                                          </p:val>
                                        </p:tav>
                                        <p:tav tm="100000">
                                          <p:val>
                                            <p:strVal val="#ppt_x"/>
                                          </p:val>
                                        </p:tav>
                                      </p:tavLst>
                                    </p:anim>
                                    <p:anim calcmode="lin" valueType="num">
                                      <p:cBhvr additive="base">
                                        <p:cTn id="8" dur="500" fill="hold"/>
                                        <p:tgtEl>
                                          <p:spTgt spid="6349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3497"/>
                                        </p:tgtEl>
                                        <p:attrNameLst>
                                          <p:attrName>style.visibility</p:attrName>
                                        </p:attrNameLst>
                                      </p:cBhvr>
                                      <p:to>
                                        <p:strVal val="visible"/>
                                      </p:to>
                                    </p:set>
                                    <p:anim calcmode="lin" valueType="num">
                                      <p:cBhvr additive="base">
                                        <p:cTn id="13" dur="500" fill="hold"/>
                                        <p:tgtEl>
                                          <p:spTgt spid="63497"/>
                                        </p:tgtEl>
                                        <p:attrNameLst>
                                          <p:attrName>ppt_x</p:attrName>
                                        </p:attrNameLst>
                                      </p:cBhvr>
                                      <p:tavLst>
                                        <p:tav tm="0">
                                          <p:val>
                                            <p:strVal val="0-#ppt_w/2"/>
                                          </p:val>
                                        </p:tav>
                                        <p:tav tm="100000">
                                          <p:val>
                                            <p:strVal val="#ppt_x"/>
                                          </p:val>
                                        </p:tav>
                                      </p:tavLst>
                                    </p:anim>
                                    <p:anim calcmode="lin" valueType="num">
                                      <p:cBhvr additive="base">
                                        <p:cTn id="14" dur="500" fill="hold"/>
                                        <p:tgtEl>
                                          <p:spTgt spid="63497"/>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63504"/>
                                        </p:tgtEl>
                                        <p:attrNameLst>
                                          <p:attrName>style.visibility</p:attrName>
                                        </p:attrNameLst>
                                      </p:cBhvr>
                                      <p:to>
                                        <p:strVal val="visible"/>
                                      </p:to>
                                    </p:set>
                                    <p:anim calcmode="lin" valueType="num">
                                      <p:cBhvr additive="base">
                                        <p:cTn id="19" dur="500" fill="hold"/>
                                        <p:tgtEl>
                                          <p:spTgt spid="63504"/>
                                        </p:tgtEl>
                                        <p:attrNameLst>
                                          <p:attrName>ppt_x</p:attrName>
                                        </p:attrNameLst>
                                      </p:cBhvr>
                                      <p:tavLst>
                                        <p:tav tm="0">
                                          <p:val>
                                            <p:strVal val="0-#ppt_w/2"/>
                                          </p:val>
                                        </p:tav>
                                        <p:tav tm="100000">
                                          <p:val>
                                            <p:strVal val="#ppt_x"/>
                                          </p:val>
                                        </p:tav>
                                      </p:tavLst>
                                    </p:anim>
                                    <p:anim calcmode="lin" valueType="num">
                                      <p:cBhvr additive="base">
                                        <p:cTn id="20" dur="500" fill="hold"/>
                                        <p:tgtEl>
                                          <p:spTgt spid="63504"/>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3500"/>
                                        </p:tgtEl>
                                        <p:attrNameLst>
                                          <p:attrName>style.visibility</p:attrName>
                                        </p:attrNameLst>
                                      </p:cBhvr>
                                      <p:to>
                                        <p:strVal val="visible"/>
                                      </p:to>
                                    </p:set>
                                    <p:anim calcmode="lin" valueType="num">
                                      <p:cBhvr additive="base">
                                        <p:cTn id="25" dur="500" fill="hold"/>
                                        <p:tgtEl>
                                          <p:spTgt spid="63500"/>
                                        </p:tgtEl>
                                        <p:attrNameLst>
                                          <p:attrName>ppt_x</p:attrName>
                                        </p:attrNameLst>
                                      </p:cBhvr>
                                      <p:tavLst>
                                        <p:tav tm="0">
                                          <p:val>
                                            <p:strVal val="0-#ppt_w/2"/>
                                          </p:val>
                                        </p:tav>
                                        <p:tav tm="100000">
                                          <p:val>
                                            <p:strVal val="#ppt_x"/>
                                          </p:val>
                                        </p:tav>
                                      </p:tavLst>
                                    </p:anim>
                                    <p:anim calcmode="lin" valueType="num">
                                      <p:cBhvr additive="base">
                                        <p:cTn id="26" dur="500" fill="hold"/>
                                        <p:tgtEl>
                                          <p:spTgt spid="63500"/>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63498"/>
                                        </p:tgtEl>
                                        <p:attrNameLst>
                                          <p:attrName>style.visibility</p:attrName>
                                        </p:attrNameLst>
                                      </p:cBhvr>
                                      <p:to>
                                        <p:strVal val="visible"/>
                                      </p:to>
                                    </p:set>
                                    <p:anim calcmode="lin" valueType="num">
                                      <p:cBhvr additive="base">
                                        <p:cTn id="31" dur="500" fill="hold"/>
                                        <p:tgtEl>
                                          <p:spTgt spid="63498"/>
                                        </p:tgtEl>
                                        <p:attrNameLst>
                                          <p:attrName>ppt_x</p:attrName>
                                        </p:attrNameLst>
                                      </p:cBhvr>
                                      <p:tavLst>
                                        <p:tav tm="0">
                                          <p:val>
                                            <p:strVal val="0-#ppt_w/2"/>
                                          </p:val>
                                        </p:tav>
                                        <p:tav tm="100000">
                                          <p:val>
                                            <p:strVal val="#ppt_x"/>
                                          </p:val>
                                        </p:tav>
                                      </p:tavLst>
                                    </p:anim>
                                    <p:anim calcmode="lin" valueType="num">
                                      <p:cBhvr additive="base">
                                        <p:cTn id="32" dur="500" fill="hold"/>
                                        <p:tgtEl>
                                          <p:spTgt spid="63498"/>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63499"/>
                                        </p:tgtEl>
                                        <p:attrNameLst>
                                          <p:attrName>style.visibility</p:attrName>
                                        </p:attrNameLst>
                                      </p:cBhvr>
                                      <p:to>
                                        <p:strVal val="visible"/>
                                      </p:to>
                                    </p:set>
                                    <p:anim calcmode="lin" valueType="num">
                                      <p:cBhvr additive="base">
                                        <p:cTn id="37" dur="500" fill="hold"/>
                                        <p:tgtEl>
                                          <p:spTgt spid="63499"/>
                                        </p:tgtEl>
                                        <p:attrNameLst>
                                          <p:attrName>ppt_x</p:attrName>
                                        </p:attrNameLst>
                                      </p:cBhvr>
                                      <p:tavLst>
                                        <p:tav tm="0">
                                          <p:val>
                                            <p:strVal val="0-#ppt_w/2"/>
                                          </p:val>
                                        </p:tav>
                                        <p:tav tm="100000">
                                          <p:val>
                                            <p:strVal val="#ppt_x"/>
                                          </p:val>
                                        </p:tav>
                                      </p:tavLst>
                                    </p:anim>
                                    <p:anim calcmode="lin" valueType="num">
                                      <p:cBhvr additive="base">
                                        <p:cTn id="38" dur="500" fill="hold"/>
                                        <p:tgtEl>
                                          <p:spTgt spid="6349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0" grpId="0" autoUpdateAnimBg="0"/>
      <p:bldP spid="63497" grpId="0" animBg="1" autoUpdateAnimBg="0"/>
      <p:bldP spid="63498" grpId="0" autoUpdateAnimBg="0"/>
      <p:bldP spid="63499" grpId="0" animBg="1" autoUpdateAnimBg="0"/>
      <p:bldP spid="6350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 Box 2"/>
          <p:cNvSpPr txBox="1">
            <a:spLocks noChangeArrowheads="1"/>
          </p:cNvSpPr>
          <p:nvPr/>
        </p:nvSpPr>
        <p:spPr bwMode="auto">
          <a:xfrm>
            <a:off x="1524000" y="1"/>
            <a:ext cx="8534400" cy="519113"/>
          </a:xfrm>
          <a:prstGeom prst="rect">
            <a:avLst/>
          </a:prstGeom>
          <a:noFill/>
          <a:ln w="9525">
            <a:noFill/>
            <a:miter lim="800000"/>
            <a:headEnd/>
            <a:tailEnd/>
          </a:ln>
          <a:effectLst/>
        </p:spPr>
        <p:txBody>
          <a:bodyPr>
            <a:spAutoFit/>
          </a:bodyPr>
          <a:lstStyle/>
          <a:p>
            <a:pPr fontAlgn="base">
              <a:spcBef>
                <a:spcPct val="50000"/>
              </a:spcBef>
              <a:spcAft>
                <a:spcPct val="0"/>
              </a:spcAft>
            </a:pPr>
            <a:r>
              <a:rPr lang="ja-JP" altLang="en-US" sz="2800" b="1" dirty="0">
                <a:solidFill>
                  <a:srgbClr val="FFFF00"/>
                </a:solidFill>
                <a:effectLst>
                  <a:outerShdw blurRad="38100" dist="38100" dir="2700000" algn="tl">
                    <a:srgbClr val="000000"/>
                  </a:outerShdw>
                </a:effectLst>
                <a:latin typeface="Arial" charset="0"/>
                <a:ea typeface="HG創英ﾌﾟﾚｾﾞﾝｽEB" pitchFamily="17" charset="-128"/>
              </a:rPr>
              <a:t>（１）</a:t>
            </a:r>
            <a:r>
              <a:rPr lang="ja-JP" altLang="en-US" sz="2800" b="1" dirty="0">
                <a:solidFill>
                  <a:srgbClr val="FFFF00"/>
                </a:solidFill>
                <a:effectLst>
                  <a:outerShdw blurRad="38100" dist="38100" dir="2700000" algn="tl">
                    <a:srgbClr val="000000"/>
                  </a:outerShdw>
                </a:effectLst>
                <a:ea typeface="HGS創英ﾌﾟﾚｾﾞﾝｽEB" pitchFamily="18" charset="-128"/>
              </a:rPr>
              <a:t>Ａ君の問題行動の実態</a:t>
            </a:r>
          </a:p>
        </p:txBody>
      </p:sp>
      <p:sp>
        <p:nvSpPr>
          <p:cNvPr id="45059" name="Text Box 3"/>
          <p:cNvSpPr txBox="1">
            <a:spLocks noChangeArrowheads="1"/>
          </p:cNvSpPr>
          <p:nvPr/>
        </p:nvSpPr>
        <p:spPr bwMode="auto">
          <a:xfrm>
            <a:off x="1981200" y="533400"/>
            <a:ext cx="6019800" cy="457200"/>
          </a:xfrm>
          <a:prstGeom prst="rect">
            <a:avLst/>
          </a:prstGeom>
          <a:noFill/>
          <a:ln w="9525">
            <a:noFill/>
            <a:miter lim="800000"/>
            <a:headEnd/>
            <a:tailEnd/>
          </a:ln>
          <a:effectLst/>
        </p:spPr>
        <p:txBody>
          <a:bodyPr>
            <a:spAutoFit/>
          </a:bodyPr>
          <a:lstStyle/>
          <a:p>
            <a:pPr fontAlgn="base">
              <a:spcBef>
                <a:spcPct val="50000"/>
              </a:spcBef>
              <a:spcAft>
                <a:spcPct val="0"/>
              </a:spcAft>
            </a:pPr>
            <a:r>
              <a:rPr lang="en-US" altLang="ja-JP" sz="2400" b="1">
                <a:solidFill>
                  <a:srgbClr val="FFFF00"/>
                </a:solidFill>
                <a:effectLst>
                  <a:outerShdw blurRad="38100" dist="38100" dir="2700000" algn="tl">
                    <a:srgbClr val="000000"/>
                  </a:outerShdw>
                </a:effectLst>
                <a:latin typeface="Arial" charset="0"/>
                <a:ea typeface="HG創英ﾌﾟﾚｾﾞﾝｽEB" pitchFamily="17" charset="-128"/>
              </a:rPr>
              <a:t>① </a:t>
            </a:r>
            <a:r>
              <a:rPr lang="ja-JP" altLang="en-US" sz="2400" b="1">
                <a:solidFill>
                  <a:srgbClr val="FFFF00"/>
                </a:solidFill>
                <a:effectLst>
                  <a:outerShdw blurRad="38100" dist="38100" dir="2700000" algn="tl">
                    <a:srgbClr val="000000"/>
                  </a:outerShdw>
                </a:effectLst>
                <a:latin typeface="Arial" charset="0"/>
                <a:ea typeface="HG創英ﾌﾟﾚｾﾞﾝｽEB" pitchFamily="17" charset="-128"/>
              </a:rPr>
              <a:t>５年生へ転校時の申し送り事項から</a:t>
            </a:r>
          </a:p>
        </p:txBody>
      </p:sp>
      <p:sp>
        <p:nvSpPr>
          <p:cNvPr id="45060" name="Text Box 4"/>
          <p:cNvSpPr txBox="1">
            <a:spLocks noChangeArrowheads="1"/>
          </p:cNvSpPr>
          <p:nvPr/>
        </p:nvSpPr>
        <p:spPr bwMode="auto">
          <a:xfrm>
            <a:off x="217714" y="1066800"/>
            <a:ext cx="11691257" cy="5262979"/>
          </a:xfrm>
          <a:prstGeom prst="rect">
            <a:avLst/>
          </a:prstGeom>
          <a:solidFill>
            <a:schemeClr val="tx2">
              <a:lumMod val="60000"/>
              <a:lumOff val="40000"/>
              <a:alpha val="90000"/>
            </a:schemeClr>
          </a:solidFill>
          <a:ln w="9525">
            <a:pattFill prst="dkHorz">
              <a:fgClr>
                <a:srgbClr val="000000"/>
              </a:fgClr>
              <a:bgClr>
                <a:srgbClr val="FFFFFF"/>
              </a:bgClr>
            </a:pattFill>
            <a:miter lim="800000"/>
            <a:headEnd/>
            <a:tailEnd/>
          </a:ln>
          <a:effectLst/>
        </p:spPr>
        <p:txBody>
          <a:bodyPr wrap="square">
            <a:spAutoFit/>
          </a:bodyPr>
          <a:lstStyle/>
          <a:p>
            <a:pPr fontAlgn="base">
              <a:spcBef>
                <a:spcPct val="0"/>
              </a:spcBef>
              <a:spcAft>
                <a:spcPct val="0"/>
              </a:spcAft>
            </a:pPr>
            <a:r>
              <a:rPr lang="en-US" altLang="ja-JP" sz="2800" dirty="0">
                <a:solidFill>
                  <a:srgbClr val="0000FF">
                    <a:lumMod val="75000"/>
                  </a:srgbClr>
                </a:solidFill>
                <a:latin typeface="HG創英ﾌﾟﾚｾﾞﾝｽEB" pitchFamily="17" charset="-128"/>
                <a:ea typeface="HG創英ﾌﾟﾚｾﾞﾝｽEB" pitchFamily="17" charset="-128"/>
              </a:rPr>
              <a:t>○</a:t>
            </a:r>
            <a:r>
              <a:rPr lang="ja-JP" altLang="en-US" sz="2800" dirty="0">
                <a:solidFill>
                  <a:srgbClr val="0000FF">
                    <a:lumMod val="75000"/>
                  </a:srgbClr>
                </a:solidFill>
                <a:latin typeface="HG創英ﾌﾟﾚｾﾞﾝｽEB" pitchFamily="17" charset="-128"/>
                <a:ea typeface="HG創英ﾌﾟﾚｾﾞﾝｽEB" pitchFamily="17" charset="-128"/>
              </a:rPr>
              <a:t>父親がリストラになり人材派遣会社の斡旋で他県から転居</a:t>
            </a:r>
          </a:p>
          <a:p>
            <a:pPr fontAlgn="base">
              <a:spcBef>
                <a:spcPct val="0"/>
              </a:spcBef>
              <a:spcAft>
                <a:spcPct val="0"/>
              </a:spcAft>
            </a:pPr>
            <a:r>
              <a:rPr lang="ja-JP" altLang="en-US" sz="2800" dirty="0">
                <a:solidFill>
                  <a:srgbClr val="0000FF">
                    <a:lumMod val="75000"/>
                  </a:srgbClr>
                </a:solidFill>
                <a:latin typeface="HG創英ﾌﾟﾚｾﾞﾝｽEB" pitchFamily="17" charset="-128"/>
                <a:ea typeface="HG創英ﾌﾟﾚｾﾞﾝｽEB" pitchFamily="17" charset="-128"/>
              </a:rPr>
              <a:t>○ちょっとしたことでカッとなり、興奮して友だちにすぐ暴力をふるう</a:t>
            </a:r>
            <a:endParaRPr lang="ja-JP" altLang="en-US" sz="2800" dirty="0">
              <a:solidFill>
                <a:srgbClr val="0000FF">
                  <a:lumMod val="75000"/>
                </a:srgbClr>
              </a:solidFill>
              <a:effectLst>
                <a:outerShdw blurRad="38100" dist="38100" dir="2700000" algn="tl">
                  <a:srgbClr val="000000"/>
                </a:outerShdw>
              </a:effectLst>
              <a:latin typeface="HG創英ﾌﾟﾚｾﾞﾝｽEB" pitchFamily="17" charset="-128"/>
              <a:ea typeface="HG創英ﾌﾟﾚｾﾞﾝｽEB" pitchFamily="17" charset="-128"/>
            </a:endParaRPr>
          </a:p>
          <a:p>
            <a:pPr fontAlgn="base">
              <a:spcBef>
                <a:spcPct val="0"/>
              </a:spcBef>
              <a:spcAft>
                <a:spcPct val="0"/>
              </a:spcAft>
            </a:pPr>
            <a:r>
              <a:rPr lang="ja-JP" altLang="en-US" sz="2800" dirty="0">
                <a:solidFill>
                  <a:srgbClr val="0000FF">
                    <a:lumMod val="75000"/>
                  </a:srgbClr>
                </a:solidFill>
                <a:latin typeface="HG創英ﾌﾟﾚｾﾞﾝｽEB" pitchFamily="17" charset="-128"/>
                <a:ea typeface="HG創英ﾌﾟﾚｾﾞﾝｽEB" pitchFamily="17" charset="-128"/>
              </a:rPr>
              <a:t>○友だちとのトラブルが日常茶飯事</a:t>
            </a:r>
            <a:endParaRPr lang="ja-JP" altLang="en-US" sz="2800" dirty="0">
              <a:solidFill>
                <a:srgbClr val="0000FF">
                  <a:lumMod val="75000"/>
                </a:srgbClr>
              </a:solidFill>
              <a:effectLst>
                <a:outerShdw blurRad="38100" dist="38100" dir="2700000" algn="tl">
                  <a:srgbClr val="000000"/>
                </a:outerShdw>
              </a:effectLst>
              <a:latin typeface="HG創英ﾌﾟﾚｾﾞﾝｽEB" pitchFamily="17" charset="-128"/>
              <a:ea typeface="HG創英ﾌﾟﾚｾﾞﾝｽEB" pitchFamily="17" charset="-128"/>
            </a:endParaRPr>
          </a:p>
          <a:p>
            <a:pPr fontAlgn="base">
              <a:spcBef>
                <a:spcPct val="0"/>
              </a:spcBef>
              <a:spcAft>
                <a:spcPct val="0"/>
              </a:spcAft>
            </a:pPr>
            <a:r>
              <a:rPr lang="ja-JP" altLang="en-US" sz="2800" dirty="0">
                <a:solidFill>
                  <a:srgbClr val="0000FF">
                    <a:lumMod val="75000"/>
                  </a:srgbClr>
                </a:solidFill>
                <a:latin typeface="HG創英ﾌﾟﾚｾﾞﾝｽEB" pitchFamily="17" charset="-128"/>
                <a:ea typeface="HG創英ﾌﾟﾚｾﾞﾝｽEB" pitchFamily="17" charset="-128"/>
              </a:rPr>
              <a:t>○親の教育力が足りないため、一時施設に入っていた</a:t>
            </a:r>
            <a:endParaRPr lang="ja-JP" altLang="en-US" sz="2800" dirty="0">
              <a:solidFill>
                <a:srgbClr val="0000FF">
                  <a:lumMod val="75000"/>
                </a:srgbClr>
              </a:solidFill>
              <a:effectLst>
                <a:outerShdw blurRad="38100" dist="38100" dir="2700000" algn="tl">
                  <a:srgbClr val="000000"/>
                </a:outerShdw>
              </a:effectLst>
              <a:latin typeface="HG創英ﾌﾟﾚｾﾞﾝｽEB" pitchFamily="17" charset="-128"/>
              <a:ea typeface="HG創英ﾌﾟﾚｾﾞﾝｽEB" pitchFamily="17" charset="-128"/>
            </a:endParaRPr>
          </a:p>
          <a:p>
            <a:pPr fontAlgn="base">
              <a:spcBef>
                <a:spcPct val="0"/>
              </a:spcBef>
              <a:spcAft>
                <a:spcPct val="0"/>
              </a:spcAft>
            </a:pPr>
            <a:r>
              <a:rPr lang="ja-JP" altLang="en-US" sz="2800" dirty="0">
                <a:solidFill>
                  <a:srgbClr val="0000FF">
                    <a:lumMod val="75000"/>
                  </a:srgbClr>
                </a:solidFill>
                <a:latin typeface="HG創英ﾌﾟﾚｾﾞﾝｽEB" pitchFamily="17" charset="-128"/>
                <a:ea typeface="HG創英ﾌﾟﾚｾﾞﾝｽEB" pitchFamily="17" charset="-128"/>
              </a:rPr>
              <a:t>○暴れると手がつけられない状況になる</a:t>
            </a:r>
            <a:endParaRPr lang="ja-JP" altLang="en-US" sz="2800" dirty="0">
              <a:solidFill>
                <a:srgbClr val="0000FF">
                  <a:lumMod val="75000"/>
                </a:srgbClr>
              </a:solidFill>
              <a:effectLst>
                <a:outerShdw blurRad="38100" dist="38100" dir="2700000" algn="tl">
                  <a:srgbClr val="000000"/>
                </a:outerShdw>
              </a:effectLst>
              <a:latin typeface="HG創英ﾌﾟﾚｾﾞﾝｽEB" pitchFamily="17" charset="-128"/>
              <a:ea typeface="HG創英ﾌﾟﾚｾﾞﾝｽEB" pitchFamily="17" charset="-128"/>
            </a:endParaRPr>
          </a:p>
          <a:p>
            <a:pPr fontAlgn="base">
              <a:spcBef>
                <a:spcPct val="0"/>
              </a:spcBef>
              <a:spcAft>
                <a:spcPct val="0"/>
              </a:spcAft>
            </a:pPr>
            <a:r>
              <a:rPr lang="ja-JP" altLang="en-US" sz="2800" dirty="0">
                <a:solidFill>
                  <a:srgbClr val="0000FF">
                    <a:lumMod val="75000"/>
                  </a:srgbClr>
                </a:solidFill>
                <a:latin typeface="HG創英ﾌﾟﾚｾﾞﾝｽEB" pitchFamily="17" charset="-128"/>
                <a:ea typeface="HG創英ﾌﾟﾚｾﾞﾝｽEB" pitchFamily="17" charset="-128"/>
              </a:rPr>
              <a:t>　・学校中のガラスを割る　</a:t>
            </a:r>
          </a:p>
          <a:p>
            <a:pPr fontAlgn="base">
              <a:spcBef>
                <a:spcPct val="0"/>
              </a:spcBef>
              <a:spcAft>
                <a:spcPct val="0"/>
              </a:spcAft>
            </a:pPr>
            <a:r>
              <a:rPr lang="ja-JP" altLang="en-US" sz="2800" dirty="0">
                <a:solidFill>
                  <a:srgbClr val="0000FF">
                    <a:lumMod val="75000"/>
                  </a:srgbClr>
                </a:solidFill>
                <a:latin typeface="HG創英ﾌﾟﾚｾﾞﾝｽEB" pitchFamily="17" charset="-128"/>
                <a:ea typeface="HG創英ﾌﾟﾚｾﾞﾝｽEB" pitchFamily="17" charset="-128"/>
              </a:rPr>
              <a:t>　・机やイスを投げつけ続ける</a:t>
            </a:r>
          </a:p>
          <a:p>
            <a:pPr fontAlgn="base">
              <a:spcBef>
                <a:spcPct val="0"/>
              </a:spcBef>
              <a:spcAft>
                <a:spcPct val="0"/>
              </a:spcAft>
            </a:pPr>
            <a:r>
              <a:rPr lang="ja-JP" altLang="en-US" sz="2800" dirty="0">
                <a:solidFill>
                  <a:srgbClr val="0000FF">
                    <a:lumMod val="75000"/>
                  </a:srgbClr>
                </a:solidFill>
                <a:latin typeface="HG創英ﾌﾟﾚｾﾞﾝｽEB" pitchFamily="17" charset="-128"/>
                <a:ea typeface="HG創英ﾌﾟﾚｾﾞﾝｽEB" pitchFamily="17" charset="-128"/>
              </a:rPr>
              <a:t>　・周囲の友だちにあたり構わず殴りかかったりする　など</a:t>
            </a:r>
          </a:p>
          <a:p>
            <a:pPr fontAlgn="base">
              <a:spcBef>
                <a:spcPct val="0"/>
              </a:spcBef>
              <a:spcAft>
                <a:spcPct val="0"/>
              </a:spcAft>
            </a:pPr>
            <a:r>
              <a:rPr lang="ja-JP" altLang="en-US" sz="2800" dirty="0">
                <a:solidFill>
                  <a:srgbClr val="0000FF">
                    <a:lumMod val="75000"/>
                  </a:srgbClr>
                </a:solidFill>
                <a:latin typeface="HG創英ﾌﾟﾚｾﾞﾝｽEB" pitchFamily="17" charset="-128"/>
                <a:ea typeface="HG創英ﾌﾟﾚｾﾞﾝｽEB" pitchFamily="17" charset="-128"/>
              </a:rPr>
              <a:t>○リタリンを服用しているのだが、効果が見られなかった上に飲まない</a:t>
            </a:r>
            <a:endParaRPr lang="ja-JP" altLang="en-US" sz="2800" dirty="0">
              <a:solidFill>
                <a:srgbClr val="0000FF">
                  <a:lumMod val="75000"/>
                </a:srgbClr>
              </a:solidFill>
              <a:effectLst>
                <a:outerShdw blurRad="38100" dist="38100" dir="2700000" algn="tl">
                  <a:srgbClr val="000000"/>
                </a:outerShdw>
              </a:effectLst>
              <a:latin typeface="HG創英ﾌﾟﾚｾﾞﾝｽEB" pitchFamily="17" charset="-128"/>
              <a:ea typeface="HG創英ﾌﾟﾚｾﾞﾝｽEB" pitchFamily="17" charset="-128"/>
            </a:endParaRPr>
          </a:p>
          <a:p>
            <a:pPr fontAlgn="base">
              <a:spcBef>
                <a:spcPct val="0"/>
              </a:spcBef>
              <a:spcAft>
                <a:spcPct val="0"/>
              </a:spcAft>
            </a:pPr>
            <a:endParaRPr lang="ja-JP" altLang="en-US" sz="2800" dirty="0">
              <a:solidFill>
                <a:srgbClr val="0000FF">
                  <a:lumMod val="75000"/>
                </a:srgbClr>
              </a:solidFill>
              <a:latin typeface="HG創英ﾌﾟﾚｾﾞﾝｽEB" pitchFamily="17" charset="-128"/>
              <a:ea typeface="HG創英ﾌﾟﾚｾﾞﾝｽEB" pitchFamily="17" charset="-128"/>
            </a:endParaRPr>
          </a:p>
          <a:p>
            <a:pPr fontAlgn="base">
              <a:spcBef>
                <a:spcPct val="0"/>
              </a:spcBef>
              <a:spcAft>
                <a:spcPct val="0"/>
              </a:spcAft>
            </a:pPr>
            <a:endParaRPr lang="ja-JP" altLang="en-US" sz="2800" dirty="0">
              <a:solidFill>
                <a:srgbClr val="0000FF">
                  <a:lumMod val="75000"/>
                </a:srgbClr>
              </a:solidFill>
              <a:latin typeface="HG創英ﾌﾟﾚｾﾞﾝｽEB" pitchFamily="17" charset="-128"/>
              <a:ea typeface="HG創英ﾌﾟﾚｾﾞﾝｽEB" pitchFamily="17" charset="-128"/>
            </a:endParaRPr>
          </a:p>
          <a:p>
            <a:pPr fontAlgn="base">
              <a:spcBef>
                <a:spcPct val="0"/>
              </a:spcBef>
              <a:spcAft>
                <a:spcPct val="0"/>
              </a:spcAft>
            </a:pPr>
            <a:r>
              <a:rPr lang="ja-JP" altLang="en-US" sz="2800" dirty="0">
                <a:solidFill>
                  <a:srgbClr val="0000FF">
                    <a:lumMod val="75000"/>
                  </a:srgbClr>
                </a:solidFill>
                <a:latin typeface="HG創英ﾌﾟﾚｾﾞﾝｽEB" pitchFamily="17" charset="-128"/>
                <a:ea typeface="HG創英ﾌﾟﾚｾﾞﾝｽEB" pitchFamily="17" charset="-128"/>
              </a:rPr>
              <a:t>　学校側も困ったあげく保護者の付き添いのもとで学習している状態</a:t>
            </a:r>
            <a:endParaRPr lang="ja-JP" altLang="en-US" sz="2400" dirty="0">
              <a:solidFill>
                <a:srgbClr val="0000FF">
                  <a:lumMod val="75000"/>
                </a:srgbClr>
              </a:solidFill>
              <a:effectLst>
                <a:outerShdw blurRad="38100" dist="38100" dir="2700000" algn="tl">
                  <a:srgbClr val="000000"/>
                </a:outerShdw>
              </a:effectLst>
              <a:latin typeface="HG創英ﾌﾟﾚｾﾞﾝｽEB" pitchFamily="17" charset="-128"/>
              <a:ea typeface="HG創英ﾌﾟﾚｾﾞﾝｽEB" pitchFamily="17" charset="-128"/>
            </a:endParaRPr>
          </a:p>
        </p:txBody>
      </p:sp>
      <p:sp>
        <p:nvSpPr>
          <p:cNvPr id="45065" name="AutoShape 9"/>
          <p:cNvSpPr>
            <a:spLocks noChangeArrowheads="1"/>
          </p:cNvSpPr>
          <p:nvPr/>
        </p:nvSpPr>
        <p:spPr bwMode="auto">
          <a:xfrm>
            <a:off x="5910942" y="5148944"/>
            <a:ext cx="304800" cy="381000"/>
          </a:xfrm>
          <a:prstGeom prst="downArrow">
            <a:avLst>
              <a:gd name="adj1" fmla="val 52889"/>
              <a:gd name="adj2" fmla="val 47309"/>
            </a:avLst>
          </a:prstGeom>
          <a:solidFill>
            <a:schemeClr val="accent1"/>
          </a:solidFill>
          <a:ln w="9525">
            <a:solidFill>
              <a:schemeClr val="tx1"/>
            </a:solidFill>
            <a:miter lim="800000"/>
            <a:headEnd/>
            <a:tailEnd/>
          </a:ln>
          <a:effectLst/>
        </p:spPr>
        <p:txBody>
          <a:bodyPr wrap="none" anchor="ctr"/>
          <a:lstStyle/>
          <a:p>
            <a:pPr fontAlgn="base">
              <a:spcBef>
                <a:spcPct val="0"/>
              </a:spcBef>
              <a:spcAft>
                <a:spcPct val="0"/>
              </a:spcAft>
            </a:pPr>
            <a:endParaRPr lang="ja-JP" altLang="en-US" sz="2000" b="1" u="sng">
              <a:solidFill>
                <a:srgbClr val="FF0033"/>
              </a:solidFill>
              <a:effectLst>
                <a:outerShdw blurRad="38100" dist="38100" dir="2700000" algn="tl">
                  <a:srgbClr val="000000">
                    <a:alpha val="43137"/>
                  </a:srgbClr>
                </a:outerShdw>
              </a:effectLst>
              <a:latin typeface="Century" pitchFamily="18" charset="0"/>
            </a:endParaRPr>
          </a:p>
        </p:txBody>
      </p:sp>
    </p:spTree>
    <p:extLst>
      <p:ext uri="{BB962C8B-B14F-4D97-AF65-F5344CB8AC3E}">
        <p14:creationId xmlns:p14="http://schemas.microsoft.com/office/powerpoint/2010/main" val="1375994617"/>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5058"/>
                                        </p:tgtEl>
                                        <p:attrNameLst>
                                          <p:attrName>style.visibility</p:attrName>
                                        </p:attrNameLst>
                                      </p:cBhvr>
                                      <p:to>
                                        <p:strVal val="visible"/>
                                      </p:to>
                                    </p:set>
                                    <p:anim calcmode="lin" valueType="num">
                                      <p:cBhvr additive="base">
                                        <p:cTn id="7" dur="500" fill="hold"/>
                                        <p:tgtEl>
                                          <p:spTgt spid="45058"/>
                                        </p:tgtEl>
                                        <p:attrNameLst>
                                          <p:attrName>ppt_x</p:attrName>
                                        </p:attrNameLst>
                                      </p:cBhvr>
                                      <p:tavLst>
                                        <p:tav tm="0">
                                          <p:val>
                                            <p:strVal val="0-#ppt_w/2"/>
                                          </p:val>
                                        </p:tav>
                                        <p:tav tm="100000">
                                          <p:val>
                                            <p:strVal val="#ppt_x"/>
                                          </p:val>
                                        </p:tav>
                                      </p:tavLst>
                                    </p:anim>
                                    <p:anim calcmode="lin" valueType="num">
                                      <p:cBhvr additive="base">
                                        <p:cTn id="8" dur="500" fill="hold"/>
                                        <p:tgtEl>
                                          <p:spTgt spid="4505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grpId="0" nodeType="clickEffect">
                                  <p:stCondLst>
                                    <p:cond delay="0"/>
                                  </p:stCondLst>
                                  <p:childTnLst>
                                    <p:set>
                                      <p:cBhvr>
                                        <p:cTn id="12" dur="1" fill="hold">
                                          <p:stCondLst>
                                            <p:cond delay="0"/>
                                          </p:stCondLst>
                                        </p:cTn>
                                        <p:tgtEl>
                                          <p:spTgt spid="45059"/>
                                        </p:tgtEl>
                                        <p:attrNameLst>
                                          <p:attrName>style.visibility</p:attrName>
                                        </p:attrNameLst>
                                      </p:cBhvr>
                                      <p:to>
                                        <p:strVal val="visible"/>
                                      </p:to>
                                    </p:set>
                                    <p:animEffect transition="in" filter="randombar(horizontal)">
                                      <p:cBhvr>
                                        <p:cTn id="13" dur="500"/>
                                        <p:tgtEl>
                                          <p:spTgt spid="45059"/>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45060"/>
                                        </p:tgtEl>
                                        <p:attrNameLst>
                                          <p:attrName>style.visibility</p:attrName>
                                        </p:attrNameLst>
                                      </p:cBhvr>
                                      <p:to>
                                        <p:strVal val="visible"/>
                                      </p:to>
                                    </p:set>
                                    <p:animEffect transition="in" filter="dissolve">
                                      <p:cBhvr>
                                        <p:cTn id="18" dur="500"/>
                                        <p:tgtEl>
                                          <p:spTgt spid="45060"/>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45065"/>
                                        </p:tgtEl>
                                        <p:attrNameLst>
                                          <p:attrName>style.visibility</p:attrName>
                                        </p:attrNameLst>
                                      </p:cBhvr>
                                      <p:to>
                                        <p:strVal val="visible"/>
                                      </p:to>
                                    </p:set>
                                    <p:anim calcmode="lin" valueType="num">
                                      <p:cBhvr additive="base">
                                        <p:cTn id="23" dur="500" fill="hold"/>
                                        <p:tgtEl>
                                          <p:spTgt spid="45065"/>
                                        </p:tgtEl>
                                        <p:attrNameLst>
                                          <p:attrName>ppt_x</p:attrName>
                                        </p:attrNameLst>
                                      </p:cBhvr>
                                      <p:tavLst>
                                        <p:tav tm="0">
                                          <p:val>
                                            <p:strVal val="0-#ppt_w/2"/>
                                          </p:val>
                                        </p:tav>
                                        <p:tav tm="100000">
                                          <p:val>
                                            <p:strVal val="#ppt_x"/>
                                          </p:val>
                                        </p:tav>
                                      </p:tavLst>
                                    </p:anim>
                                    <p:anim calcmode="lin" valueType="num">
                                      <p:cBhvr additive="base">
                                        <p:cTn id="24" dur="500" fill="hold"/>
                                        <p:tgtEl>
                                          <p:spTgt spid="4506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autoUpdateAnimBg="0"/>
      <p:bldP spid="45059" grpId="0" autoUpdateAnimBg="0"/>
      <p:bldP spid="45060" grpId="0" animBg="1" autoUpdateAnimBg="0"/>
      <p:bldP spid="4506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 Box 2"/>
          <p:cNvSpPr txBox="1">
            <a:spLocks noChangeArrowheads="1"/>
          </p:cNvSpPr>
          <p:nvPr/>
        </p:nvSpPr>
        <p:spPr bwMode="auto">
          <a:xfrm>
            <a:off x="1524000" y="1"/>
            <a:ext cx="8534400" cy="519113"/>
          </a:xfrm>
          <a:prstGeom prst="rect">
            <a:avLst/>
          </a:prstGeom>
          <a:noFill/>
          <a:ln w="9525">
            <a:noFill/>
            <a:miter lim="800000"/>
            <a:headEnd/>
            <a:tailEnd/>
          </a:ln>
          <a:effectLst/>
        </p:spPr>
        <p:txBody>
          <a:bodyPr>
            <a:spAutoFit/>
          </a:bodyPr>
          <a:lstStyle/>
          <a:p>
            <a:pPr fontAlgn="base">
              <a:spcBef>
                <a:spcPct val="50000"/>
              </a:spcBef>
              <a:spcAft>
                <a:spcPct val="0"/>
              </a:spcAft>
            </a:pPr>
            <a:r>
              <a:rPr lang="ja-JP" altLang="en-US" sz="2800" b="1" dirty="0">
                <a:solidFill>
                  <a:srgbClr val="FFFF00"/>
                </a:solidFill>
                <a:effectLst>
                  <a:outerShdw blurRad="38100" dist="38100" dir="2700000" algn="tl">
                    <a:srgbClr val="000000"/>
                  </a:outerShdw>
                </a:effectLst>
                <a:latin typeface="Arial" charset="0"/>
                <a:ea typeface="HG創英ﾌﾟﾚｾﾞﾝｽEB" pitchFamily="17" charset="-128"/>
              </a:rPr>
              <a:t>（１）</a:t>
            </a:r>
            <a:r>
              <a:rPr lang="ja-JP" altLang="en-US" sz="2800" b="1" dirty="0">
                <a:solidFill>
                  <a:srgbClr val="FFFF00"/>
                </a:solidFill>
                <a:effectLst>
                  <a:outerShdw blurRad="38100" dist="38100" dir="2700000" algn="tl">
                    <a:srgbClr val="000000"/>
                  </a:outerShdw>
                </a:effectLst>
                <a:ea typeface="HGS創英ﾌﾟﾚｾﾞﾝｽEB" pitchFamily="18" charset="-128"/>
              </a:rPr>
              <a:t>Ａ君の問題行動の実態</a:t>
            </a:r>
          </a:p>
        </p:txBody>
      </p:sp>
      <p:sp>
        <p:nvSpPr>
          <p:cNvPr id="45066" name="Text Box 10"/>
          <p:cNvSpPr txBox="1">
            <a:spLocks noChangeArrowheads="1"/>
          </p:cNvSpPr>
          <p:nvPr/>
        </p:nvSpPr>
        <p:spPr bwMode="auto">
          <a:xfrm>
            <a:off x="1001486" y="2231571"/>
            <a:ext cx="10036628" cy="3785652"/>
          </a:xfrm>
          <a:prstGeom prst="rect">
            <a:avLst/>
          </a:prstGeom>
          <a:solidFill>
            <a:schemeClr val="bg1">
              <a:alpha val="33000"/>
            </a:schemeClr>
          </a:solidFill>
          <a:ln w="9525">
            <a:pattFill prst="dkHorz">
              <a:fgClr>
                <a:srgbClr val="000000"/>
              </a:fgClr>
              <a:bgClr>
                <a:srgbClr val="FFFFFF"/>
              </a:bgClr>
            </a:pattFill>
            <a:miter lim="800000"/>
            <a:headEnd/>
            <a:tailEnd/>
          </a:ln>
          <a:effectLst/>
        </p:spPr>
        <p:txBody>
          <a:bodyPr wrap="square">
            <a:spAutoFit/>
          </a:bodyPr>
          <a:lstStyle/>
          <a:p>
            <a:pPr fontAlgn="base">
              <a:spcBef>
                <a:spcPct val="0"/>
              </a:spcBef>
              <a:spcAft>
                <a:spcPct val="0"/>
              </a:spcAft>
            </a:pPr>
            <a:r>
              <a:rPr lang="en-US" altLang="ja-JP" sz="4000" b="1" dirty="0">
                <a:solidFill>
                  <a:srgbClr val="FFFFFF"/>
                </a:solidFill>
                <a:effectLst>
                  <a:outerShdw blurRad="38100" dist="38100" dir="2700000" algn="tl">
                    <a:srgbClr val="000000"/>
                  </a:outerShdw>
                </a:effectLst>
                <a:latin typeface="HG創英ﾌﾟﾚｾﾞﾝｽEB" pitchFamily="17" charset="-128"/>
                <a:ea typeface="HG創英ﾌﾟﾚｾﾞﾝｽEB" pitchFamily="17" charset="-128"/>
              </a:rPr>
              <a:t>○</a:t>
            </a:r>
            <a:r>
              <a:rPr lang="ja-JP" altLang="en-US" sz="4000" b="1" dirty="0">
                <a:solidFill>
                  <a:srgbClr val="FFFFFF"/>
                </a:solidFill>
                <a:effectLst>
                  <a:outerShdw blurRad="38100" dist="38100" dir="2700000" algn="tl">
                    <a:srgbClr val="000000"/>
                  </a:outerShdw>
                </a:effectLst>
                <a:latin typeface="Century" pitchFamily="18" charset="0"/>
                <a:ea typeface="HG創英ﾌﾟﾚｾﾞﾝｽEB" pitchFamily="17" charset="-128"/>
              </a:rPr>
              <a:t>知的な面での遅れやＬＤの傾向もあるが生活力は高い</a:t>
            </a:r>
          </a:p>
          <a:p>
            <a:pPr fontAlgn="base">
              <a:spcBef>
                <a:spcPct val="0"/>
              </a:spcBef>
              <a:spcAft>
                <a:spcPct val="0"/>
              </a:spcAft>
            </a:pPr>
            <a:r>
              <a:rPr lang="ja-JP" altLang="en-US" sz="4000" b="1" dirty="0">
                <a:solidFill>
                  <a:srgbClr val="FFFFFF"/>
                </a:solidFill>
                <a:effectLst>
                  <a:outerShdw blurRad="38100" dist="38100" dir="2700000" algn="tl">
                    <a:srgbClr val="000000"/>
                  </a:outerShdw>
                </a:effectLst>
                <a:latin typeface="HG創英ﾌﾟﾚｾﾞﾝｽEB" pitchFamily="17" charset="-128"/>
                <a:ea typeface="HG創英ﾌﾟﾚｾﾞﾝｽEB" pitchFamily="17" charset="-128"/>
              </a:rPr>
              <a:t>○</a:t>
            </a:r>
            <a:r>
              <a:rPr lang="ja-JP" altLang="en-US" sz="4000" b="1" dirty="0">
                <a:solidFill>
                  <a:srgbClr val="FFFFFF"/>
                </a:solidFill>
                <a:effectLst>
                  <a:outerShdw blurRad="38100" dist="38100" dir="2700000" algn="tl">
                    <a:srgbClr val="000000"/>
                  </a:outerShdw>
                </a:effectLst>
                <a:latin typeface="ＭＳ 明朝" pitchFamily="17" charset="-128"/>
                <a:ea typeface="HG創英ﾌﾟﾚｾﾞﾝｽEB" pitchFamily="17" charset="-128"/>
              </a:rPr>
              <a:t>自分のやり方にこだわり周囲から指摘されると逆上したりしてしまう　ことがあったが、</a:t>
            </a:r>
            <a:r>
              <a:rPr lang="ja-JP" altLang="en-US" sz="4000" b="1" dirty="0">
                <a:solidFill>
                  <a:srgbClr val="FFFFFF"/>
                </a:solidFill>
                <a:effectLst>
                  <a:outerShdw blurRad="38100" dist="38100" dir="2700000" algn="tl">
                    <a:srgbClr val="000000"/>
                  </a:outerShdw>
                </a:effectLst>
                <a:latin typeface="HG創英ﾌﾟﾚｾﾞﾝｽEB" pitchFamily="17" charset="-128"/>
                <a:ea typeface="HG創英ﾌﾟﾚｾﾞﾝｽEB" pitchFamily="17" charset="-128"/>
              </a:rPr>
              <a:t>５</a:t>
            </a:r>
            <a:r>
              <a:rPr lang="ja-JP" altLang="en-US" sz="4000" b="1" dirty="0">
                <a:solidFill>
                  <a:srgbClr val="FFFFFF"/>
                </a:solidFill>
                <a:effectLst>
                  <a:outerShdw blurRad="38100" dist="38100" dir="2700000" algn="tl">
                    <a:srgbClr val="000000"/>
                  </a:outerShdw>
                </a:effectLst>
                <a:latin typeface="ＭＳ 明朝" pitchFamily="17" charset="-128"/>
                <a:ea typeface="HG創英ﾌﾟﾚｾﾞﾝｽEB" pitchFamily="17" charset="-128"/>
              </a:rPr>
              <a:t>年生半ばよりほぼトラブルを起こさなくなった</a:t>
            </a:r>
            <a:endParaRPr lang="ja-JP" altLang="en-US" sz="4000" b="1" dirty="0">
              <a:solidFill>
                <a:srgbClr val="FFFFFF"/>
              </a:solidFill>
              <a:effectLst>
                <a:outerShdw blurRad="38100" dist="38100" dir="2700000" algn="tl">
                  <a:srgbClr val="000000"/>
                </a:outerShdw>
              </a:effectLst>
              <a:latin typeface="HG創英ﾌﾟﾚｾﾞﾝｽEB" pitchFamily="17" charset="-128"/>
              <a:ea typeface="HG創英ﾌﾟﾚｾﾞﾝｽEB" pitchFamily="17" charset="-128"/>
            </a:endParaRPr>
          </a:p>
        </p:txBody>
      </p:sp>
      <p:sp>
        <p:nvSpPr>
          <p:cNvPr id="45067" name="Text Box 11"/>
          <p:cNvSpPr txBox="1">
            <a:spLocks noChangeArrowheads="1"/>
          </p:cNvSpPr>
          <p:nvPr/>
        </p:nvSpPr>
        <p:spPr bwMode="auto">
          <a:xfrm>
            <a:off x="1828800" y="947057"/>
            <a:ext cx="6019800" cy="584775"/>
          </a:xfrm>
          <a:prstGeom prst="rect">
            <a:avLst/>
          </a:prstGeom>
          <a:noFill/>
          <a:ln w="9525">
            <a:noFill/>
            <a:miter lim="800000"/>
            <a:headEnd/>
            <a:tailEnd/>
          </a:ln>
          <a:effectLst/>
        </p:spPr>
        <p:txBody>
          <a:bodyPr>
            <a:spAutoFit/>
          </a:bodyPr>
          <a:lstStyle/>
          <a:p>
            <a:pPr fontAlgn="base">
              <a:spcBef>
                <a:spcPct val="50000"/>
              </a:spcBef>
              <a:spcAft>
                <a:spcPct val="0"/>
              </a:spcAft>
            </a:pPr>
            <a:r>
              <a:rPr lang="en-US" altLang="ja-JP" sz="3200" b="1" dirty="0">
                <a:solidFill>
                  <a:srgbClr val="FFFF00"/>
                </a:solidFill>
                <a:effectLst>
                  <a:outerShdw blurRad="38100" dist="38100" dir="2700000" algn="tl">
                    <a:srgbClr val="000000"/>
                  </a:outerShdw>
                </a:effectLst>
                <a:latin typeface="Arial" charset="0"/>
                <a:ea typeface="HG創英ﾌﾟﾚｾﾞﾝｽEB" pitchFamily="17" charset="-128"/>
              </a:rPr>
              <a:t>② </a:t>
            </a:r>
            <a:r>
              <a:rPr lang="ja-JP" altLang="en-US" sz="3200" b="1" dirty="0">
                <a:solidFill>
                  <a:srgbClr val="FFFF00"/>
                </a:solidFill>
                <a:effectLst>
                  <a:outerShdw blurRad="38100" dist="38100" dir="2700000" algn="tl">
                    <a:srgbClr val="000000"/>
                  </a:outerShdw>
                </a:effectLst>
                <a:latin typeface="Arial" charset="0"/>
                <a:ea typeface="HG創英ﾌﾟﾚｾﾞﾝｽEB" pitchFamily="17" charset="-128"/>
              </a:rPr>
              <a:t>本校での様子</a:t>
            </a:r>
          </a:p>
        </p:txBody>
      </p:sp>
    </p:spTree>
    <p:extLst>
      <p:ext uri="{BB962C8B-B14F-4D97-AF65-F5344CB8AC3E}">
        <p14:creationId xmlns:p14="http://schemas.microsoft.com/office/powerpoint/2010/main" val="1330505002"/>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5058"/>
                                        </p:tgtEl>
                                        <p:attrNameLst>
                                          <p:attrName>style.visibility</p:attrName>
                                        </p:attrNameLst>
                                      </p:cBhvr>
                                      <p:to>
                                        <p:strVal val="visible"/>
                                      </p:to>
                                    </p:set>
                                    <p:anim calcmode="lin" valueType="num">
                                      <p:cBhvr additive="base">
                                        <p:cTn id="7" dur="500" fill="hold"/>
                                        <p:tgtEl>
                                          <p:spTgt spid="45058"/>
                                        </p:tgtEl>
                                        <p:attrNameLst>
                                          <p:attrName>ppt_x</p:attrName>
                                        </p:attrNameLst>
                                      </p:cBhvr>
                                      <p:tavLst>
                                        <p:tav tm="0">
                                          <p:val>
                                            <p:strVal val="0-#ppt_w/2"/>
                                          </p:val>
                                        </p:tav>
                                        <p:tav tm="100000">
                                          <p:val>
                                            <p:strVal val="#ppt_x"/>
                                          </p:val>
                                        </p:tav>
                                      </p:tavLst>
                                    </p:anim>
                                    <p:anim calcmode="lin" valueType="num">
                                      <p:cBhvr additive="base">
                                        <p:cTn id="8" dur="500" fill="hold"/>
                                        <p:tgtEl>
                                          <p:spTgt spid="4505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grpId="0" nodeType="clickEffect">
                                  <p:stCondLst>
                                    <p:cond delay="0"/>
                                  </p:stCondLst>
                                  <p:childTnLst>
                                    <p:set>
                                      <p:cBhvr>
                                        <p:cTn id="12" dur="1" fill="hold">
                                          <p:stCondLst>
                                            <p:cond delay="0"/>
                                          </p:stCondLst>
                                        </p:cTn>
                                        <p:tgtEl>
                                          <p:spTgt spid="45067"/>
                                        </p:tgtEl>
                                        <p:attrNameLst>
                                          <p:attrName>style.visibility</p:attrName>
                                        </p:attrNameLst>
                                      </p:cBhvr>
                                      <p:to>
                                        <p:strVal val="visible"/>
                                      </p:to>
                                    </p:set>
                                    <p:animEffect transition="in" filter="randombar(horizontal)">
                                      <p:cBhvr>
                                        <p:cTn id="13" dur="500"/>
                                        <p:tgtEl>
                                          <p:spTgt spid="45067"/>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45066"/>
                                        </p:tgtEl>
                                        <p:attrNameLst>
                                          <p:attrName>style.visibility</p:attrName>
                                        </p:attrNameLst>
                                      </p:cBhvr>
                                      <p:to>
                                        <p:strVal val="visible"/>
                                      </p:to>
                                    </p:set>
                                    <p:animEffect transition="in" filter="dissolve">
                                      <p:cBhvr>
                                        <p:cTn id="18" dur="500"/>
                                        <p:tgtEl>
                                          <p:spTgt spid="450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autoUpdateAnimBg="0"/>
      <p:bldP spid="45066" grpId="0" animBg="1" autoUpdateAnimBg="0"/>
      <p:bldP spid="45067"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1026"/>
          <p:cNvSpPr txBox="1">
            <a:spLocks noChangeArrowheads="1"/>
          </p:cNvSpPr>
          <p:nvPr/>
        </p:nvSpPr>
        <p:spPr bwMode="auto">
          <a:xfrm>
            <a:off x="1524000" y="1"/>
            <a:ext cx="8534400" cy="519113"/>
          </a:xfrm>
          <a:prstGeom prst="rect">
            <a:avLst/>
          </a:prstGeom>
          <a:noFill/>
          <a:ln w="9525">
            <a:noFill/>
            <a:miter lim="800000"/>
            <a:headEnd/>
            <a:tailEnd/>
          </a:ln>
          <a:effectLst/>
        </p:spPr>
        <p:txBody>
          <a:bodyPr>
            <a:spAutoFit/>
          </a:bodyPr>
          <a:lstStyle/>
          <a:p>
            <a:pPr fontAlgn="base">
              <a:spcBef>
                <a:spcPct val="50000"/>
              </a:spcBef>
              <a:spcAft>
                <a:spcPct val="0"/>
              </a:spcAft>
            </a:pPr>
            <a:r>
              <a:rPr lang="ja-JP" altLang="en-US" sz="2800" b="1" dirty="0">
                <a:solidFill>
                  <a:srgbClr val="FFFF00"/>
                </a:solidFill>
                <a:effectLst>
                  <a:outerShdw blurRad="38100" dist="38100" dir="2700000" algn="tl">
                    <a:srgbClr val="000000"/>
                  </a:outerShdw>
                </a:effectLst>
                <a:latin typeface="Arial" charset="0"/>
                <a:ea typeface="HG創英ﾌﾟﾚｾﾞﾝｽEB" pitchFamily="17" charset="-128"/>
              </a:rPr>
              <a:t>（２）Ｂ</a:t>
            </a:r>
            <a:r>
              <a:rPr lang="ja-JP" altLang="en-US" sz="2800" b="1" dirty="0">
                <a:solidFill>
                  <a:srgbClr val="FFFF00"/>
                </a:solidFill>
                <a:effectLst>
                  <a:outerShdw blurRad="38100" dist="38100" dir="2700000" algn="tl">
                    <a:srgbClr val="000000"/>
                  </a:outerShdw>
                </a:effectLst>
                <a:ea typeface="HGS創英ﾌﾟﾚｾﾞﾝｽEB" pitchFamily="18" charset="-128"/>
              </a:rPr>
              <a:t>君の問題行動の実態</a:t>
            </a:r>
          </a:p>
        </p:txBody>
      </p:sp>
      <p:sp>
        <p:nvSpPr>
          <p:cNvPr id="46083" name="Text Box 1027"/>
          <p:cNvSpPr txBox="1">
            <a:spLocks noChangeArrowheads="1"/>
          </p:cNvSpPr>
          <p:nvPr/>
        </p:nvSpPr>
        <p:spPr bwMode="auto">
          <a:xfrm>
            <a:off x="1981200" y="457200"/>
            <a:ext cx="6019800" cy="584775"/>
          </a:xfrm>
          <a:prstGeom prst="rect">
            <a:avLst/>
          </a:prstGeom>
          <a:noFill/>
          <a:ln w="9525">
            <a:noFill/>
            <a:miter lim="800000"/>
            <a:headEnd/>
            <a:tailEnd/>
          </a:ln>
          <a:effectLst/>
        </p:spPr>
        <p:txBody>
          <a:bodyPr>
            <a:spAutoFit/>
          </a:bodyPr>
          <a:lstStyle/>
          <a:p>
            <a:pPr fontAlgn="base">
              <a:spcBef>
                <a:spcPct val="50000"/>
              </a:spcBef>
              <a:spcAft>
                <a:spcPct val="0"/>
              </a:spcAft>
            </a:pPr>
            <a:r>
              <a:rPr lang="en-US" altLang="ja-JP" sz="3200" b="1" dirty="0">
                <a:solidFill>
                  <a:srgbClr val="FFFF00"/>
                </a:solidFill>
                <a:effectLst>
                  <a:outerShdw blurRad="38100" dist="38100" dir="2700000" algn="tl">
                    <a:srgbClr val="000000"/>
                  </a:outerShdw>
                </a:effectLst>
                <a:latin typeface="Arial" charset="0"/>
                <a:ea typeface="HG創英ﾌﾟﾚｾﾞﾝｽEB" pitchFamily="17" charset="-128"/>
              </a:rPr>
              <a:t>① </a:t>
            </a:r>
            <a:r>
              <a:rPr lang="ja-JP" altLang="en-US" sz="3200" b="1" dirty="0">
                <a:solidFill>
                  <a:srgbClr val="FFFF00"/>
                </a:solidFill>
                <a:effectLst>
                  <a:outerShdw blurRad="38100" dist="38100" dir="2700000" algn="tl">
                    <a:srgbClr val="000000"/>
                  </a:outerShdw>
                </a:effectLst>
                <a:latin typeface="Arial" charset="0"/>
                <a:ea typeface="HG創英ﾌﾟﾚｾﾞﾝｽEB" pitchFamily="17" charset="-128"/>
              </a:rPr>
              <a:t>障害の状況</a:t>
            </a:r>
          </a:p>
        </p:txBody>
      </p:sp>
      <p:sp>
        <p:nvSpPr>
          <p:cNvPr id="46084" name="Text Box 1028"/>
          <p:cNvSpPr txBox="1">
            <a:spLocks noChangeArrowheads="1"/>
          </p:cNvSpPr>
          <p:nvPr/>
        </p:nvSpPr>
        <p:spPr bwMode="auto">
          <a:xfrm>
            <a:off x="119743" y="1041975"/>
            <a:ext cx="11996057" cy="5632311"/>
          </a:xfrm>
          <a:prstGeom prst="rect">
            <a:avLst/>
          </a:prstGeom>
          <a:solidFill>
            <a:schemeClr val="tx2">
              <a:lumMod val="60000"/>
              <a:lumOff val="40000"/>
            </a:schemeClr>
          </a:solidFill>
          <a:ln w="9525">
            <a:pattFill prst="dkHorz">
              <a:fgClr>
                <a:srgbClr val="000000"/>
              </a:fgClr>
              <a:bgClr>
                <a:srgbClr val="FFFFFF"/>
              </a:bgClr>
            </a:pattFill>
            <a:miter lim="800000"/>
            <a:headEnd/>
            <a:tailEnd/>
          </a:ln>
          <a:effectLst/>
        </p:spPr>
        <p:txBody>
          <a:bodyPr wrap="square">
            <a:spAutoFit/>
          </a:bodyPr>
          <a:lstStyle/>
          <a:p>
            <a:pPr fontAlgn="base">
              <a:spcBef>
                <a:spcPct val="0"/>
              </a:spcBef>
              <a:spcAft>
                <a:spcPct val="0"/>
              </a:spcAft>
            </a:pPr>
            <a:r>
              <a:rPr lang="en-US" altLang="ja-JP" sz="3000" dirty="0">
                <a:solidFill>
                  <a:srgbClr val="0000FF">
                    <a:lumMod val="75000"/>
                  </a:srgbClr>
                </a:solidFill>
                <a:effectLst>
                  <a:outerShdw blurRad="38100" dist="38100" dir="2700000" algn="tl">
                    <a:srgbClr val="000000"/>
                  </a:outerShdw>
                </a:effectLst>
                <a:latin typeface="HG創英ﾌﾟﾚｾﾞﾝｽEB" pitchFamily="17" charset="-128"/>
                <a:ea typeface="HG創英ﾌﾟﾚｾﾞﾝｽEB" pitchFamily="17" charset="-128"/>
              </a:rPr>
              <a:t>○</a:t>
            </a:r>
            <a:r>
              <a:rPr lang="ja-JP" altLang="en-US" sz="3000" dirty="0">
                <a:solidFill>
                  <a:srgbClr val="0000FF">
                    <a:lumMod val="75000"/>
                  </a:srgbClr>
                </a:solidFill>
                <a:effectLst>
                  <a:outerShdw blurRad="38100" dist="38100" dir="2700000" algn="tl">
                    <a:srgbClr val="000000"/>
                  </a:outerShdw>
                </a:effectLst>
                <a:latin typeface="HG創英ﾌﾟﾚｾﾞﾝｽEB" pitchFamily="17" charset="-128"/>
                <a:ea typeface="HG創英ﾌﾟﾚｾﾞﾝｽEB" pitchFamily="17" charset="-128"/>
              </a:rPr>
              <a:t>保育園時より集団不適応</a:t>
            </a:r>
          </a:p>
          <a:p>
            <a:pPr fontAlgn="base">
              <a:spcBef>
                <a:spcPct val="0"/>
              </a:spcBef>
              <a:spcAft>
                <a:spcPct val="0"/>
              </a:spcAft>
            </a:pPr>
            <a:r>
              <a:rPr lang="ja-JP" altLang="en-US" sz="3000" dirty="0">
                <a:solidFill>
                  <a:srgbClr val="0000FF">
                    <a:lumMod val="75000"/>
                  </a:srgbClr>
                </a:solidFill>
                <a:effectLst>
                  <a:outerShdw blurRad="38100" dist="38100" dir="2700000" algn="tl">
                    <a:srgbClr val="000000"/>
                  </a:outerShdw>
                </a:effectLst>
                <a:latin typeface="HG創英ﾌﾟﾚｾﾞﾝｽEB" pitchFamily="17" charset="-128"/>
                <a:ea typeface="HG創英ﾌﾟﾚｾﾞﾝｽEB" pitchFamily="17" charset="-128"/>
              </a:rPr>
              <a:t>○母親との関係の悪化で担当保母さんが辞める</a:t>
            </a:r>
          </a:p>
          <a:p>
            <a:pPr fontAlgn="base">
              <a:spcBef>
                <a:spcPct val="0"/>
              </a:spcBef>
              <a:spcAft>
                <a:spcPct val="0"/>
              </a:spcAft>
            </a:pPr>
            <a:r>
              <a:rPr lang="ja-JP" altLang="en-US" sz="3000" dirty="0">
                <a:solidFill>
                  <a:srgbClr val="0000FF">
                    <a:lumMod val="75000"/>
                  </a:srgbClr>
                </a:solidFill>
                <a:effectLst>
                  <a:outerShdw blurRad="38100" dist="38100" dir="2700000" algn="tl">
                    <a:srgbClr val="000000"/>
                  </a:outerShdw>
                </a:effectLst>
                <a:latin typeface="HG創英ﾌﾟﾚｾﾞﾝｽEB" pitchFamily="17" charset="-128"/>
                <a:ea typeface="HG創英ﾌﾟﾚｾﾞﾝｽEB" pitchFamily="17" charset="-128"/>
              </a:rPr>
              <a:t>○小学校入学後も集団不適応（かっとなり</a:t>
            </a:r>
            <a:r>
              <a:rPr lang="ja-JP" altLang="en-US" sz="3000" dirty="0" smtClean="0">
                <a:solidFill>
                  <a:srgbClr val="0000FF">
                    <a:lumMod val="75000"/>
                  </a:srgbClr>
                </a:solidFill>
                <a:effectLst>
                  <a:outerShdw blurRad="38100" dist="38100" dir="2700000" algn="tl">
                    <a:srgbClr val="000000"/>
                  </a:outerShdw>
                </a:effectLst>
                <a:latin typeface="HG創英ﾌﾟﾚｾﾞﾝｽEB" pitchFamily="17" charset="-128"/>
                <a:ea typeface="HG創英ﾌﾟﾚｾﾞﾝｽEB" pitchFamily="17" charset="-128"/>
              </a:rPr>
              <a:t>トラブル、学級</a:t>
            </a:r>
            <a:r>
              <a:rPr lang="ja-JP" altLang="en-US" sz="3000" dirty="0">
                <a:solidFill>
                  <a:srgbClr val="0000FF">
                    <a:lumMod val="75000"/>
                  </a:srgbClr>
                </a:solidFill>
                <a:effectLst>
                  <a:outerShdw blurRad="38100" dist="38100" dir="2700000" algn="tl">
                    <a:srgbClr val="000000"/>
                  </a:outerShdw>
                </a:effectLst>
                <a:latin typeface="HG創英ﾌﾟﾚｾﾞﾝｽEB" pitchFamily="17" charset="-128"/>
                <a:ea typeface="HG創英ﾌﾟﾚｾﾞﾝｽEB" pitchFamily="17" charset="-128"/>
              </a:rPr>
              <a:t>で大</a:t>
            </a:r>
            <a:r>
              <a:rPr lang="ja-JP" altLang="en-US" sz="3000" dirty="0" smtClean="0">
                <a:solidFill>
                  <a:srgbClr val="0000FF">
                    <a:lumMod val="75000"/>
                  </a:srgbClr>
                </a:solidFill>
                <a:effectLst>
                  <a:outerShdw blurRad="38100" dist="38100" dir="2700000" algn="tl">
                    <a:srgbClr val="000000"/>
                  </a:outerShdw>
                </a:effectLst>
                <a:latin typeface="HG創英ﾌﾟﾚｾﾞﾝｽEB" pitchFamily="17" charset="-128"/>
                <a:ea typeface="HG創英ﾌﾟﾚｾﾞﾝｽEB" pitchFamily="17" charset="-128"/>
              </a:rPr>
              <a:t>暴れ）</a:t>
            </a:r>
            <a:endParaRPr lang="ja-JP" altLang="en-US" sz="3000" dirty="0">
              <a:solidFill>
                <a:srgbClr val="0000FF">
                  <a:lumMod val="75000"/>
                </a:srgbClr>
              </a:solidFill>
              <a:effectLst>
                <a:outerShdw blurRad="38100" dist="38100" dir="2700000" algn="tl">
                  <a:srgbClr val="000000"/>
                </a:outerShdw>
              </a:effectLst>
              <a:latin typeface="HG創英ﾌﾟﾚｾﾞﾝｽEB" pitchFamily="17" charset="-128"/>
              <a:ea typeface="HG創英ﾌﾟﾚｾﾞﾝｽEB" pitchFamily="17" charset="-128"/>
            </a:endParaRPr>
          </a:p>
          <a:p>
            <a:pPr fontAlgn="base">
              <a:spcBef>
                <a:spcPct val="0"/>
              </a:spcBef>
              <a:spcAft>
                <a:spcPct val="0"/>
              </a:spcAft>
            </a:pPr>
            <a:r>
              <a:rPr lang="ja-JP" altLang="en-US" sz="3000" dirty="0">
                <a:solidFill>
                  <a:srgbClr val="0000FF">
                    <a:lumMod val="75000"/>
                  </a:srgbClr>
                </a:solidFill>
                <a:effectLst>
                  <a:outerShdw blurRad="38100" dist="38100" dir="2700000" algn="tl">
                    <a:srgbClr val="000000"/>
                  </a:outerShdw>
                </a:effectLst>
                <a:latin typeface="HG創英ﾌﾟﾚｾﾞﾝｽEB" pitchFamily="17" charset="-128"/>
                <a:ea typeface="HG創英ﾌﾟﾚｾﾞﾝｽEB" pitchFamily="17" charset="-128"/>
              </a:rPr>
              <a:t>○年度を経るにしたがい、器物破損、投石、パニック（何時間も続く）、</a:t>
            </a:r>
            <a:r>
              <a:rPr lang="ja-JP" altLang="en-US" sz="3000" dirty="0" smtClean="0">
                <a:solidFill>
                  <a:srgbClr val="0000FF">
                    <a:lumMod val="75000"/>
                  </a:srgbClr>
                </a:solidFill>
                <a:effectLst>
                  <a:outerShdw blurRad="38100" dist="38100" dir="2700000" algn="tl">
                    <a:srgbClr val="000000"/>
                  </a:outerShdw>
                </a:effectLst>
                <a:latin typeface="HG創英ﾌﾟﾚｾﾞﾝｽEB" pitchFamily="17" charset="-128"/>
                <a:ea typeface="HG創英ﾌﾟﾚｾﾞﾝｽEB" pitchFamily="17" charset="-128"/>
              </a:rPr>
              <a:t>暴力行為</a:t>
            </a:r>
            <a:r>
              <a:rPr lang="ja-JP" altLang="en-US" sz="3000" dirty="0">
                <a:solidFill>
                  <a:srgbClr val="0000FF">
                    <a:lumMod val="75000"/>
                  </a:srgbClr>
                </a:solidFill>
                <a:effectLst>
                  <a:outerShdw blurRad="38100" dist="38100" dir="2700000" algn="tl">
                    <a:srgbClr val="000000"/>
                  </a:outerShdw>
                </a:effectLst>
                <a:latin typeface="HG創英ﾌﾟﾚｾﾞﾝｽEB" pitchFamily="17" charset="-128"/>
                <a:ea typeface="HG創英ﾌﾟﾚｾﾞﾝｽEB" pitchFamily="17" charset="-128"/>
              </a:rPr>
              <a:t>、反社会的行為が増長し、症状に対して為す</a:t>
            </a:r>
            <a:r>
              <a:rPr lang="ja-JP" altLang="en-US" sz="3000" dirty="0" smtClean="0">
                <a:solidFill>
                  <a:srgbClr val="0000FF">
                    <a:lumMod val="75000"/>
                  </a:srgbClr>
                </a:solidFill>
                <a:effectLst>
                  <a:outerShdw blurRad="38100" dist="38100" dir="2700000" algn="tl">
                    <a:srgbClr val="000000"/>
                  </a:outerShdw>
                </a:effectLst>
                <a:latin typeface="HG創英ﾌﾟﾚｾﾞﾝｽEB" pitchFamily="17" charset="-128"/>
                <a:ea typeface="HG創英ﾌﾟﾚｾﾞﾝｽEB" pitchFamily="17" charset="-128"/>
              </a:rPr>
              <a:t>術なし</a:t>
            </a:r>
            <a:endParaRPr lang="ja-JP" altLang="en-US" sz="3000" dirty="0">
              <a:solidFill>
                <a:srgbClr val="0000FF">
                  <a:lumMod val="75000"/>
                </a:srgbClr>
              </a:solidFill>
              <a:effectLst>
                <a:outerShdw blurRad="38100" dist="38100" dir="2700000" algn="tl">
                  <a:srgbClr val="000000"/>
                </a:outerShdw>
              </a:effectLst>
              <a:latin typeface="HG創英ﾌﾟﾚｾﾞﾝｽEB" pitchFamily="17" charset="-128"/>
              <a:ea typeface="HG創英ﾌﾟﾚｾﾞﾝｽEB" pitchFamily="17" charset="-128"/>
            </a:endParaRPr>
          </a:p>
          <a:p>
            <a:pPr fontAlgn="base">
              <a:spcBef>
                <a:spcPct val="0"/>
              </a:spcBef>
              <a:spcAft>
                <a:spcPct val="0"/>
              </a:spcAft>
            </a:pPr>
            <a:r>
              <a:rPr lang="ja-JP" altLang="en-US" sz="3000" dirty="0">
                <a:solidFill>
                  <a:srgbClr val="0000FF">
                    <a:lumMod val="75000"/>
                  </a:srgbClr>
                </a:solidFill>
                <a:effectLst>
                  <a:outerShdw blurRad="38100" dist="38100" dir="2700000" algn="tl">
                    <a:srgbClr val="000000"/>
                  </a:outerShdw>
                </a:effectLst>
                <a:latin typeface="HG創英ﾌﾟﾚｾﾞﾝｽEB" pitchFamily="17" charset="-128"/>
                <a:ea typeface="HG創英ﾌﾟﾚｾﾞﾝｽEB" pitchFamily="17" charset="-128"/>
              </a:rPr>
              <a:t>○家庭対応（母親との関係）も難しく、関係が悪化し苦慮する</a:t>
            </a:r>
          </a:p>
          <a:p>
            <a:pPr fontAlgn="base">
              <a:spcBef>
                <a:spcPct val="0"/>
              </a:spcBef>
              <a:spcAft>
                <a:spcPct val="0"/>
              </a:spcAft>
            </a:pPr>
            <a:r>
              <a:rPr lang="ja-JP" altLang="en-US" sz="3000" dirty="0">
                <a:solidFill>
                  <a:srgbClr val="0000FF">
                    <a:lumMod val="75000"/>
                  </a:srgbClr>
                </a:solidFill>
                <a:effectLst>
                  <a:outerShdw blurRad="38100" dist="38100" dir="2700000" algn="tl">
                    <a:srgbClr val="000000"/>
                  </a:outerShdw>
                </a:effectLst>
                <a:latin typeface="HG創英ﾌﾟﾚｾﾞﾝｽEB" pitchFamily="17" charset="-128"/>
                <a:ea typeface="HG創英ﾌﾟﾚｾﾞﾝｽEB" pitchFamily="17" charset="-128"/>
              </a:rPr>
              <a:t>　・１年生１２月～２月まで母親が登校を拒否</a:t>
            </a:r>
          </a:p>
          <a:p>
            <a:pPr fontAlgn="base">
              <a:spcBef>
                <a:spcPct val="0"/>
              </a:spcBef>
              <a:spcAft>
                <a:spcPct val="0"/>
              </a:spcAft>
            </a:pPr>
            <a:r>
              <a:rPr lang="ja-JP" altLang="en-US" sz="3000" dirty="0">
                <a:solidFill>
                  <a:srgbClr val="0000FF">
                    <a:lumMod val="75000"/>
                  </a:srgbClr>
                </a:solidFill>
                <a:effectLst>
                  <a:outerShdw blurRad="38100" dist="38100" dir="2700000" algn="tl">
                    <a:srgbClr val="000000"/>
                  </a:outerShdw>
                </a:effectLst>
                <a:latin typeface="HG創英ﾌﾟﾚｾﾞﾝｽEB" pitchFamily="17" charset="-128"/>
                <a:ea typeface="HG創英ﾌﾟﾚｾﾞﾝｽEB" pitchFamily="17" charset="-128"/>
              </a:rPr>
              <a:t>  ・２年生１１月～３年生９月まで不登校、私塾「Ｐ塾」へ通塾 </a:t>
            </a:r>
          </a:p>
          <a:p>
            <a:pPr fontAlgn="base">
              <a:spcBef>
                <a:spcPct val="0"/>
              </a:spcBef>
              <a:spcAft>
                <a:spcPct val="0"/>
              </a:spcAft>
            </a:pPr>
            <a:r>
              <a:rPr lang="ja-JP" altLang="en-US" sz="3000" dirty="0">
                <a:solidFill>
                  <a:srgbClr val="0000FF">
                    <a:lumMod val="75000"/>
                  </a:srgbClr>
                </a:solidFill>
                <a:effectLst>
                  <a:outerShdw blurRad="38100" dist="38100" dir="2700000" algn="tl">
                    <a:srgbClr val="000000"/>
                  </a:outerShdw>
                </a:effectLst>
                <a:latin typeface="HG創英ﾌﾟﾚｾﾞﾝｽEB" pitchFamily="17" charset="-128"/>
                <a:ea typeface="HG創英ﾌﾟﾚｾﾞﾝｽEB" pitchFamily="17" charset="-128"/>
              </a:rPr>
              <a:t>　・３年生１０月１週間登校後、以後全休。</a:t>
            </a:r>
          </a:p>
          <a:p>
            <a:pPr fontAlgn="base">
              <a:spcBef>
                <a:spcPct val="0"/>
              </a:spcBef>
              <a:spcAft>
                <a:spcPct val="0"/>
              </a:spcAft>
            </a:pPr>
            <a:r>
              <a:rPr lang="ja-JP" altLang="en-US" sz="3000" dirty="0">
                <a:solidFill>
                  <a:srgbClr val="0000FF">
                    <a:lumMod val="75000"/>
                  </a:srgbClr>
                </a:solidFill>
                <a:effectLst>
                  <a:outerShdw blurRad="38100" dist="38100" dir="2700000" algn="tl">
                    <a:srgbClr val="000000"/>
                  </a:outerShdw>
                </a:effectLst>
                <a:latin typeface="HG創英ﾌﾟﾚｾﾞﾝｽEB" pitchFamily="17" charset="-128"/>
                <a:ea typeface="HG創英ﾌﾟﾚｾﾞﾝｽEB" pitchFamily="17" charset="-128"/>
              </a:rPr>
              <a:t>○管理職（校長・教頭）</a:t>
            </a:r>
            <a:r>
              <a:rPr lang="ja-JP" altLang="en-US" sz="3000" dirty="0" smtClean="0">
                <a:solidFill>
                  <a:srgbClr val="0000FF">
                    <a:lumMod val="75000"/>
                  </a:srgbClr>
                </a:solidFill>
                <a:effectLst>
                  <a:outerShdw blurRad="38100" dist="38100" dir="2700000" algn="tl">
                    <a:srgbClr val="000000"/>
                  </a:outerShdw>
                </a:effectLst>
                <a:latin typeface="HG創英ﾌﾟﾚｾﾞﾝｽEB" pitchFamily="17" charset="-128"/>
                <a:ea typeface="HG創英ﾌﾟﾚｾﾞﾝｽEB" pitchFamily="17" charset="-128"/>
              </a:rPr>
              <a:t>と母親も</a:t>
            </a:r>
            <a:r>
              <a:rPr lang="ja-JP" altLang="en-US" sz="3000" dirty="0">
                <a:solidFill>
                  <a:srgbClr val="0000FF">
                    <a:lumMod val="75000"/>
                  </a:srgbClr>
                </a:solidFill>
                <a:effectLst>
                  <a:outerShdw blurRad="38100" dist="38100" dir="2700000" algn="tl">
                    <a:srgbClr val="000000"/>
                  </a:outerShdw>
                </a:effectLst>
                <a:latin typeface="HG創英ﾌﾟﾚｾﾞﾝｽEB" pitchFamily="17" charset="-128"/>
                <a:ea typeface="HG創英ﾌﾟﾚｾﾞﾝｽEB" pitchFamily="17" charset="-128"/>
              </a:rPr>
              <a:t>関係</a:t>
            </a:r>
            <a:r>
              <a:rPr lang="ja-JP" altLang="en-US" sz="3000" dirty="0" smtClean="0">
                <a:solidFill>
                  <a:srgbClr val="0000FF">
                    <a:lumMod val="75000"/>
                  </a:srgbClr>
                </a:solidFill>
                <a:effectLst>
                  <a:outerShdw blurRad="38100" dist="38100" dir="2700000" algn="tl">
                    <a:srgbClr val="000000"/>
                  </a:outerShdw>
                </a:effectLst>
                <a:latin typeface="HG創英ﾌﾟﾚｾﾞﾝｽEB" pitchFamily="17" charset="-128"/>
                <a:ea typeface="HG創英ﾌﾟﾚｾﾞﾝｽEB" pitchFamily="17" charset="-128"/>
              </a:rPr>
              <a:t>悪化</a:t>
            </a:r>
            <a:endParaRPr lang="en-US" altLang="ja-JP" sz="3000" dirty="0" smtClean="0">
              <a:solidFill>
                <a:srgbClr val="0000FF">
                  <a:lumMod val="75000"/>
                </a:srgbClr>
              </a:solidFill>
              <a:effectLst>
                <a:outerShdw blurRad="38100" dist="38100" dir="2700000" algn="tl">
                  <a:srgbClr val="000000"/>
                </a:outerShdw>
              </a:effectLst>
              <a:latin typeface="HG創英ﾌﾟﾚｾﾞﾝｽEB" pitchFamily="17" charset="-128"/>
              <a:ea typeface="HG創英ﾌﾟﾚｾﾞﾝｽEB" pitchFamily="17" charset="-128"/>
            </a:endParaRPr>
          </a:p>
          <a:p>
            <a:pPr fontAlgn="base">
              <a:spcBef>
                <a:spcPct val="0"/>
              </a:spcBef>
              <a:spcAft>
                <a:spcPct val="0"/>
              </a:spcAft>
            </a:pPr>
            <a:r>
              <a:rPr lang="ja-JP" altLang="en-US" sz="3000" dirty="0">
                <a:solidFill>
                  <a:srgbClr val="0000FF">
                    <a:lumMod val="75000"/>
                  </a:srgbClr>
                </a:solidFill>
                <a:effectLst>
                  <a:outerShdw blurRad="38100" dist="38100" dir="2700000" algn="tl">
                    <a:srgbClr val="000000"/>
                  </a:outerShdw>
                </a:effectLst>
                <a:latin typeface="HG創英ﾌﾟﾚｾﾞﾝｽEB" pitchFamily="17" charset="-128"/>
                <a:ea typeface="HG創英ﾌﾟﾚｾﾞﾝｽEB" pitchFamily="17" charset="-128"/>
              </a:rPr>
              <a:t>○</a:t>
            </a:r>
            <a:r>
              <a:rPr lang="ja-JP" altLang="en-US" sz="3000" dirty="0" smtClean="0">
                <a:solidFill>
                  <a:srgbClr val="0000FF">
                    <a:lumMod val="75000"/>
                  </a:srgbClr>
                </a:solidFill>
                <a:effectLst>
                  <a:outerShdw blurRad="38100" dist="38100" dir="2700000" algn="tl">
                    <a:srgbClr val="000000"/>
                  </a:outerShdw>
                </a:effectLst>
                <a:latin typeface="HG創英ﾌﾟﾚｾﾞﾝｽEB" pitchFamily="17" charset="-128"/>
                <a:ea typeface="HG創英ﾌﾟﾚｾﾞﾝｽEB" pitchFamily="17" charset="-128"/>
              </a:rPr>
              <a:t>教育</a:t>
            </a:r>
            <a:r>
              <a:rPr lang="ja-JP" altLang="en-US" sz="3000" dirty="0">
                <a:solidFill>
                  <a:srgbClr val="0000FF">
                    <a:lumMod val="75000"/>
                  </a:srgbClr>
                </a:solidFill>
                <a:effectLst>
                  <a:outerShdw blurRad="38100" dist="38100" dir="2700000" algn="tl">
                    <a:srgbClr val="000000"/>
                  </a:outerShdw>
                </a:effectLst>
                <a:latin typeface="HG創英ﾌﾟﾚｾﾞﾝｽEB" pitchFamily="17" charset="-128"/>
                <a:ea typeface="HG創英ﾌﾟﾚｾﾞﾝｽEB" pitchFamily="17" charset="-128"/>
              </a:rPr>
              <a:t>委員会や教育長とも懇談するが</a:t>
            </a:r>
            <a:r>
              <a:rPr lang="ja-JP" altLang="en-US" sz="3000" dirty="0" smtClean="0">
                <a:solidFill>
                  <a:srgbClr val="0000FF">
                    <a:lumMod val="75000"/>
                  </a:srgbClr>
                </a:solidFill>
                <a:effectLst>
                  <a:outerShdw blurRad="38100" dist="38100" dir="2700000" algn="tl">
                    <a:srgbClr val="000000"/>
                  </a:outerShdw>
                </a:effectLst>
                <a:latin typeface="HG創英ﾌﾟﾚｾﾞﾝｽEB" pitchFamily="17" charset="-128"/>
                <a:ea typeface="HG創英ﾌﾟﾚｾﾞﾝｽEB" pitchFamily="17" charset="-128"/>
              </a:rPr>
              <a:t>進展なし</a:t>
            </a:r>
            <a:endParaRPr lang="ja-JP" altLang="en-US" sz="3000" dirty="0">
              <a:solidFill>
                <a:srgbClr val="0000FF">
                  <a:lumMod val="75000"/>
                </a:srgbClr>
              </a:solidFill>
              <a:effectLst>
                <a:outerShdw blurRad="38100" dist="38100" dir="2700000" algn="tl">
                  <a:srgbClr val="000000"/>
                </a:outerShdw>
              </a:effectLst>
              <a:latin typeface="HG創英ﾌﾟﾚｾﾞﾝｽEB" pitchFamily="17" charset="-128"/>
              <a:ea typeface="HG創英ﾌﾟﾚｾﾞﾝｽEB" pitchFamily="17" charset="-128"/>
            </a:endParaRPr>
          </a:p>
          <a:p>
            <a:pPr fontAlgn="base">
              <a:spcBef>
                <a:spcPct val="0"/>
              </a:spcBef>
              <a:spcAft>
                <a:spcPct val="0"/>
              </a:spcAft>
            </a:pPr>
            <a:r>
              <a:rPr lang="ja-JP" altLang="en-US" sz="3000" dirty="0">
                <a:solidFill>
                  <a:srgbClr val="0000FF">
                    <a:lumMod val="75000"/>
                  </a:srgbClr>
                </a:solidFill>
                <a:effectLst>
                  <a:outerShdw blurRad="38100" dist="38100" dir="2700000" algn="tl">
                    <a:srgbClr val="000000"/>
                  </a:outerShdw>
                </a:effectLst>
                <a:latin typeface="HG創英ﾌﾟﾚｾﾞﾝｽEB" pitchFamily="17" charset="-128"/>
                <a:ea typeface="HG創英ﾌﾟﾚｾﾞﾝｽEB" pitchFamily="17" charset="-128"/>
              </a:rPr>
              <a:t>○教育委員会の配慮で３年生１月より３月まで市の中間教室へ通級</a:t>
            </a:r>
          </a:p>
        </p:txBody>
      </p:sp>
    </p:spTree>
    <p:extLst>
      <p:ext uri="{BB962C8B-B14F-4D97-AF65-F5344CB8AC3E}">
        <p14:creationId xmlns:p14="http://schemas.microsoft.com/office/powerpoint/2010/main" val="175969648"/>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6082"/>
                                        </p:tgtEl>
                                        <p:attrNameLst>
                                          <p:attrName>style.visibility</p:attrName>
                                        </p:attrNameLst>
                                      </p:cBhvr>
                                      <p:to>
                                        <p:strVal val="visible"/>
                                      </p:to>
                                    </p:set>
                                    <p:anim calcmode="lin" valueType="num">
                                      <p:cBhvr additive="base">
                                        <p:cTn id="7" dur="500" fill="hold"/>
                                        <p:tgtEl>
                                          <p:spTgt spid="46082"/>
                                        </p:tgtEl>
                                        <p:attrNameLst>
                                          <p:attrName>ppt_x</p:attrName>
                                        </p:attrNameLst>
                                      </p:cBhvr>
                                      <p:tavLst>
                                        <p:tav tm="0">
                                          <p:val>
                                            <p:strVal val="0-#ppt_w/2"/>
                                          </p:val>
                                        </p:tav>
                                        <p:tav tm="100000">
                                          <p:val>
                                            <p:strVal val="#ppt_x"/>
                                          </p:val>
                                        </p:tav>
                                      </p:tavLst>
                                    </p:anim>
                                    <p:anim calcmode="lin" valueType="num">
                                      <p:cBhvr additive="base">
                                        <p:cTn id="8" dur="500" fill="hold"/>
                                        <p:tgtEl>
                                          <p:spTgt spid="4608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grpId="0" nodeType="clickEffect">
                                  <p:stCondLst>
                                    <p:cond delay="0"/>
                                  </p:stCondLst>
                                  <p:childTnLst>
                                    <p:set>
                                      <p:cBhvr>
                                        <p:cTn id="12" dur="1" fill="hold">
                                          <p:stCondLst>
                                            <p:cond delay="0"/>
                                          </p:stCondLst>
                                        </p:cTn>
                                        <p:tgtEl>
                                          <p:spTgt spid="46083"/>
                                        </p:tgtEl>
                                        <p:attrNameLst>
                                          <p:attrName>style.visibility</p:attrName>
                                        </p:attrNameLst>
                                      </p:cBhvr>
                                      <p:to>
                                        <p:strVal val="visible"/>
                                      </p:to>
                                    </p:set>
                                    <p:animEffect transition="in" filter="randombar(horizontal)">
                                      <p:cBhvr>
                                        <p:cTn id="13" dur="500"/>
                                        <p:tgtEl>
                                          <p:spTgt spid="46083"/>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46084"/>
                                        </p:tgtEl>
                                        <p:attrNameLst>
                                          <p:attrName>style.visibility</p:attrName>
                                        </p:attrNameLst>
                                      </p:cBhvr>
                                      <p:to>
                                        <p:strVal val="visible"/>
                                      </p:to>
                                    </p:set>
                                    <p:animEffect transition="in" filter="dissolve">
                                      <p:cBhvr>
                                        <p:cTn id="18" dur="500"/>
                                        <p:tgtEl>
                                          <p:spTgt spid="460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autoUpdateAnimBg="0"/>
      <p:bldP spid="46083" grpId="0" autoUpdateAnimBg="0"/>
      <p:bldP spid="46084" grpId="0" animBg="1"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1026"/>
          <p:cNvSpPr txBox="1">
            <a:spLocks noChangeArrowheads="1"/>
          </p:cNvSpPr>
          <p:nvPr/>
        </p:nvSpPr>
        <p:spPr bwMode="auto">
          <a:xfrm>
            <a:off x="555170" y="1"/>
            <a:ext cx="8534400" cy="584775"/>
          </a:xfrm>
          <a:prstGeom prst="rect">
            <a:avLst/>
          </a:prstGeom>
          <a:noFill/>
          <a:ln w="9525">
            <a:noFill/>
            <a:miter lim="800000"/>
            <a:headEnd/>
            <a:tailEnd/>
          </a:ln>
          <a:effectLst/>
        </p:spPr>
        <p:txBody>
          <a:bodyPr>
            <a:spAutoFit/>
          </a:bodyPr>
          <a:lstStyle/>
          <a:p>
            <a:pPr fontAlgn="base">
              <a:spcBef>
                <a:spcPct val="50000"/>
              </a:spcBef>
              <a:spcAft>
                <a:spcPct val="0"/>
              </a:spcAft>
            </a:pPr>
            <a:r>
              <a:rPr lang="ja-JP" altLang="en-US" sz="3200" b="1" dirty="0">
                <a:solidFill>
                  <a:srgbClr val="FFFF00"/>
                </a:solidFill>
                <a:effectLst>
                  <a:outerShdw blurRad="38100" dist="38100" dir="2700000" algn="tl">
                    <a:srgbClr val="000000"/>
                  </a:outerShdw>
                </a:effectLst>
                <a:latin typeface="Arial" charset="0"/>
                <a:ea typeface="HG創英ﾌﾟﾚｾﾞﾝｽEB" pitchFamily="17" charset="-128"/>
              </a:rPr>
              <a:t>（２）Ｂ</a:t>
            </a:r>
            <a:r>
              <a:rPr lang="ja-JP" altLang="en-US" sz="3200" b="1" dirty="0">
                <a:solidFill>
                  <a:srgbClr val="FFFF00"/>
                </a:solidFill>
                <a:effectLst>
                  <a:outerShdw blurRad="38100" dist="38100" dir="2700000" algn="tl">
                    <a:srgbClr val="000000"/>
                  </a:outerShdw>
                </a:effectLst>
                <a:ea typeface="HGS創英ﾌﾟﾚｾﾞﾝｽEB" pitchFamily="18" charset="-128"/>
              </a:rPr>
              <a:t>君の問題行動の実態</a:t>
            </a:r>
          </a:p>
        </p:txBody>
      </p:sp>
      <p:sp>
        <p:nvSpPr>
          <p:cNvPr id="46086" name="Text Box 1030"/>
          <p:cNvSpPr txBox="1">
            <a:spLocks noChangeArrowheads="1"/>
          </p:cNvSpPr>
          <p:nvPr/>
        </p:nvSpPr>
        <p:spPr bwMode="auto">
          <a:xfrm>
            <a:off x="370113" y="1549172"/>
            <a:ext cx="11538857" cy="4001095"/>
          </a:xfrm>
          <a:prstGeom prst="rect">
            <a:avLst/>
          </a:prstGeom>
          <a:solidFill>
            <a:schemeClr val="tx2">
              <a:lumMod val="60000"/>
              <a:lumOff val="40000"/>
            </a:schemeClr>
          </a:solidFill>
          <a:ln w="9525">
            <a:pattFill prst="dkHorz">
              <a:fgClr>
                <a:srgbClr val="000000"/>
              </a:fgClr>
              <a:bgClr>
                <a:srgbClr val="FFFFFF"/>
              </a:bgClr>
            </a:pattFill>
            <a:miter lim="800000"/>
            <a:headEnd/>
            <a:tailEnd/>
          </a:ln>
          <a:effectLst/>
        </p:spPr>
        <p:txBody>
          <a:bodyPr wrap="square">
            <a:spAutoFit/>
          </a:bodyPr>
          <a:lstStyle/>
          <a:p>
            <a:pPr fontAlgn="base">
              <a:spcBef>
                <a:spcPct val="0"/>
              </a:spcBef>
              <a:spcAft>
                <a:spcPct val="0"/>
              </a:spcAft>
            </a:pPr>
            <a:r>
              <a:rPr lang="en-US" altLang="ja-JP" sz="3200" dirty="0">
                <a:solidFill>
                  <a:srgbClr val="0000FF">
                    <a:lumMod val="75000"/>
                  </a:srgbClr>
                </a:solidFill>
                <a:effectLst>
                  <a:outerShdw blurRad="38100" dist="38100" dir="2700000" algn="tl">
                    <a:srgbClr val="000000"/>
                  </a:outerShdw>
                </a:effectLst>
                <a:latin typeface="HG創英ﾌﾟﾚｾﾞﾝｽEB" pitchFamily="17" charset="-128"/>
                <a:ea typeface="HG創英ﾌﾟﾚｾﾞﾝｽEB" pitchFamily="17" charset="-128"/>
              </a:rPr>
              <a:t>○</a:t>
            </a:r>
            <a:r>
              <a:rPr lang="ja-JP" altLang="en-US" sz="3200" dirty="0">
                <a:solidFill>
                  <a:srgbClr val="0000FF">
                    <a:lumMod val="75000"/>
                  </a:srgbClr>
                </a:solidFill>
                <a:effectLst>
                  <a:outerShdw blurRad="38100" dist="38100" dir="2700000" algn="tl">
                    <a:srgbClr val="000000"/>
                  </a:outerShdw>
                </a:effectLst>
                <a:latin typeface="HG創英ﾌﾟﾚｾﾞﾝｽEB" pitchFamily="17" charset="-128"/>
                <a:ea typeface="HG創英ﾌﾟﾚｾﾞﾝｽEB" pitchFamily="17" charset="-128"/>
              </a:rPr>
              <a:t>４年次</a:t>
            </a:r>
            <a:r>
              <a:rPr lang="ja-JP" altLang="en-US" sz="3200" dirty="0" smtClean="0">
                <a:solidFill>
                  <a:srgbClr val="0000FF">
                    <a:lumMod val="75000"/>
                  </a:srgbClr>
                </a:solidFill>
                <a:effectLst>
                  <a:outerShdw blurRad="38100" dist="38100" dir="2700000" algn="tl">
                    <a:srgbClr val="000000"/>
                  </a:outerShdw>
                </a:effectLst>
                <a:latin typeface="HG創英ﾌﾟﾚｾﾞﾝｽEB" pitchFamily="17" charset="-128"/>
                <a:ea typeface="HG創英ﾌﾟﾚｾﾞﾝｽEB" pitchFamily="17" charset="-128"/>
              </a:rPr>
              <a:t>クラスと</a:t>
            </a:r>
            <a:r>
              <a:rPr lang="ja-JP" altLang="en-US" sz="3200" dirty="0" smtClean="0">
                <a:solidFill>
                  <a:srgbClr val="0000FF">
                    <a:lumMod val="75000"/>
                  </a:srgbClr>
                </a:solidFill>
                <a:effectLst>
                  <a:outerShdw blurRad="38100" dist="38100" dir="2700000" algn="tl">
                    <a:srgbClr val="000000"/>
                  </a:outerShdw>
                </a:effectLst>
                <a:latin typeface="Century" pitchFamily="18" charset="0"/>
                <a:ea typeface="HG創英ﾌﾟﾚｾﾞﾝｽEB" pitchFamily="17" charset="-128"/>
              </a:rPr>
              <a:t>担任</a:t>
            </a:r>
            <a:r>
              <a:rPr lang="ja-JP" altLang="en-US" sz="3200" dirty="0">
                <a:solidFill>
                  <a:srgbClr val="0000FF">
                    <a:lumMod val="75000"/>
                  </a:srgbClr>
                </a:solidFill>
                <a:effectLst>
                  <a:outerShdw blurRad="38100" dist="38100" dir="2700000" algn="tl">
                    <a:srgbClr val="000000"/>
                  </a:outerShdw>
                </a:effectLst>
                <a:latin typeface="Century" pitchFamily="18" charset="0"/>
                <a:ea typeface="HG創英ﾌﾟﾚｾﾞﾝｽEB" pitchFamily="17" charset="-128"/>
              </a:rPr>
              <a:t>が</a:t>
            </a:r>
            <a:r>
              <a:rPr lang="ja-JP" altLang="en-US" sz="3200" dirty="0" smtClean="0">
                <a:solidFill>
                  <a:srgbClr val="0000FF">
                    <a:lumMod val="75000"/>
                  </a:srgbClr>
                </a:solidFill>
                <a:effectLst>
                  <a:outerShdw blurRad="38100" dist="38100" dir="2700000" algn="tl">
                    <a:srgbClr val="000000"/>
                  </a:outerShdw>
                </a:effectLst>
                <a:latin typeface="Century" pitchFamily="18" charset="0"/>
                <a:ea typeface="HG創英ﾌﾟﾚｾﾞﾝｽEB" pitchFamily="17" charset="-128"/>
              </a:rPr>
              <a:t>変わったのを</a:t>
            </a:r>
            <a:r>
              <a:rPr lang="ja-JP" altLang="en-US" sz="3200" dirty="0">
                <a:solidFill>
                  <a:srgbClr val="0000FF">
                    <a:lumMod val="75000"/>
                  </a:srgbClr>
                </a:solidFill>
                <a:effectLst>
                  <a:outerShdw blurRad="38100" dist="38100" dir="2700000" algn="tl">
                    <a:srgbClr val="000000"/>
                  </a:outerShdw>
                </a:effectLst>
                <a:latin typeface="Century" pitchFamily="18" charset="0"/>
                <a:ea typeface="HG創英ﾌﾟﾚｾﾞﾝｽEB" pitchFamily="17" charset="-128"/>
              </a:rPr>
              <a:t>契機に、登校を</a:t>
            </a:r>
            <a:r>
              <a:rPr lang="ja-JP" altLang="en-US" sz="3200" dirty="0" smtClean="0">
                <a:solidFill>
                  <a:srgbClr val="0000FF">
                    <a:lumMod val="75000"/>
                  </a:srgbClr>
                </a:solidFill>
                <a:effectLst>
                  <a:outerShdw blurRad="38100" dist="38100" dir="2700000" algn="tl">
                    <a:srgbClr val="000000"/>
                  </a:outerShdw>
                </a:effectLst>
                <a:latin typeface="Century" pitchFamily="18" charset="0"/>
                <a:ea typeface="HG創英ﾌﾟﾚｾﾞﾝｽEB" pitchFamily="17" charset="-128"/>
              </a:rPr>
              <a:t>再開</a:t>
            </a:r>
            <a:endParaRPr lang="en-US" altLang="ja-JP" sz="3200" dirty="0" smtClean="0">
              <a:solidFill>
                <a:srgbClr val="0000FF">
                  <a:lumMod val="75000"/>
                </a:srgbClr>
              </a:solidFill>
              <a:effectLst>
                <a:outerShdw blurRad="38100" dist="38100" dir="2700000" algn="tl">
                  <a:srgbClr val="000000"/>
                </a:outerShdw>
              </a:effectLst>
              <a:latin typeface="Century" pitchFamily="18" charset="0"/>
              <a:ea typeface="HG創英ﾌﾟﾚｾﾞﾝｽEB" pitchFamily="17" charset="-128"/>
            </a:endParaRPr>
          </a:p>
          <a:p>
            <a:pPr fontAlgn="base">
              <a:spcBef>
                <a:spcPct val="0"/>
              </a:spcBef>
              <a:spcAft>
                <a:spcPct val="0"/>
              </a:spcAft>
            </a:pPr>
            <a:endParaRPr lang="en-US" altLang="ja-JP" sz="1000" dirty="0" smtClean="0">
              <a:solidFill>
                <a:srgbClr val="0000FF">
                  <a:lumMod val="75000"/>
                </a:srgbClr>
              </a:solidFill>
              <a:effectLst>
                <a:outerShdw blurRad="38100" dist="38100" dir="2700000" algn="tl">
                  <a:srgbClr val="000000"/>
                </a:outerShdw>
              </a:effectLst>
              <a:latin typeface="Century" pitchFamily="18" charset="0"/>
              <a:ea typeface="HG創英ﾌﾟﾚｾﾞﾝｽEB" pitchFamily="17" charset="-128"/>
            </a:endParaRPr>
          </a:p>
          <a:p>
            <a:pPr fontAlgn="base">
              <a:spcBef>
                <a:spcPct val="0"/>
              </a:spcBef>
              <a:spcAft>
                <a:spcPct val="0"/>
              </a:spcAft>
            </a:pPr>
            <a:r>
              <a:rPr lang="ja-JP" altLang="en-US" sz="3200" dirty="0" smtClean="0">
                <a:solidFill>
                  <a:srgbClr val="0000FF">
                    <a:lumMod val="75000"/>
                  </a:srgbClr>
                </a:solidFill>
                <a:effectLst>
                  <a:outerShdw blurRad="38100" dist="38100" dir="2700000" algn="tl">
                    <a:srgbClr val="000000"/>
                  </a:outerShdw>
                </a:effectLst>
                <a:latin typeface="Century" pitchFamily="18" charset="0"/>
                <a:ea typeface="HG創英ﾌﾟﾚｾﾞﾝｽEB" pitchFamily="17" charset="-128"/>
              </a:rPr>
              <a:t>○一</a:t>
            </a:r>
            <a:r>
              <a:rPr lang="ja-JP" altLang="en-US" sz="3200" dirty="0">
                <a:solidFill>
                  <a:srgbClr val="0000FF">
                    <a:lumMod val="75000"/>
                  </a:srgbClr>
                </a:solidFill>
                <a:effectLst>
                  <a:outerShdw blurRad="38100" dist="38100" dir="2700000" algn="tl">
                    <a:srgbClr val="000000"/>
                  </a:outerShdw>
                </a:effectLst>
                <a:latin typeface="Century" pitchFamily="18" charset="0"/>
                <a:ea typeface="HG創英ﾌﾟﾚｾﾞﾝｽEB" pitchFamily="17" charset="-128"/>
              </a:rPr>
              <a:t>学期は友だちとトラブルを起こすこともあったが、２学期からは安定した</a:t>
            </a:r>
            <a:r>
              <a:rPr lang="ja-JP" altLang="en-US" sz="3200" dirty="0" smtClean="0">
                <a:solidFill>
                  <a:srgbClr val="0000FF">
                    <a:lumMod val="75000"/>
                  </a:srgbClr>
                </a:solidFill>
                <a:effectLst>
                  <a:outerShdw blurRad="38100" dist="38100" dir="2700000" algn="tl">
                    <a:srgbClr val="000000"/>
                  </a:outerShdw>
                </a:effectLst>
                <a:latin typeface="Century" pitchFamily="18" charset="0"/>
                <a:ea typeface="HG創英ﾌﾟﾚｾﾞﾝｽEB" pitchFamily="17" charset="-128"/>
              </a:rPr>
              <a:t>学校</a:t>
            </a:r>
            <a:r>
              <a:rPr lang="ja-JP" altLang="en-US" sz="3200" dirty="0">
                <a:solidFill>
                  <a:srgbClr val="0000FF">
                    <a:lumMod val="75000"/>
                  </a:srgbClr>
                </a:solidFill>
                <a:effectLst>
                  <a:outerShdw blurRad="38100" dist="38100" dir="2700000" algn="tl">
                    <a:srgbClr val="000000"/>
                  </a:outerShdw>
                </a:effectLst>
                <a:latin typeface="Century" pitchFamily="18" charset="0"/>
                <a:ea typeface="HG創英ﾌﾟﾚｾﾞﾝｽEB" pitchFamily="17" charset="-128"/>
              </a:rPr>
              <a:t>生活が送れるように</a:t>
            </a:r>
            <a:r>
              <a:rPr lang="ja-JP" altLang="en-US" sz="3200" dirty="0" smtClean="0">
                <a:solidFill>
                  <a:srgbClr val="0000FF">
                    <a:lumMod val="75000"/>
                  </a:srgbClr>
                </a:solidFill>
                <a:effectLst>
                  <a:outerShdw blurRad="38100" dist="38100" dir="2700000" algn="tl">
                    <a:srgbClr val="000000"/>
                  </a:outerShdw>
                </a:effectLst>
                <a:latin typeface="Century" pitchFamily="18" charset="0"/>
                <a:ea typeface="HG創英ﾌﾟﾚｾﾞﾝｽEB" pitchFamily="17" charset="-128"/>
              </a:rPr>
              <a:t>なった</a:t>
            </a:r>
            <a:endParaRPr lang="en-US" altLang="ja-JP" sz="3200" dirty="0" smtClean="0">
              <a:solidFill>
                <a:srgbClr val="0000FF">
                  <a:lumMod val="75000"/>
                </a:srgbClr>
              </a:solidFill>
              <a:effectLst>
                <a:outerShdw blurRad="38100" dist="38100" dir="2700000" algn="tl">
                  <a:srgbClr val="000000"/>
                </a:outerShdw>
              </a:effectLst>
              <a:latin typeface="Century" pitchFamily="18" charset="0"/>
              <a:ea typeface="HG創英ﾌﾟﾚｾﾞﾝｽEB" pitchFamily="17" charset="-128"/>
            </a:endParaRPr>
          </a:p>
          <a:p>
            <a:pPr fontAlgn="base">
              <a:spcBef>
                <a:spcPct val="0"/>
              </a:spcBef>
              <a:spcAft>
                <a:spcPct val="0"/>
              </a:spcAft>
            </a:pPr>
            <a:endParaRPr lang="ja-JP" altLang="en-US" sz="1000" dirty="0">
              <a:solidFill>
                <a:srgbClr val="0000FF">
                  <a:lumMod val="75000"/>
                </a:srgbClr>
              </a:solidFill>
              <a:effectLst>
                <a:outerShdw blurRad="38100" dist="38100" dir="2700000" algn="tl">
                  <a:srgbClr val="000000"/>
                </a:outerShdw>
              </a:effectLst>
              <a:latin typeface="Century" pitchFamily="18" charset="0"/>
              <a:ea typeface="HG創英ﾌﾟﾚｾﾞﾝｽEB" pitchFamily="17" charset="-128"/>
            </a:endParaRPr>
          </a:p>
          <a:p>
            <a:pPr fontAlgn="base">
              <a:spcBef>
                <a:spcPct val="0"/>
              </a:spcBef>
              <a:spcAft>
                <a:spcPct val="0"/>
              </a:spcAft>
            </a:pPr>
            <a:r>
              <a:rPr lang="ja-JP" altLang="en-US" sz="3200" dirty="0">
                <a:solidFill>
                  <a:srgbClr val="0000FF">
                    <a:lumMod val="75000"/>
                  </a:srgbClr>
                </a:solidFill>
                <a:effectLst>
                  <a:outerShdw blurRad="38100" dist="38100" dir="2700000" algn="tl">
                    <a:srgbClr val="000000"/>
                  </a:outerShdw>
                </a:effectLst>
                <a:latin typeface="Century" pitchFamily="18" charset="0"/>
                <a:ea typeface="HG創英ﾌﾟﾚｾﾞﾝｽEB" pitchFamily="17" charset="-128"/>
              </a:rPr>
              <a:t>○おだやかで、にこやかに生活できるように</a:t>
            </a:r>
            <a:r>
              <a:rPr lang="ja-JP" altLang="en-US" sz="3200" dirty="0" smtClean="0">
                <a:solidFill>
                  <a:srgbClr val="0000FF">
                    <a:lumMod val="75000"/>
                  </a:srgbClr>
                </a:solidFill>
                <a:effectLst>
                  <a:outerShdw blurRad="38100" dist="38100" dir="2700000" algn="tl">
                    <a:srgbClr val="000000"/>
                  </a:outerShdw>
                </a:effectLst>
                <a:latin typeface="Century" pitchFamily="18" charset="0"/>
                <a:ea typeface="HG創英ﾌﾟﾚｾﾞﾝｽEB" pitchFamily="17" charset="-128"/>
              </a:rPr>
              <a:t>なった。友だち</a:t>
            </a:r>
            <a:r>
              <a:rPr lang="ja-JP" altLang="en-US" sz="3200" dirty="0">
                <a:solidFill>
                  <a:srgbClr val="0000FF">
                    <a:lumMod val="75000"/>
                  </a:srgbClr>
                </a:solidFill>
                <a:effectLst>
                  <a:outerShdw blurRad="38100" dist="38100" dir="2700000" algn="tl">
                    <a:srgbClr val="000000"/>
                  </a:outerShdw>
                </a:effectLst>
                <a:latin typeface="Century" pitchFamily="18" charset="0"/>
                <a:ea typeface="HG創英ﾌﾟﾚｾﾞﾝｽEB" pitchFamily="17" charset="-128"/>
              </a:rPr>
              <a:t>や下級生への</a:t>
            </a:r>
            <a:r>
              <a:rPr lang="ja-JP" altLang="en-US" sz="3200" dirty="0" smtClean="0">
                <a:solidFill>
                  <a:srgbClr val="0000FF">
                    <a:lumMod val="75000"/>
                  </a:srgbClr>
                </a:solidFill>
                <a:effectLst>
                  <a:outerShdw blurRad="38100" dist="38100" dir="2700000" algn="tl">
                    <a:srgbClr val="000000"/>
                  </a:outerShdw>
                </a:effectLst>
                <a:latin typeface="Century" pitchFamily="18" charset="0"/>
                <a:ea typeface="HG創英ﾌﾟﾚｾﾞﾝｽEB" pitchFamily="17" charset="-128"/>
              </a:rPr>
              <a:t>思いやり</a:t>
            </a:r>
            <a:r>
              <a:rPr lang="ja-JP" altLang="en-US" sz="3200" dirty="0">
                <a:solidFill>
                  <a:srgbClr val="0000FF">
                    <a:lumMod val="75000"/>
                  </a:srgbClr>
                </a:solidFill>
                <a:effectLst>
                  <a:outerShdw blurRad="38100" dist="38100" dir="2700000" algn="tl">
                    <a:srgbClr val="000000"/>
                  </a:outerShdw>
                </a:effectLst>
                <a:latin typeface="Century" pitchFamily="18" charset="0"/>
                <a:ea typeface="HG創英ﾌﾟﾚｾﾞﾝｽEB" pitchFamily="17" charset="-128"/>
              </a:rPr>
              <a:t>の心や、その場に応じて自分の心を律する力などめざましく向上した</a:t>
            </a:r>
            <a:r>
              <a:rPr lang="ja-JP" altLang="en-US" sz="3200" dirty="0" smtClean="0">
                <a:solidFill>
                  <a:srgbClr val="0000FF">
                    <a:lumMod val="75000"/>
                  </a:srgbClr>
                </a:solidFill>
                <a:effectLst>
                  <a:outerShdw blurRad="38100" dist="38100" dir="2700000" algn="tl">
                    <a:srgbClr val="000000"/>
                  </a:outerShdw>
                </a:effectLst>
                <a:latin typeface="Century" pitchFamily="18" charset="0"/>
                <a:ea typeface="HG創英ﾌﾟﾚｾﾞﾝｽEB" pitchFamily="17" charset="-128"/>
              </a:rPr>
              <a:t>。</a:t>
            </a:r>
            <a:endParaRPr lang="en-US" altLang="ja-JP" sz="3200" dirty="0" smtClean="0">
              <a:solidFill>
                <a:srgbClr val="0000FF">
                  <a:lumMod val="75000"/>
                </a:srgbClr>
              </a:solidFill>
              <a:effectLst>
                <a:outerShdw blurRad="38100" dist="38100" dir="2700000" algn="tl">
                  <a:srgbClr val="000000"/>
                </a:outerShdw>
              </a:effectLst>
              <a:latin typeface="Century" pitchFamily="18" charset="0"/>
              <a:ea typeface="HG創英ﾌﾟﾚｾﾞﾝｽEB" pitchFamily="17" charset="-128"/>
            </a:endParaRPr>
          </a:p>
          <a:p>
            <a:pPr fontAlgn="base">
              <a:spcBef>
                <a:spcPct val="0"/>
              </a:spcBef>
              <a:spcAft>
                <a:spcPct val="0"/>
              </a:spcAft>
            </a:pPr>
            <a:endParaRPr lang="ja-JP" altLang="en-US" sz="1000" dirty="0">
              <a:solidFill>
                <a:srgbClr val="0000FF">
                  <a:lumMod val="75000"/>
                </a:srgbClr>
              </a:solidFill>
              <a:effectLst>
                <a:outerShdw blurRad="38100" dist="38100" dir="2700000" algn="tl">
                  <a:srgbClr val="000000"/>
                </a:outerShdw>
              </a:effectLst>
              <a:latin typeface="Century" pitchFamily="18" charset="0"/>
              <a:ea typeface="HG創英ﾌﾟﾚｾﾞﾝｽEB" pitchFamily="17" charset="-128"/>
            </a:endParaRPr>
          </a:p>
          <a:p>
            <a:pPr fontAlgn="base">
              <a:spcBef>
                <a:spcPct val="0"/>
              </a:spcBef>
              <a:spcAft>
                <a:spcPct val="0"/>
              </a:spcAft>
            </a:pPr>
            <a:r>
              <a:rPr lang="ja-JP" altLang="en-US" sz="3200" dirty="0">
                <a:solidFill>
                  <a:srgbClr val="0000FF">
                    <a:lumMod val="75000"/>
                  </a:srgbClr>
                </a:solidFill>
                <a:effectLst>
                  <a:outerShdw blurRad="38100" dist="38100" dir="2700000" algn="tl">
                    <a:srgbClr val="000000"/>
                  </a:outerShdw>
                </a:effectLst>
                <a:latin typeface="Century" pitchFamily="18" charset="0"/>
                <a:ea typeface="HG創英ﾌﾟﾚｾﾞﾝｽEB" pitchFamily="17" charset="-128"/>
              </a:rPr>
              <a:t>○母親との関係が改善した</a:t>
            </a:r>
          </a:p>
        </p:txBody>
      </p:sp>
      <p:sp>
        <p:nvSpPr>
          <p:cNvPr id="46087" name="Text Box 1031"/>
          <p:cNvSpPr txBox="1">
            <a:spLocks noChangeArrowheads="1"/>
          </p:cNvSpPr>
          <p:nvPr/>
        </p:nvSpPr>
        <p:spPr bwMode="auto">
          <a:xfrm>
            <a:off x="1153884" y="805543"/>
            <a:ext cx="5943600" cy="584775"/>
          </a:xfrm>
          <a:prstGeom prst="rect">
            <a:avLst/>
          </a:prstGeom>
          <a:noFill/>
          <a:ln w="9525">
            <a:noFill/>
            <a:miter lim="800000"/>
            <a:headEnd/>
            <a:tailEnd/>
          </a:ln>
          <a:effectLst/>
        </p:spPr>
        <p:txBody>
          <a:bodyPr>
            <a:spAutoFit/>
          </a:bodyPr>
          <a:lstStyle/>
          <a:p>
            <a:pPr fontAlgn="base">
              <a:spcBef>
                <a:spcPct val="50000"/>
              </a:spcBef>
              <a:spcAft>
                <a:spcPct val="0"/>
              </a:spcAft>
            </a:pPr>
            <a:r>
              <a:rPr lang="en-US" altLang="ja-JP" sz="3200" b="1" dirty="0">
                <a:solidFill>
                  <a:srgbClr val="FFFF00"/>
                </a:solidFill>
                <a:effectLst>
                  <a:outerShdw blurRad="38100" dist="38100" dir="2700000" algn="tl">
                    <a:srgbClr val="000000"/>
                  </a:outerShdw>
                </a:effectLst>
                <a:latin typeface="Arial" charset="0"/>
                <a:ea typeface="HG創英ﾌﾟﾚｾﾞﾝｽEB" pitchFamily="17" charset="-128"/>
              </a:rPr>
              <a:t>② </a:t>
            </a:r>
            <a:r>
              <a:rPr lang="ja-JP" altLang="en-US" sz="3200" b="1" dirty="0">
                <a:solidFill>
                  <a:srgbClr val="FFFF00"/>
                </a:solidFill>
                <a:effectLst>
                  <a:outerShdw blurRad="38100" dist="38100" dir="2700000" algn="tl">
                    <a:srgbClr val="000000"/>
                  </a:outerShdw>
                </a:effectLst>
                <a:latin typeface="Arial" charset="0"/>
                <a:ea typeface="HG創英ﾌﾟﾚｾﾞﾝｽEB" pitchFamily="17" charset="-128"/>
              </a:rPr>
              <a:t>引き継ぎ後の様子</a:t>
            </a:r>
          </a:p>
        </p:txBody>
      </p:sp>
    </p:spTree>
    <p:extLst>
      <p:ext uri="{BB962C8B-B14F-4D97-AF65-F5344CB8AC3E}">
        <p14:creationId xmlns:p14="http://schemas.microsoft.com/office/powerpoint/2010/main" val="314828314"/>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6082"/>
                                        </p:tgtEl>
                                        <p:attrNameLst>
                                          <p:attrName>style.visibility</p:attrName>
                                        </p:attrNameLst>
                                      </p:cBhvr>
                                      <p:to>
                                        <p:strVal val="visible"/>
                                      </p:to>
                                    </p:set>
                                    <p:anim calcmode="lin" valueType="num">
                                      <p:cBhvr additive="base">
                                        <p:cTn id="7" dur="500" fill="hold"/>
                                        <p:tgtEl>
                                          <p:spTgt spid="46082"/>
                                        </p:tgtEl>
                                        <p:attrNameLst>
                                          <p:attrName>ppt_x</p:attrName>
                                        </p:attrNameLst>
                                      </p:cBhvr>
                                      <p:tavLst>
                                        <p:tav tm="0">
                                          <p:val>
                                            <p:strVal val="0-#ppt_w/2"/>
                                          </p:val>
                                        </p:tav>
                                        <p:tav tm="100000">
                                          <p:val>
                                            <p:strVal val="#ppt_x"/>
                                          </p:val>
                                        </p:tav>
                                      </p:tavLst>
                                    </p:anim>
                                    <p:anim calcmode="lin" valueType="num">
                                      <p:cBhvr additive="base">
                                        <p:cTn id="8" dur="500" fill="hold"/>
                                        <p:tgtEl>
                                          <p:spTgt spid="4608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grpId="0" nodeType="clickEffect">
                                  <p:stCondLst>
                                    <p:cond delay="0"/>
                                  </p:stCondLst>
                                  <p:childTnLst>
                                    <p:set>
                                      <p:cBhvr>
                                        <p:cTn id="12" dur="1" fill="hold">
                                          <p:stCondLst>
                                            <p:cond delay="0"/>
                                          </p:stCondLst>
                                        </p:cTn>
                                        <p:tgtEl>
                                          <p:spTgt spid="46087"/>
                                        </p:tgtEl>
                                        <p:attrNameLst>
                                          <p:attrName>style.visibility</p:attrName>
                                        </p:attrNameLst>
                                      </p:cBhvr>
                                      <p:to>
                                        <p:strVal val="visible"/>
                                      </p:to>
                                    </p:set>
                                    <p:animEffect transition="in" filter="randombar(horizontal)">
                                      <p:cBhvr>
                                        <p:cTn id="13" dur="500"/>
                                        <p:tgtEl>
                                          <p:spTgt spid="46087"/>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46086"/>
                                        </p:tgtEl>
                                        <p:attrNameLst>
                                          <p:attrName>style.visibility</p:attrName>
                                        </p:attrNameLst>
                                      </p:cBhvr>
                                      <p:to>
                                        <p:strVal val="visible"/>
                                      </p:to>
                                    </p:set>
                                    <p:animEffect transition="in" filter="dissolve">
                                      <p:cBhvr>
                                        <p:cTn id="18" dur="500"/>
                                        <p:tgtEl>
                                          <p:spTgt spid="460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autoUpdateAnimBg="0"/>
      <p:bldP spid="46086" grpId="0" animBg="1" autoUpdateAnimBg="0"/>
      <p:bldP spid="46087"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2"/>
          <p:cNvSpPr txBox="1">
            <a:spLocks noChangeArrowheads="1"/>
          </p:cNvSpPr>
          <p:nvPr/>
        </p:nvSpPr>
        <p:spPr bwMode="auto">
          <a:xfrm>
            <a:off x="1524000" y="1"/>
            <a:ext cx="8534400" cy="519113"/>
          </a:xfrm>
          <a:prstGeom prst="rect">
            <a:avLst/>
          </a:prstGeom>
          <a:noFill/>
          <a:ln w="9525">
            <a:noFill/>
            <a:miter lim="800000"/>
            <a:headEnd/>
            <a:tailEnd/>
          </a:ln>
          <a:effectLst/>
        </p:spPr>
        <p:txBody>
          <a:bodyPr>
            <a:spAutoFit/>
          </a:bodyPr>
          <a:lstStyle/>
          <a:p>
            <a:pPr fontAlgn="base">
              <a:spcBef>
                <a:spcPct val="50000"/>
              </a:spcBef>
              <a:spcAft>
                <a:spcPct val="0"/>
              </a:spcAft>
            </a:pPr>
            <a:r>
              <a:rPr lang="ja-JP" altLang="en-US" sz="2800" b="1" dirty="0">
                <a:solidFill>
                  <a:srgbClr val="FFFF00"/>
                </a:solidFill>
                <a:effectLst>
                  <a:outerShdw blurRad="38100" dist="38100" dir="2700000" algn="tl">
                    <a:srgbClr val="000000"/>
                  </a:outerShdw>
                </a:effectLst>
                <a:latin typeface="Arial" charset="0"/>
                <a:ea typeface="HG創英ﾌﾟﾚｾﾞﾝｽEB" pitchFamily="17" charset="-128"/>
              </a:rPr>
              <a:t>（３）Ｃさんの</a:t>
            </a:r>
            <a:r>
              <a:rPr lang="ja-JP" altLang="en-US" sz="2800" b="1" dirty="0">
                <a:solidFill>
                  <a:srgbClr val="FFFF00"/>
                </a:solidFill>
                <a:effectLst>
                  <a:outerShdw blurRad="38100" dist="38100" dir="2700000" algn="tl">
                    <a:srgbClr val="000000"/>
                  </a:outerShdw>
                </a:effectLst>
                <a:ea typeface="HGS創英ﾌﾟﾚｾﾞﾝｽEB" pitchFamily="18" charset="-128"/>
              </a:rPr>
              <a:t>問題行動の実態</a:t>
            </a:r>
          </a:p>
        </p:txBody>
      </p:sp>
      <p:sp>
        <p:nvSpPr>
          <p:cNvPr id="47107" name="Text Box 3"/>
          <p:cNvSpPr txBox="1">
            <a:spLocks noChangeArrowheads="1"/>
          </p:cNvSpPr>
          <p:nvPr/>
        </p:nvSpPr>
        <p:spPr bwMode="auto">
          <a:xfrm>
            <a:off x="1981200" y="381000"/>
            <a:ext cx="6019800" cy="584775"/>
          </a:xfrm>
          <a:prstGeom prst="rect">
            <a:avLst/>
          </a:prstGeom>
          <a:noFill/>
          <a:ln w="9525">
            <a:noFill/>
            <a:miter lim="800000"/>
            <a:headEnd/>
            <a:tailEnd/>
          </a:ln>
          <a:effectLst/>
        </p:spPr>
        <p:txBody>
          <a:bodyPr>
            <a:spAutoFit/>
          </a:bodyPr>
          <a:lstStyle/>
          <a:p>
            <a:pPr fontAlgn="base">
              <a:spcBef>
                <a:spcPct val="50000"/>
              </a:spcBef>
              <a:spcAft>
                <a:spcPct val="0"/>
              </a:spcAft>
            </a:pPr>
            <a:r>
              <a:rPr lang="en-US" altLang="ja-JP" sz="3200" b="1" dirty="0">
                <a:solidFill>
                  <a:srgbClr val="FFFF00"/>
                </a:solidFill>
                <a:effectLst>
                  <a:outerShdw blurRad="38100" dist="38100" dir="2700000" algn="tl">
                    <a:srgbClr val="000000"/>
                  </a:outerShdw>
                </a:effectLst>
                <a:latin typeface="Arial" charset="0"/>
                <a:ea typeface="HG創英ﾌﾟﾚｾﾞﾝｽEB" pitchFamily="17" charset="-128"/>
              </a:rPr>
              <a:t>①</a:t>
            </a:r>
            <a:r>
              <a:rPr lang="ja-JP" altLang="en-US" sz="2800" b="1" dirty="0">
                <a:solidFill>
                  <a:srgbClr val="FFFF00"/>
                </a:solidFill>
                <a:effectLst>
                  <a:outerShdw blurRad="38100" dist="38100" dir="2700000" algn="tl">
                    <a:srgbClr val="000000"/>
                  </a:outerShdw>
                </a:effectLst>
                <a:latin typeface="Arial" charset="0"/>
                <a:ea typeface="HG創英ﾌﾟﾚｾﾞﾝｽEB" pitchFamily="17" charset="-128"/>
              </a:rPr>
              <a:t>障害</a:t>
            </a:r>
            <a:r>
              <a:rPr lang="ja-JP" altLang="en-US" sz="3200" b="1" dirty="0">
                <a:solidFill>
                  <a:srgbClr val="FFFF00"/>
                </a:solidFill>
                <a:effectLst>
                  <a:outerShdw blurRad="38100" dist="38100" dir="2700000" algn="tl">
                    <a:srgbClr val="000000"/>
                  </a:outerShdw>
                </a:effectLst>
                <a:latin typeface="Arial" charset="0"/>
                <a:ea typeface="HG創英ﾌﾟﾚｾﾞﾝｽEB" pitchFamily="17" charset="-128"/>
              </a:rPr>
              <a:t>の状況</a:t>
            </a:r>
          </a:p>
        </p:txBody>
      </p:sp>
      <p:sp>
        <p:nvSpPr>
          <p:cNvPr id="47108" name="Text Box 4"/>
          <p:cNvSpPr txBox="1">
            <a:spLocks noChangeArrowheads="1"/>
          </p:cNvSpPr>
          <p:nvPr/>
        </p:nvSpPr>
        <p:spPr bwMode="auto">
          <a:xfrm>
            <a:off x="152400" y="1034147"/>
            <a:ext cx="11898086" cy="5693866"/>
          </a:xfrm>
          <a:prstGeom prst="rect">
            <a:avLst/>
          </a:prstGeom>
          <a:solidFill>
            <a:schemeClr val="tx2">
              <a:lumMod val="60000"/>
              <a:lumOff val="40000"/>
            </a:schemeClr>
          </a:solidFill>
          <a:ln w="9525">
            <a:pattFill prst="dkHorz">
              <a:fgClr>
                <a:srgbClr val="000000"/>
              </a:fgClr>
              <a:bgClr>
                <a:srgbClr val="FFFFFF"/>
              </a:bgClr>
            </a:pattFill>
            <a:miter lim="800000"/>
            <a:headEnd/>
            <a:tailEnd/>
          </a:ln>
          <a:effectLst/>
        </p:spPr>
        <p:txBody>
          <a:bodyPr wrap="square">
            <a:spAutoFit/>
          </a:bodyPr>
          <a:lstStyle/>
          <a:p>
            <a:pPr fontAlgn="base">
              <a:spcBef>
                <a:spcPct val="0"/>
              </a:spcBef>
              <a:spcAft>
                <a:spcPct val="0"/>
              </a:spcAft>
            </a:pPr>
            <a:r>
              <a:rPr lang="en-US" altLang="ja-JP" sz="2800" dirty="0">
                <a:solidFill>
                  <a:srgbClr val="0000FF">
                    <a:lumMod val="75000"/>
                  </a:srgbClr>
                </a:solidFill>
                <a:effectLst>
                  <a:outerShdw blurRad="38100" dist="38100" dir="2700000" algn="tl">
                    <a:srgbClr val="000000"/>
                  </a:outerShdw>
                </a:effectLst>
                <a:latin typeface="HG創英ﾌﾟﾚｾﾞﾝｽEB" pitchFamily="17" charset="-128"/>
                <a:ea typeface="HG創英ﾌﾟﾚｾﾞﾝｽEB" pitchFamily="17" charset="-128"/>
              </a:rPr>
              <a:t>○</a:t>
            </a:r>
            <a:r>
              <a:rPr lang="ja-JP" altLang="en-US" sz="2800" dirty="0">
                <a:solidFill>
                  <a:srgbClr val="0000FF">
                    <a:lumMod val="75000"/>
                  </a:srgbClr>
                </a:solidFill>
                <a:effectLst>
                  <a:outerShdw blurRad="38100" dist="38100" dir="2700000" algn="tl">
                    <a:srgbClr val="000000"/>
                  </a:outerShdw>
                </a:effectLst>
                <a:latin typeface="HG創英ﾌﾟﾚｾﾞﾝｽEB" pitchFamily="17" charset="-128"/>
                <a:ea typeface="HG創英ﾌﾟﾚｾﾞﾝｽEB" pitchFamily="17" charset="-128"/>
              </a:rPr>
              <a:t>不安が非常に</a:t>
            </a:r>
            <a:r>
              <a:rPr lang="ja-JP" altLang="en-US" sz="2800" dirty="0" smtClean="0">
                <a:solidFill>
                  <a:srgbClr val="0000FF">
                    <a:lumMod val="75000"/>
                  </a:srgbClr>
                </a:solidFill>
                <a:effectLst>
                  <a:outerShdw blurRad="38100" dist="38100" dir="2700000" algn="tl">
                    <a:srgbClr val="000000"/>
                  </a:outerShdw>
                </a:effectLst>
                <a:latin typeface="HG創英ﾌﾟﾚｾﾞﾝｽEB" pitchFamily="17" charset="-128"/>
                <a:ea typeface="HG創英ﾌﾟﾚｾﾞﾝｽEB" pitchFamily="17" charset="-128"/>
              </a:rPr>
              <a:t>強い・不安</a:t>
            </a:r>
            <a:r>
              <a:rPr lang="ja-JP" altLang="en-US" sz="2800" dirty="0">
                <a:solidFill>
                  <a:srgbClr val="0000FF">
                    <a:lumMod val="75000"/>
                  </a:srgbClr>
                </a:solidFill>
                <a:effectLst>
                  <a:outerShdw blurRad="38100" dist="38100" dir="2700000" algn="tl">
                    <a:srgbClr val="000000"/>
                  </a:outerShdw>
                </a:effectLst>
                <a:latin typeface="HG創英ﾌﾟﾚｾﾞﾝｽEB" pitchFamily="17" charset="-128"/>
                <a:ea typeface="HG創英ﾌﾟﾚｾﾞﾝｽEB" pitchFamily="17" charset="-128"/>
              </a:rPr>
              <a:t>になるとなかなか収まらない</a:t>
            </a:r>
          </a:p>
          <a:p>
            <a:pPr fontAlgn="base">
              <a:spcBef>
                <a:spcPct val="0"/>
              </a:spcBef>
              <a:spcAft>
                <a:spcPct val="0"/>
              </a:spcAft>
            </a:pPr>
            <a:r>
              <a:rPr lang="ja-JP" altLang="en-US" sz="2800" dirty="0" smtClean="0">
                <a:solidFill>
                  <a:srgbClr val="0000FF">
                    <a:lumMod val="75000"/>
                  </a:srgbClr>
                </a:solidFill>
                <a:effectLst>
                  <a:outerShdw blurRad="38100" dist="38100" dir="2700000" algn="tl">
                    <a:srgbClr val="000000"/>
                  </a:outerShdw>
                </a:effectLst>
                <a:latin typeface="HG創英ﾌﾟﾚｾﾞﾝｽEB" pitchFamily="17" charset="-128"/>
                <a:ea typeface="HG創英ﾌﾟﾚｾﾞﾝｽEB" pitchFamily="17" charset="-128"/>
              </a:rPr>
              <a:t>○「できない」「わからない」「失敗すること」にとてもこだわる。できなかったり、わからなかったりすると泣き叫びパニックを起こす。</a:t>
            </a:r>
            <a:endParaRPr lang="en-US" altLang="ja-JP" sz="2800" dirty="0" smtClean="0">
              <a:solidFill>
                <a:srgbClr val="0000FF">
                  <a:lumMod val="75000"/>
                </a:srgbClr>
              </a:solidFill>
              <a:effectLst>
                <a:outerShdw blurRad="38100" dist="38100" dir="2700000" algn="tl">
                  <a:srgbClr val="000000"/>
                </a:outerShdw>
              </a:effectLst>
              <a:latin typeface="HG創英ﾌﾟﾚｾﾞﾝｽEB" pitchFamily="17" charset="-128"/>
              <a:ea typeface="HG創英ﾌﾟﾚｾﾞﾝｽEB" pitchFamily="17" charset="-128"/>
            </a:endParaRPr>
          </a:p>
          <a:p>
            <a:pPr fontAlgn="base">
              <a:spcBef>
                <a:spcPct val="0"/>
              </a:spcBef>
              <a:spcAft>
                <a:spcPct val="0"/>
              </a:spcAft>
            </a:pPr>
            <a:r>
              <a:rPr lang="ja-JP" altLang="en-US" sz="2800" dirty="0" smtClean="0">
                <a:solidFill>
                  <a:srgbClr val="0000FF">
                    <a:lumMod val="75000"/>
                  </a:srgbClr>
                </a:solidFill>
                <a:effectLst>
                  <a:outerShdw blurRad="38100" dist="38100" dir="2700000" algn="tl">
                    <a:srgbClr val="000000"/>
                  </a:outerShdw>
                </a:effectLst>
                <a:latin typeface="HG創英ﾌﾟﾚｾﾞﾝｽEB" pitchFamily="17" charset="-128"/>
                <a:ea typeface="HG創英ﾌﾟﾚｾﾞﾝｽEB" pitchFamily="17" charset="-128"/>
              </a:rPr>
              <a:t>○パニック：泣き叫び</a:t>
            </a:r>
            <a:r>
              <a:rPr lang="ja-JP" altLang="en-US" sz="2800" dirty="0">
                <a:solidFill>
                  <a:srgbClr val="0000FF">
                    <a:lumMod val="75000"/>
                  </a:srgbClr>
                </a:solidFill>
                <a:effectLst>
                  <a:outerShdw blurRad="38100" dist="38100" dir="2700000" algn="tl">
                    <a:srgbClr val="000000"/>
                  </a:outerShdw>
                </a:effectLst>
                <a:latin typeface="HG創英ﾌﾟﾚｾﾞﾝｽEB" pitchFamily="17" charset="-128"/>
                <a:ea typeface="HG創英ﾌﾟﾚｾﾞﾝｽEB" pitchFamily="17" charset="-128"/>
              </a:rPr>
              <a:t>ものを投げたり、ノートなどぐしゃぐしゃにする</a:t>
            </a:r>
          </a:p>
          <a:p>
            <a:pPr fontAlgn="base">
              <a:spcBef>
                <a:spcPct val="0"/>
              </a:spcBef>
              <a:spcAft>
                <a:spcPct val="0"/>
              </a:spcAft>
            </a:pPr>
            <a:r>
              <a:rPr lang="ja-JP" altLang="en-US" sz="2800" dirty="0">
                <a:solidFill>
                  <a:srgbClr val="0000FF">
                    <a:lumMod val="75000"/>
                  </a:srgbClr>
                </a:solidFill>
                <a:effectLst>
                  <a:outerShdw blurRad="38100" dist="38100" dir="2700000" algn="tl">
                    <a:srgbClr val="000000"/>
                  </a:outerShdw>
                </a:effectLst>
                <a:latin typeface="HG創英ﾌﾟﾚｾﾞﾝｽEB" pitchFamily="17" charset="-128"/>
                <a:ea typeface="HG創英ﾌﾟﾚｾﾞﾝｽEB" pitchFamily="17" charset="-128"/>
              </a:rPr>
              <a:t>○思考に柔軟性が</a:t>
            </a:r>
            <a:r>
              <a:rPr lang="ja-JP" altLang="en-US" sz="2800" dirty="0" smtClean="0">
                <a:solidFill>
                  <a:srgbClr val="0000FF">
                    <a:lumMod val="75000"/>
                  </a:srgbClr>
                </a:solidFill>
                <a:effectLst>
                  <a:outerShdw blurRad="38100" dist="38100" dir="2700000" algn="tl">
                    <a:srgbClr val="000000"/>
                  </a:outerShdw>
                </a:effectLst>
                <a:latin typeface="HG創英ﾌﾟﾚｾﾞﾝｽEB" pitchFamily="17" charset="-128"/>
                <a:ea typeface="HG創英ﾌﾟﾚｾﾞﾝｽEB" pitchFamily="17" charset="-128"/>
              </a:rPr>
              <a:t>乏しい、同じ</a:t>
            </a:r>
            <a:r>
              <a:rPr lang="ja-JP" altLang="en-US" sz="2800" dirty="0">
                <a:solidFill>
                  <a:srgbClr val="0000FF">
                    <a:lumMod val="75000"/>
                  </a:srgbClr>
                </a:solidFill>
                <a:effectLst>
                  <a:outerShdw blurRad="38100" dist="38100" dir="2700000" algn="tl">
                    <a:srgbClr val="000000"/>
                  </a:outerShdw>
                </a:effectLst>
                <a:latin typeface="HG創英ﾌﾟﾚｾﾞﾝｽEB" pitchFamily="17" charset="-128"/>
                <a:ea typeface="HG創英ﾌﾟﾚｾﾞﾝｽEB" pitchFamily="17" charset="-128"/>
              </a:rPr>
              <a:t>ことを好み変化を嫌う。修正が難しい</a:t>
            </a:r>
          </a:p>
          <a:p>
            <a:pPr fontAlgn="base">
              <a:spcBef>
                <a:spcPct val="0"/>
              </a:spcBef>
              <a:spcAft>
                <a:spcPct val="0"/>
              </a:spcAft>
            </a:pPr>
            <a:r>
              <a:rPr lang="ja-JP" altLang="en-US" sz="2800" dirty="0" smtClean="0">
                <a:solidFill>
                  <a:srgbClr val="0000FF">
                    <a:lumMod val="75000"/>
                  </a:srgbClr>
                </a:solidFill>
                <a:effectLst>
                  <a:outerShdw blurRad="38100" dist="38100" dir="2700000" algn="tl">
                    <a:srgbClr val="000000"/>
                  </a:outerShdw>
                </a:effectLst>
                <a:latin typeface="HG創英ﾌﾟﾚｾﾞﾝｽEB" pitchFamily="17" charset="-128"/>
                <a:ea typeface="HG創英ﾌﾟﾚｾﾞﾝｽEB" pitchFamily="17" charset="-128"/>
              </a:rPr>
              <a:t>○同じことを同じパターンでやろうとし、同じ場面で何度も同じことをいったりやったりする。</a:t>
            </a:r>
            <a:endParaRPr lang="ja-JP" altLang="en-US" sz="2800" dirty="0">
              <a:solidFill>
                <a:srgbClr val="0000FF">
                  <a:lumMod val="75000"/>
                </a:srgbClr>
              </a:solidFill>
              <a:effectLst>
                <a:outerShdw blurRad="38100" dist="38100" dir="2700000" algn="tl">
                  <a:srgbClr val="000000"/>
                </a:outerShdw>
              </a:effectLst>
              <a:latin typeface="HG創英ﾌﾟﾚｾﾞﾝｽEB" pitchFamily="17" charset="-128"/>
              <a:ea typeface="HG創英ﾌﾟﾚｾﾞﾝｽEB" pitchFamily="17" charset="-128"/>
            </a:endParaRPr>
          </a:p>
          <a:p>
            <a:pPr fontAlgn="base">
              <a:spcBef>
                <a:spcPct val="0"/>
              </a:spcBef>
              <a:spcAft>
                <a:spcPct val="0"/>
              </a:spcAft>
            </a:pPr>
            <a:r>
              <a:rPr lang="ja-JP" altLang="en-US" sz="2800" dirty="0">
                <a:solidFill>
                  <a:srgbClr val="0000FF">
                    <a:lumMod val="75000"/>
                  </a:srgbClr>
                </a:solidFill>
                <a:effectLst>
                  <a:outerShdw blurRad="38100" dist="38100" dir="2700000" algn="tl">
                    <a:srgbClr val="000000"/>
                  </a:outerShdw>
                </a:effectLst>
                <a:latin typeface="HG創英ﾌﾟﾚｾﾞﾝｽEB" pitchFamily="17" charset="-128"/>
                <a:ea typeface="HG創英ﾌﾟﾚｾﾞﾝｽEB" pitchFamily="17" charset="-128"/>
              </a:rPr>
              <a:t>○コミニケーションが</a:t>
            </a:r>
            <a:r>
              <a:rPr lang="ja-JP" altLang="en-US" sz="2800" dirty="0" smtClean="0">
                <a:solidFill>
                  <a:srgbClr val="0000FF">
                    <a:lumMod val="75000"/>
                  </a:srgbClr>
                </a:solidFill>
                <a:effectLst>
                  <a:outerShdw blurRad="38100" dist="38100" dir="2700000" algn="tl">
                    <a:srgbClr val="000000"/>
                  </a:outerShdw>
                </a:effectLst>
                <a:latin typeface="HG創英ﾌﾟﾚｾﾞﾝｽEB" pitchFamily="17" charset="-128"/>
                <a:ea typeface="HG創英ﾌﾟﾚｾﾞﾝｽEB" pitchFamily="17" charset="-128"/>
              </a:rPr>
              <a:t>とりにくい・どう</a:t>
            </a:r>
            <a:r>
              <a:rPr lang="ja-JP" altLang="en-US" sz="2800" dirty="0">
                <a:solidFill>
                  <a:srgbClr val="0000FF">
                    <a:lumMod val="75000"/>
                  </a:srgbClr>
                </a:solidFill>
                <a:effectLst>
                  <a:outerShdw blurRad="38100" dist="38100" dir="2700000" algn="tl">
                    <a:srgbClr val="000000"/>
                  </a:outerShdw>
                </a:effectLst>
                <a:latin typeface="HG創英ﾌﾟﾚｾﾞﾝｽEB" pitchFamily="17" charset="-128"/>
                <a:ea typeface="HG創英ﾌﾟﾚｾﾞﾝｽEB" pitchFamily="17" charset="-128"/>
              </a:rPr>
              <a:t>対応すれば良いのかわからない</a:t>
            </a:r>
          </a:p>
          <a:p>
            <a:pPr fontAlgn="base">
              <a:spcBef>
                <a:spcPct val="0"/>
              </a:spcBef>
              <a:spcAft>
                <a:spcPct val="0"/>
              </a:spcAft>
            </a:pPr>
            <a:r>
              <a:rPr lang="ja-JP" altLang="en-US" sz="2800" dirty="0">
                <a:solidFill>
                  <a:srgbClr val="0000FF">
                    <a:lumMod val="75000"/>
                  </a:srgbClr>
                </a:solidFill>
                <a:effectLst>
                  <a:outerShdw blurRad="38100" dist="38100" dir="2700000" algn="tl">
                    <a:srgbClr val="000000"/>
                  </a:outerShdw>
                </a:effectLst>
                <a:latin typeface="HG創英ﾌﾟﾚｾﾞﾝｽEB" pitchFamily="17" charset="-128"/>
                <a:ea typeface="HG創英ﾌﾟﾚｾﾞﾝｽEB" pitchFamily="17" charset="-128"/>
              </a:rPr>
              <a:t>○大人は比較的良いが、子どもは</a:t>
            </a:r>
            <a:r>
              <a:rPr lang="ja-JP" altLang="en-US" sz="2800" dirty="0" smtClean="0">
                <a:solidFill>
                  <a:srgbClr val="0000FF">
                    <a:lumMod val="75000"/>
                  </a:srgbClr>
                </a:solidFill>
                <a:effectLst>
                  <a:outerShdw blurRad="38100" dist="38100" dir="2700000" algn="tl">
                    <a:srgbClr val="000000"/>
                  </a:outerShdw>
                </a:effectLst>
                <a:latin typeface="HG創英ﾌﾟﾚｾﾞﾝｽEB" pitchFamily="17" charset="-128"/>
                <a:ea typeface="HG創英ﾌﾟﾚｾﾞﾝｽEB" pitchFamily="17" charset="-128"/>
              </a:rPr>
              <a:t>苦手：とく</a:t>
            </a:r>
            <a:r>
              <a:rPr lang="ja-JP" altLang="en-US" sz="2800" dirty="0">
                <a:solidFill>
                  <a:srgbClr val="0000FF">
                    <a:lumMod val="75000"/>
                  </a:srgbClr>
                </a:solidFill>
                <a:effectLst>
                  <a:outerShdw blurRad="38100" dist="38100" dir="2700000" algn="tl">
                    <a:srgbClr val="000000"/>
                  </a:outerShdw>
                </a:effectLst>
                <a:latin typeface="HG創英ﾌﾟﾚｾﾞﾝｽEB" pitchFamily="17" charset="-128"/>
                <a:ea typeface="HG創英ﾌﾟﾚｾﾞﾝｽEB" pitchFamily="17" charset="-128"/>
              </a:rPr>
              <a:t>に同年代の子どもは、話したり</a:t>
            </a:r>
            <a:r>
              <a:rPr lang="ja-JP" altLang="en-US" sz="2800" dirty="0" smtClean="0">
                <a:solidFill>
                  <a:srgbClr val="0000FF">
                    <a:lumMod val="75000"/>
                  </a:srgbClr>
                </a:solidFill>
                <a:effectLst>
                  <a:outerShdw blurRad="38100" dist="38100" dir="2700000" algn="tl">
                    <a:srgbClr val="000000"/>
                  </a:outerShdw>
                </a:effectLst>
                <a:latin typeface="HG創英ﾌﾟﾚｾﾞﾝｽEB" pitchFamily="17" charset="-128"/>
                <a:ea typeface="HG創英ﾌﾟﾚｾﾞﾝｽEB" pitchFamily="17" charset="-128"/>
              </a:rPr>
              <a:t>、目</a:t>
            </a:r>
            <a:r>
              <a:rPr lang="ja-JP" altLang="en-US" sz="2800" dirty="0">
                <a:solidFill>
                  <a:srgbClr val="0000FF">
                    <a:lumMod val="75000"/>
                  </a:srgbClr>
                </a:solidFill>
                <a:effectLst>
                  <a:outerShdw blurRad="38100" dist="38100" dir="2700000" algn="tl">
                    <a:srgbClr val="000000"/>
                  </a:outerShdw>
                </a:effectLst>
                <a:latin typeface="HG創英ﾌﾟﾚｾﾞﾝｽEB" pitchFamily="17" charset="-128"/>
                <a:ea typeface="HG創英ﾌﾟﾚｾﾞﾝｽEB" pitchFamily="17" charset="-128"/>
              </a:rPr>
              <a:t>を合わせたり、遊ぶことができない。</a:t>
            </a:r>
          </a:p>
          <a:p>
            <a:pPr fontAlgn="base">
              <a:spcBef>
                <a:spcPct val="0"/>
              </a:spcBef>
              <a:spcAft>
                <a:spcPct val="0"/>
              </a:spcAft>
            </a:pPr>
            <a:r>
              <a:rPr lang="ja-JP" altLang="en-US" sz="2800" dirty="0">
                <a:solidFill>
                  <a:srgbClr val="0000FF">
                    <a:lumMod val="75000"/>
                  </a:srgbClr>
                </a:solidFill>
                <a:effectLst>
                  <a:outerShdw blurRad="38100" dist="38100" dir="2700000" algn="tl">
                    <a:srgbClr val="000000"/>
                  </a:outerShdw>
                </a:effectLst>
                <a:latin typeface="HG創英ﾌﾟﾚｾﾞﾝｽEB" pitchFamily="17" charset="-128"/>
                <a:ea typeface="HG創英ﾌﾟﾚｾﾞﾝｽEB" pitchFamily="17" charset="-128"/>
              </a:rPr>
              <a:t>○感覚の異常（視覚過敏、接触障害）や発達のアンバランス（上位概念が理解</a:t>
            </a:r>
            <a:r>
              <a:rPr lang="ja-JP" altLang="en-US" sz="2800" dirty="0" smtClean="0">
                <a:solidFill>
                  <a:srgbClr val="0000FF">
                    <a:lumMod val="75000"/>
                  </a:srgbClr>
                </a:solidFill>
                <a:effectLst>
                  <a:outerShdw blurRad="38100" dist="38100" dir="2700000" algn="tl">
                    <a:srgbClr val="000000"/>
                  </a:outerShdw>
                </a:effectLst>
                <a:latin typeface="HG創英ﾌﾟﾚｾﾞﾝｽEB" pitchFamily="17" charset="-128"/>
                <a:ea typeface="HG創英ﾌﾟﾚｾﾞﾝｽEB" pitchFamily="17" charset="-128"/>
              </a:rPr>
              <a:t>できて</a:t>
            </a:r>
            <a:r>
              <a:rPr lang="ja-JP" altLang="en-US" sz="2800" dirty="0">
                <a:solidFill>
                  <a:srgbClr val="0000FF">
                    <a:lumMod val="75000"/>
                  </a:srgbClr>
                </a:solidFill>
                <a:effectLst>
                  <a:outerShdw blurRad="38100" dist="38100" dir="2700000" algn="tl">
                    <a:srgbClr val="000000"/>
                  </a:outerShdw>
                </a:effectLst>
                <a:latin typeface="HG創英ﾌﾟﾚｾﾞﾝｽEB" pitchFamily="17" charset="-128"/>
                <a:ea typeface="HG創英ﾌﾟﾚｾﾞﾝｽEB" pitchFamily="17" charset="-128"/>
              </a:rPr>
              <a:t>もその下位概念が理解できるとは限らない）がある</a:t>
            </a:r>
          </a:p>
          <a:p>
            <a:pPr fontAlgn="base">
              <a:spcBef>
                <a:spcPct val="0"/>
              </a:spcBef>
              <a:spcAft>
                <a:spcPct val="0"/>
              </a:spcAft>
            </a:pPr>
            <a:r>
              <a:rPr lang="ja-JP" altLang="en-US" sz="2800" dirty="0" smtClean="0">
                <a:solidFill>
                  <a:srgbClr val="0000FF">
                    <a:lumMod val="75000"/>
                  </a:srgbClr>
                </a:solidFill>
                <a:effectLst>
                  <a:outerShdw blurRad="38100" dist="38100" dir="2700000" algn="tl">
                    <a:srgbClr val="000000"/>
                  </a:outerShdw>
                </a:effectLst>
                <a:latin typeface="HG創英ﾌﾟﾚｾﾞﾝｽEB" pitchFamily="17" charset="-128"/>
                <a:ea typeface="HG創英ﾌﾟﾚｾﾞﾝｽEB" pitchFamily="17" charset="-128"/>
              </a:rPr>
              <a:t>○</a:t>
            </a:r>
            <a:r>
              <a:rPr lang="ja-JP" altLang="en-US" sz="2800" dirty="0" smtClean="0">
                <a:solidFill>
                  <a:srgbClr val="0000FF">
                    <a:lumMod val="75000"/>
                  </a:srgbClr>
                </a:solidFill>
                <a:effectLst>
                  <a:outerShdw blurRad="38100" dist="38100" dir="2700000" algn="tl">
                    <a:srgbClr val="000000"/>
                  </a:outerShdw>
                </a:effectLst>
                <a:latin typeface="Century" pitchFamily="18" charset="0"/>
                <a:ea typeface="HG創英ﾌﾟﾚｾﾞﾝｽEB" pitchFamily="17" charset="-128"/>
              </a:rPr>
              <a:t>情緒</a:t>
            </a:r>
            <a:r>
              <a:rPr lang="ja-JP" altLang="en-US" sz="2800" dirty="0">
                <a:solidFill>
                  <a:srgbClr val="0000FF">
                    <a:lumMod val="75000"/>
                  </a:srgbClr>
                </a:solidFill>
                <a:effectLst>
                  <a:outerShdw blurRad="38100" dist="38100" dir="2700000" algn="tl">
                    <a:srgbClr val="000000"/>
                  </a:outerShdw>
                </a:effectLst>
                <a:latin typeface="Century" pitchFamily="18" charset="0"/>
                <a:ea typeface="HG創英ﾌﾟﾚｾﾞﾝｽEB" pitchFamily="17" charset="-128"/>
              </a:rPr>
              <a:t>障害学級</a:t>
            </a:r>
            <a:r>
              <a:rPr lang="ja-JP" altLang="en-US" sz="2800" dirty="0">
                <a:solidFill>
                  <a:srgbClr val="0000FF">
                    <a:lumMod val="75000"/>
                  </a:srgbClr>
                </a:solidFill>
                <a:effectLst>
                  <a:outerShdw blurRad="38100" dist="38100" dir="2700000" algn="tl">
                    <a:srgbClr val="000000"/>
                  </a:outerShdw>
                </a:effectLst>
                <a:latin typeface="HG創英ﾌﾟﾚｾﾞﾝｽEB" pitchFamily="17" charset="-128"/>
                <a:ea typeface="HG創英ﾌﾟﾚｾﾞﾝｽEB" pitchFamily="17" charset="-128"/>
              </a:rPr>
              <a:t>担任の後ろをついて活動し、原級で活動できない</a:t>
            </a:r>
          </a:p>
        </p:txBody>
      </p:sp>
    </p:spTree>
    <p:extLst>
      <p:ext uri="{BB962C8B-B14F-4D97-AF65-F5344CB8AC3E}">
        <p14:creationId xmlns:p14="http://schemas.microsoft.com/office/powerpoint/2010/main" val="323488503"/>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7106"/>
                                        </p:tgtEl>
                                        <p:attrNameLst>
                                          <p:attrName>style.visibility</p:attrName>
                                        </p:attrNameLst>
                                      </p:cBhvr>
                                      <p:to>
                                        <p:strVal val="visible"/>
                                      </p:to>
                                    </p:set>
                                    <p:anim calcmode="lin" valueType="num">
                                      <p:cBhvr additive="base">
                                        <p:cTn id="7" dur="500" fill="hold"/>
                                        <p:tgtEl>
                                          <p:spTgt spid="47106"/>
                                        </p:tgtEl>
                                        <p:attrNameLst>
                                          <p:attrName>ppt_x</p:attrName>
                                        </p:attrNameLst>
                                      </p:cBhvr>
                                      <p:tavLst>
                                        <p:tav tm="0">
                                          <p:val>
                                            <p:strVal val="0-#ppt_w/2"/>
                                          </p:val>
                                        </p:tav>
                                        <p:tav tm="100000">
                                          <p:val>
                                            <p:strVal val="#ppt_x"/>
                                          </p:val>
                                        </p:tav>
                                      </p:tavLst>
                                    </p:anim>
                                    <p:anim calcmode="lin" valueType="num">
                                      <p:cBhvr additive="base">
                                        <p:cTn id="8" dur="500" fill="hold"/>
                                        <p:tgtEl>
                                          <p:spTgt spid="4710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grpId="0" nodeType="clickEffect">
                                  <p:stCondLst>
                                    <p:cond delay="0"/>
                                  </p:stCondLst>
                                  <p:childTnLst>
                                    <p:set>
                                      <p:cBhvr>
                                        <p:cTn id="12" dur="1" fill="hold">
                                          <p:stCondLst>
                                            <p:cond delay="0"/>
                                          </p:stCondLst>
                                        </p:cTn>
                                        <p:tgtEl>
                                          <p:spTgt spid="47107"/>
                                        </p:tgtEl>
                                        <p:attrNameLst>
                                          <p:attrName>style.visibility</p:attrName>
                                        </p:attrNameLst>
                                      </p:cBhvr>
                                      <p:to>
                                        <p:strVal val="visible"/>
                                      </p:to>
                                    </p:set>
                                    <p:animEffect transition="in" filter="randombar(horizontal)">
                                      <p:cBhvr>
                                        <p:cTn id="13" dur="500"/>
                                        <p:tgtEl>
                                          <p:spTgt spid="47107"/>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47108"/>
                                        </p:tgtEl>
                                        <p:attrNameLst>
                                          <p:attrName>style.visibility</p:attrName>
                                        </p:attrNameLst>
                                      </p:cBhvr>
                                      <p:to>
                                        <p:strVal val="visible"/>
                                      </p:to>
                                    </p:set>
                                    <p:animEffect transition="in" filter="dissolve">
                                      <p:cBhvr>
                                        <p:cTn id="18" dur="500"/>
                                        <p:tgtEl>
                                          <p:spTgt spid="471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autoUpdateAnimBg="0"/>
      <p:bldP spid="47107" grpId="0" autoUpdateAnimBg="0"/>
      <p:bldP spid="47108" grpId="0" animBg="1"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2"/>
          <p:cNvSpPr txBox="1">
            <a:spLocks noChangeArrowheads="1"/>
          </p:cNvSpPr>
          <p:nvPr/>
        </p:nvSpPr>
        <p:spPr bwMode="auto">
          <a:xfrm>
            <a:off x="1524000" y="1"/>
            <a:ext cx="8534400" cy="519113"/>
          </a:xfrm>
          <a:prstGeom prst="rect">
            <a:avLst/>
          </a:prstGeom>
          <a:noFill/>
          <a:ln w="9525">
            <a:noFill/>
            <a:miter lim="800000"/>
            <a:headEnd/>
            <a:tailEnd/>
          </a:ln>
          <a:effectLst/>
        </p:spPr>
        <p:txBody>
          <a:bodyPr>
            <a:spAutoFit/>
          </a:bodyPr>
          <a:lstStyle/>
          <a:p>
            <a:pPr fontAlgn="base">
              <a:spcBef>
                <a:spcPct val="50000"/>
              </a:spcBef>
              <a:spcAft>
                <a:spcPct val="0"/>
              </a:spcAft>
            </a:pPr>
            <a:r>
              <a:rPr lang="ja-JP" altLang="en-US" sz="2800" b="1" dirty="0">
                <a:solidFill>
                  <a:srgbClr val="FFFF00"/>
                </a:solidFill>
                <a:effectLst>
                  <a:outerShdw blurRad="38100" dist="38100" dir="2700000" algn="tl">
                    <a:srgbClr val="000000"/>
                  </a:outerShdw>
                </a:effectLst>
                <a:latin typeface="Arial" charset="0"/>
                <a:ea typeface="HG創英ﾌﾟﾚｾﾞﾝｽEB" pitchFamily="17" charset="-128"/>
              </a:rPr>
              <a:t>（３）Ｃさんの</a:t>
            </a:r>
            <a:r>
              <a:rPr lang="ja-JP" altLang="en-US" sz="2800" b="1" dirty="0">
                <a:solidFill>
                  <a:srgbClr val="FFFF00"/>
                </a:solidFill>
                <a:effectLst>
                  <a:outerShdw blurRad="38100" dist="38100" dir="2700000" algn="tl">
                    <a:srgbClr val="000000"/>
                  </a:outerShdw>
                </a:effectLst>
                <a:ea typeface="HGS創英ﾌﾟﾚｾﾞﾝｽEB" pitchFamily="18" charset="-128"/>
              </a:rPr>
              <a:t>問題行動の実態</a:t>
            </a:r>
          </a:p>
        </p:txBody>
      </p:sp>
      <p:sp>
        <p:nvSpPr>
          <p:cNvPr id="47109" name="Text Box 5"/>
          <p:cNvSpPr txBox="1">
            <a:spLocks noChangeArrowheads="1"/>
          </p:cNvSpPr>
          <p:nvPr/>
        </p:nvSpPr>
        <p:spPr bwMode="auto">
          <a:xfrm>
            <a:off x="337457" y="1511085"/>
            <a:ext cx="11582400" cy="4847481"/>
          </a:xfrm>
          <a:prstGeom prst="rect">
            <a:avLst/>
          </a:prstGeom>
          <a:solidFill>
            <a:schemeClr val="tx2">
              <a:lumMod val="60000"/>
              <a:lumOff val="40000"/>
            </a:schemeClr>
          </a:solidFill>
          <a:ln w="9525">
            <a:pattFill prst="dkHorz">
              <a:fgClr>
                <a:srgbClr val="000000"/>
              </a:fgClr>
              <a:bgClr>
                <a:srgbClr val="FFFFFF"/>
              </a:bgClr>
            </a:pattFill>
            <a:miter lim="800000"/>
            <a:headEnd/>
            <a:tailEnd/>
          </a:ln>
          <a:effectLst/>
        </p:spPr>
        <p:txBody>
          <a:bodyPr wrap="square">
            <a:spAutoFit/>
          </a:bodyPr>
          <a:lstStyle/>
          <a:p>
            <a:pPr fontAlgn="base">
              <a:spcBef>
                <a:spcPct val="0"/>
              </a:spcBef>
              <a:spcAft>
                <a:spcPct val="0"/>
              </a:spcAft>
            </a:pPr>
            <a:r>
              <a:rPr lang="en-US" altLang="ja-JP" sz="3200" dirty="0">
                <a:solidFill>
                  <a:srgbClr val="0000FF">
                    <a:lumMod val="75000"/>
                  </a:srgbClr>
                </a:solidFill>
                <a:effectLst>
                  <a:outerShdw blurRad="38100" dist="38100" dir="2700000" algn="tl">
                    <a:srgbClr val="000000"/>
                  </a:outerShdw>
                </a:effectLst>
                <a:latin typeface="HG創英ﾌﾟﾚｾﾞﾝｽEB" pitchFamily="17" charset="-128"/>
                <a:ea typeface="HG創英ﾌﾟﾚｾﾞﾝｽEB" pitchFamily="17" charset="-128"/>
              </a:rPr>
              <a:t>○</a:t>
            </a:r>
            <a:r>
              <a:rPr lang="ja-JP" altLang="en-US" sz="3200" dirty="0">
                <a:solidFill>
                  <a:srgbClr val="0000FF">
                    <a:lumMod val="75000"/>
                  </a:srgbClr>
                </a:solidFill>
                <a:effectLst>
                  <a:outerShdw blurRad="38100" dist="38100" dir="2700000" algn="tl">
                    <a:srgbClr val="000000"/>
                  </a:outerShdw>
                </a:effectLst>
                <a:latin typeface="HG創英ﾌﾟﾚｾﾞﾝｽEB" pitchFamily="17" charset="-128"/>
                <a:ea typeface="HG創英ﾌﾟﾚｾﾞﾝｽEB" pitchFamily="17" charset="-128"/>
              </a:rPr>
              <a:t>前担任の指導で、全職員にあいさつできるようになったり、特定の子どもと</a:t>
            </a:r>
            <a:r>
              <a:rPr lang="ja-JP" altLang="en-US" sz="3200" dirty="0" smtClean="0">
                <a:solidFill>
                  <a:srgbClr val="0000FF">
                    <a:lumMod val="75000"/>
                  </a:srgbClr>
                </a:solidFill>
                <a:effectLst>
                  <a:outerShdw blurRad="38100" dist="38100" dir="2700000" algn="tl">
                    <a:srgbClr val="000000"/>
                  </a:outerShdw>
                </a:effectLst>
                <a:latin typeface="HG創英ﾌﾟﾚｾﾞﾝｽEB" pitchFamily="17" charset="-128"/>
                <a:ea typeface="HG創英ﾌﾟﾚｾﾞﾝｽEB" pitchFamily="17" charset="-128"/>
              </a:rPr>
              <a:t>なら</a:t>
            </a:r>
            <a:r>
              <a:rPr lang="ja-JP" altLang="en-US" sz="3200" dirty="0">
                <a:solidFill>
                  <a:srgbClr val="0000FF">
                    <a:lumMod val="75000"/>
                  </a:srgbClr>
                </a:solidFill>
                <a:effectLst>
                  <a:outerShdw blurRad="38100" dist="38100" dir="2700000" algn="tl">
                    <a:srgbClr val="000000"/>
                  </a:outerShdw>
                </a:effectLst>
                <a:latin typeface="HG創英ﾌﾟﾚｾﾞﾝｽEB" pitchFamily="17" charset="-128"/>
                <a:ea typeface="HG創英ﾌﾟﾚｾﾞﾝｽEB" pitchFamily="17" charset="-128"/>
              </a:rPr>
              <a:t>適切な応答やコミュニケーションがとれたりできるようなっていた。また</a:t>
            </a:r>
            <a:r>
              <a:rPr lang="ja-JP" altLang="en-US" sz="3200" dirty="0" smtClean="0">
                <a:solidFill>
                  <a:srgbClr val="0000FF">
                    <a:lumMod val="75000"/>
                  </a:srgbClr>
                </a:solidFill>
                <a:effectLst>
                  <a:outerShdw blurRad="38100" dist="38100" dir="2700000" algn="tl">
                    <a:srgbClr val="000000"/>
                  </a:outerShdw>
                </a:effectLst>
                <a:latin typeface="HG創英ﾌﾟﾚｾﾞﾝｽEB" pitchFamily="17" charset="-128"/>
                <a:ea typeface="HG創英ﾌﾟﾚｾﾞﾝｽEB" pitchFamily="17" charset="-128"/>
              </a:rPr>
              <a:t>、朝</a:t>
            </a:r>
            <a:r>
              <a:rPr lang="ja-JP" altLang="en-US" sz="3200" dirty="0">
                <a:solidFill>
                  <a:srgbClr val="0000FF">
                    <a:lumMod val="75000"/>
                  </a:srgbClr>
                </a:solidFill>
                <a:effectLst>
                  <a:outerShdw blurRad="38100" dist="38100" dir="2700000" algn="tl">
                    <a:srgbClr val="000000"/>
                  </a:outerShdw>
                </a:effectLst>
                <a:latin typeface="HG創英ﾌﾟﾚｾﾞﾝｽEB" pitchFamily="17" charset="-128"/>
                <a:ea typeface="HG創英ﾌﾟﾚｾﾞﾝｽEB" pitchFamily="17" charset="-128"/>
              </a:rPr>
              <a:t>の会、給食、帰りの会は原級で活動できていて、指導の手がかりと</a:t>
            </a:r>
            <a:r>
              <a:rPr lang="ja-JP" altLang="en-US" sz="3200" dirty="0" smtClean="0">
                <a:solidFill>
                  <a:srgbClr val="0000FF">
                    <a:lumMod val="75000"/>
                  </a:srgbClr>
                </a:solidFill>
                <a:effectLst>
                  <a:outerShdw blurRad="38100" dist="38100" dir="2700000" algn="tl">
                    <a:srgbClr val="000000"/>
                  </a:outerShdw>
                </a:effectLst>
                <a:latin typeface="HG創英ﾌﾟﾚｾﾞﾝｽEB" pitchFamily="17" charset="-128"/>
                <a:ea typeface="HG創英ﾌﾟﾚｾﾞﾝｽEB" pitchFamily="17" charset="-128"/>
              </a:rPr>
              <a:t>なった</a:t>
            </a:r>
            <a:endParaRPr lang="en-US" altLang="ja-JP" sz="3200" dirty="0" smtClean="0">
              <a:solidFill>
                <a:srgbClr val="0000FF">
                  <a:lumMod val="75000"/>
                </a:srgbClr>
              </a:solidFill>
              <a:effectLst>
                <a:outerShdw blurRad="38100" dist="38100" dir="2700000" algn="tl">
                  <a:srgbClr val="000000"/>
                </a:outerShdw>
              </a:effectLst>
              <a:latin typeface="HG創英ﾌﾟﾚｾﾞﾝｽEB" pitchFamily="17" charset="-128"/>
              <a:ea typeface="HG創英ﾌﾟﾚｾﾞﾝｽEB" pitchFamily="17" charset="-128"/>
            </a:endParaRPr>
          </a:p>
          <a:p>
            <a:pPr fontAlgn="base">
              <a:spcBef>
                <a:spcPct val="0"/>
              </a:spcBef>
              <a:spcAft>
                <a:spcPct val="0"/>
              </a:spcAft>
            </a:pPr>
            <a:endParaRPr lang="ja-JP" altLang="en-US" sz="1050" dirty="0">
              <a:solidFill>
                <a:srgbClr val="0000FF">
                  <a:lumMod val="75000"/>
                </a:srgbClr>
              </a:solidFill>
              <a:effectLst>
                <a:outerShdw blurRad="38100" dist="38100" dir="2700000" algn="tl">
                  <a:srgbClr val="000000"/>
                </a:outerShdw>
              </a:effectLst>
              <a:latin typeface="Century" pitchFamily="18" charset="0"/>
              <a:ea typeface="HG創英ﾌﾟﾚｾﾞﾝｽEB" pitchFamily="17" charset="-128"/>
            </a:endParaRPr>
          </a:p>
          <a:p>
            <a:pPr fontAlgn="base">
              <a:spcBef>
                <a:spcPct val="0"/>
              </a:spcBef>
              <a:spcAft>
                <a:spcPct val="0"/>
              </a:spcAft>
            </a:pPr>
            <a:r>
              <a:rPr lang="ja-JP" altLang="en-US" sz="3200" dirty="0">
                <a:solidFill>
                  <a:srgbClr val="0000FF">
                    <a:lumMod val="75000"/>
                  </a:srgbClr>
                </a:solidFill>
                <a:effectLst>
                  <a:outerShdw blurRad="38100" dist="38100" dir="2700000" algn="tl">
                    <a:srgbClr val="000000"/>
                  </a:outerShdw>
                </a:effectLst>
                <a:latin typeface="Century" pitchFamily="18" charset="0"/>
                <a:ea typeface="HG創英ﾌﾟﾚｾﾞﾝｽEB" pitchFamily="17" charset="-128"/>
              </a:rPr>
              <a:t>○情緒障害学級では、いたずらをしたり、ふざけたりできるようになった。</a:t>
            </a:r>
          </a:p>
          <a:p>
            <a:pPr fontAlgn="base">
              <a:spcBef>
                <a:spcPct val="0"/>
              </a:spcBef>
              <a:spcAft>
                <a:spcPct val="0"/>
              </a:spcAft>
            </a:pPr>
            <a:endParaRPr lang="en-US" altLang="ja-JP" sz="1050" dirty="0" smtClean="0">
              <a:solidFill>
                <a:srgbClr val="0000FF">
                  <a:lumMod val="75000"/>
                </a:srgbClr>
              </a:solidFill>
              <a:effectLst>
                <a:outerShdw blurRad="38100" dist="38100" dir="2700000" algn="tl">
                  <a:srgbClr val="000000"/>
                </a:outerShdw>
              </a:effectLst>
              <a:latin typeface="Century" pitchFamily="18" charset="0"/>
              <a:ea typeface="HG創英ﾌﾟﾚｾﾞﾝｽEB" pitchFamily="17" charset="-128"/>
            </a:endParaRPr>
          </a:p>
          <a:p>
            <a:pPr fontAlgn="base">
              <a:spcBef>
                <a:spcPct val="0"/>
              </a:spcBef>
              <a:spcAft>
                <a:spcPct val="0"/>
              </a:spcAft>
            </a:pPr>
            <a:r>
              <a:rPr lang="ja-JP" altLang="en-US" sz="3200" dirty="0" smtClean="0">
                <a:solidFill>
                  <a:srgbClr val="0000FF">
                    <a:lumMod val="75000"/>
                  </a:srgbClr>
                </a:solidFill>
                <a:effectLst>
                  <a:outerShdw blurRad="38100" dist="38100" dir="2700000" algn="tl">
                    <a:srgbClr val="000000"/>
                  </a:outerShdw>
                </a:effectLst>
                <a:latin typeface="Century" pitchFamily="18" charset="0"/>
                <a:ea typeface="HG創英ﾌﾟﾚｾﾞﾝｽEB" pitchFamily="17" charset="-128"/>
              </a:rPr>
              <a:t>○</a:t>
            </a:r>
            <a:r>
              <a:rPr lang="ja-JP" altLang="en-US" sz="3200" dirty="0">
                <a:solidFill>
                  <a:srgbClr val="0000FF">
                    <a:lumMod val="75000"/>
                  </a:srgbClr>
                </a:solidFill>
                <a:effectLst>
                  <a:outerShdw blurRad="38100" dist="38100" dir="2700000" algn="tl">
                    <a:srgbClr val="000000"/>
                  </a:outerShdw>
                </a:effectLst>
                <a:latin typeface="Century" pitchFamily="18" charset="0"/>
                <a:ea typeface="HG創英ﾌﾟﾚｾﾞﾝｽEB" pitchFamily="17" charset="-128"/>
              </a:rPr>
              <a:t>原級の授業に２～４時間参加できるようになり、友だちがいる前でも先生と</a:t>
            </a:r>
            <a:r>
              <a:rPr lang="ja-JP" altLang="en-US" sz="3200" dirty="0" smtClean="0">
                <a:solidFill>
                  <a:srgbClr val="0000FF">
                    <a:lumMod val="75000"/>
                  </a:srgbClr>
                </a:solidFill>
                <a:effectLst>
                  <a:outerShdw blurRad="38100" dist="38100" dir="2700000" algn="tl">
                    <a:srgbClr val="000000"/>
                  </a:outerShdw>
                </a:effectLst>
                <a:latin typeface="Century" pitchFamily="18" charset="0"/>
                <a:ea typeface="HG創英ﾌﾟﾚｾﾞﾝｽEB" pitchFamily="17" charset="-128"/>
              </a:rPr>
              <a:t>元気</a:t>
            </a:r>
            <a:r>
              <a:rPr lang="ja-JP" altLang="en-US" sz="3200" dirty="0">
                <a:solidFill>
                  <a:srgbClr val="0000FF">
                    <a:lumMod val="75000"/>
                  </a:srgbClr>
                </a:solidFill>
                <a:effectLst>
                  <a:outerShdw blurRad="38100" dist="38100" dir="2700000" algn="tl">
                    <a:srgbClr val="000000"/>
                  </a:outerShdw>
                </a:effectLst>
                <a:latin typeface="Century" pitchFamily="18" charset="0"/>
                <a:ea typeface="HG創英ﾌﾟﾚｾﾞﾝｽEB" pitchFamily="17" charset="-128"/>
              </a:rPr>
              <a:t>に会話できたり</a:t>
            </a:r>
            <a:r>
              <a:rPr lang="ja-JP" altLang="en-US" sz="3200" dirty="0" smtClean="0">
                <a:solidFill>
                  <a:srgbClr val="0000FF">
                    <a:lumMod val="75000"/>
                  </a:srgbClr>
                </a:solidFill>
                <a:effectLst>
                  <a:outerShdw blurRad="38100" dist="38100" dir="2700000" algn="tl">
                    <a:srgbClr val="000000"/>
                  </a:outerShdw>
                </a:effectLst>
                <a:latin typeface="Century" pitchFamily="18" charset="0"/>
                <a:ea typeface="HG創英ﾌﾟﾚｾﾞﾝｽEB" pitchFamily="17" charset="-128"/>
              </a:rPr>
              <a:t>、授業中に発言したり、掃除</a:t>
            </a:r>
            <a:r>
              <a:rPr lang="ja-JP" altLang="en-US" sz="3200" dirty="0">
                <a:solidFill>
                  <a:srgbClr val="0000FF">
                    <a:lumMod val="75000"/>
                  </a:srgbClr>
                </a:solidFill>
                <a:effectLst>
                  <a:outerShdw blurRad="38100" dist="38100" dir="2700000" algn="tl">
                    <a:srgbClr val="000000"/>
                  </a:outerShdw>
                </a:effectLst>
                <a:latin typeface="Century" pitchFamily="18" charset="0"/>
                <a:ea typeface="HG創英ﾌﾟﾚｾﾞﾝｽEB" pitchFamily="17" charset="-128"/>
              </a:rPr>
              <a:t>の司会もできるようになった。</a:t>
            </a:r>
          </a:p>
        </p:txBody>
      </p:sp>
      <p:sp>
        <p:nvSpPr>
          <p:cNvPr id="47110" name="Text Box 6"/>
          <p:cNvSpPr txBox="1">
            <a:spLocks noChangeArrowheads="1"/>
          </p:cNvSpPr>
          <p:nvPr/>
        </p:nvSpPr>
        <p:spPr bwMode="auto">
          <a:xfrm>
            <a:off x="1809720" y="816429"/>
            <a:ext cx="5943600" cy="523220"/>
          </a:xfrm>
          <a:prstGeom prst="rect">
            <a:avLst/>
          </a:prstGeom>
          <a:noFill/>
          <a:ln w="9525">
            <a:noFill/>
            <a:miter lim="800000"/>
            <a:headEnd/>
            <a:tailEnd/>
          </a:ln>
          <a:effectLst/>
        </p:spPr>
        <p:txBody>
          <a:bodyPr>
            <a:spAutoFit/>
          </a:bodyPr>
          <a:lstStyle/>
          <a:p>
            <a:pPr fontAlgn="base">
              <a:spcBef>
                <a:spcPct val="50000"/>
              </a:spcBef>
              <a:spcAft>
                <a:spcPct val="0"/>
              </a:spcAft>
            </a:pPr>
            <a:r>
              <a:rPr lang="en-US" altLang="ja-JP" sz="2800" b="1" dirty="0">
                <a:solidFill>
                  <a:srgbClr val="FFFF00"/>
                </a:solidFill>
                <a:effectLst>
                  <a:outerShdw blurRad="38100" dist="38100" dir="2700000" algn="tl">
                    <a:srgbClr val="000000"/>
                  </a:outerShdw>
                </a:effectLst>
                <a:latin typeface="Arial" charset="0"/>
                <a:ea typeface="HG創英ﾌﾟﾚｾﾞﾝｽEB" pitchFamily="17" charset="-128"/>
              </a:rPr>
              <a:t>② </a:t>
            </a:r>
            <a:r>
              <a:rPr lang="ja-JP" altLang="en-US" sz="2800" b="1" dirty="0">
                <a:solidFill>
                  <a:srgbClr val="FFFF00"/>
                </a:solidFill>
                <a:effectLst>
                  <a:outerShdw blurRad="38100" dist="38100" dir="2700000" algn="tl">
                    <a:srgbClr val="000000"/>
                  </a:outerShdw>
                </a:effectLst>
                <a:latin typeface="Arial" charset="0"/>
                <a:ea typeface="HG創英ﾌﾟﾚｾﾞﾝｽEB" pitchFamily="17" charset="-128"/>
              </a:rPr>
              <a:t>引き継ぎ後の様子</a:t>
            </a:r>
          </a:p>
        </p:txBody>
      </p:sp>
    </p:spTree>
    <p:extLst>
      <p:ext uri="{BB962C8B-B14F-4D97-AF65-F5344CB8AC3E}">
        <p14:creationId xmlns:p14="http://schemas.microsoft.com/office/powerpoint/2010/main" val="2041014264"/>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7106"/>
                                        </p:tgtEl>
                                        <p:attrNameLst>
                                          <p:attrName>style.visibility</p:attrName>
                                        </p:attrNameLst>
                                      </p:cBhvr>
                                      <p:to>
                                        <p:strVal val="visible"/>
                                      </p:to>
                                    </p:set>
                                    <p:anim calcmode="lin" valueType="num">
                                      <p:cBhvr additive="base">
                                        <p:cTn id="7" dur="500" fill="hold"/>
                                        <p:tgtEl>
                                          <p:spTgt spid="47106"/>
                                        </p:tgtEl>
                                        <p:attrNameLst>
                                          <p:attrName>ppt_x</p:attrName>
                                        </p:attrNameLst>
                                      </p:cBhvr>
                                      <p:tavLst>
                                        <p:tav tm="0">
                                          <p:val>
                                            <p:strVal val="0-#ppt_w/2"/>
                                          </p:val>
                                        </p:tav>
                                        <p:tav tm="100000">
                                          <p:val>
                                            <p:strVal val="#ppt_x"/>
                                          </p:val>
                                        </p:tav>
                                      </p:tavLst>
                                    </p:anim>
                                    <p:anim calcmode="lin" valueType="num">
                                      <p:cBhvr additive="base">
                                        <p:cTn id="8" dur="500" fill="hold"/>
                                        <p:tgtEl>
                                          <p:spTgt spid="4710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grpId="0" nodeType="clickEffect">
                                  <p:stCondLst>
                                    <p:cond delay="0"/>
                                  </p:stCondLst>
                                  <p:childTnLst>
                                    <p:set>
                                      <p:cBhvr>
                                        <p:cTn id="12" dur="1" fill="hold">
                                          <p:stCondLst>
                                            <p:cond delay="0"/>
                                          </p:stCondLst>
                                        </p:cTn>
                                        <p:tgtEl>
                                          <p:spTgt spid="47110"/>
                                        </p:tgtEl>
                                        <p:attrNameLst>
                                          <p:attrName>style.visibility</p:attrName>
                                        </p:attrNameLst>
                                      </p:cBhvr>
                                      <p:to>
                                        <p:strVal val="visible"/>
                                      </p:to>
                                    </p:set>
                                    <p:animEffect transition="in" filter="randombar(horizontal)">
                                      <p:cBhvr>
                                        <p:cTn id="13" dur="500"/>
                                        <p:tgtEl>
                                          <p:spTgt spid="47110"/>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47109"/>
                                        </p:tgtEl>
                                        <p:attrNameLst>
                                          <p:attrName>style.visibility</p:attrName>
                                        </p:attrNameLst>
                                      </p:cBhvr>
                                      <p:to>
                                        <p:strVal val="visible"/>
                                      </p:to>
                                    </p:set>
                                    <p:animEffect transition="in" filter="dissolve">
                                      <p:cBhvr>
                                        <p:cTn id="18" dur="500"/>
                                        <p:tgtEl>
                                          <p:spTgt spid="47109"/>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nodeType="clickEffect">
                                  <p:stCondLst>
                                    <p:cond delay="0"/>
                                  </p:stCondLst>
                                  <p:childTnLst>
                                    <p:set>
                                      <p:cBhvr>
                                        <p:cTn id="22" dur="1" fill="hold">
                                          <p:stCondLst>
                                            <p:cond delay="0"/>
                                          </p:stCondLst>
                                        </p:cTn>
                                        <p:tgtEl>
                                          <p:spTgt spid="47109">
                                            <p:txEl>
                                              <p:pRg st="0" end="0"/>
                                            </p:txEl>
                                          </p:spTgt>
                                        </p:tgtEl>
                                        <p:attrNameLst>
                                          <p:attrName>style.visibility</p:attrName>
                                        </p:attrNameLst>
                                      </p:cBhvr>
                                      <p:to>
                                        <p:strVal val="visible"/>
                                      </p:to>
                                    </p:set>
                                    <p:animEffect transition="in" filter="dissolve">
                                      <p:cBhvr>
                                        <p:cTn id="23" dur="500"/>
                                        <p:tgtEl>
                                          <p:spTgt spid="47109">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nodeType="clickEffect">
                                  <p:stCondLst>
                                    <p:cond delay="0"/>
                                  </p:stCondLst>
                                  <p:childTnLst>
                                    <p:set>
                                      <p:cBhvr>
                                        <p:cTn id="27" dur="1" fill="hold">
                                          <p:stCondLst>
                                            <p:cond delay="0"/>
                                          </p:stCondLst>
                                        </p:cTn>
                                        <p:tgtEl>
                                          <p:spTgt spid="47109">
                                            <p:txEl>
                                              <p:pRg st="2" end="2"/>
                                            </p:txEl>
                                          </p:spTgt>
                                        </p:tgtEl>
                                        <p:attrNameLst>
                                          <p:attrName>style.visibility</p:attrName>
                                        </p:attrNameLst>
                                      </p:cBhvr>
                                      <p:to>
                                        <p:strVal val="visible"/>
                                      </p:to>
                                    </p:set>
                                    <p:animEffect transition="in" filter="dissolve">
                                      <p:cBhvr>
                                        <p:cTn id="28" dur="500"/>
                                        <p:tgtEl>
                                          <p:spTgt spid="47109">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nodeType="clickEffect">
                                  <p:stCondLst>
                                    <p:cond delay="0"/>
                                  </p:stCondLst>
                                  <p:childTnLst>
                                    <p:set>
                                      <p:cBhvr>
                                        <p:cTn id="32" dur="1" fill="hold">
                                          <p:stCondLst>
                                            <p:cond delay="0"/>
                                          </p:stCondLst>
                                        </p:cTn>
                                        <p:tgtEl>
                                          <p:spTgt spid="47109">
                                            <p:txEl>
                                              <p:pRg st="4" end="4"/>
                                            </p:txEl>
                                          </p:spTgt>
                                        </p:tgtEl>
                                        <p:attrNameLst>
                                          <p:attrName>style.visibility</p:attrName>
                                        </p:attrNameLst>
                                      </p:cBhvr>
                                      <p:to>
                                        <p:strVal val="visible"/>
                                      </p:to>
                                    </p:set>
                                    <p:animEffect transition="in" filter="dissolve">
                                      <p:cBhvr>
                                        <p:cTn id="33" dur="500"/>
                                        <p:tgtEl>
                                          <p:spTgt spid="4710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autoUpdateAnimBg="0"/>
      <p:bldP spid="47109" grpId="0" animBg="1" autoUpdateAnimBg="0"/>
      <p:bldP spid="47110"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2057400" y="381001"/>
            <a:ext cx="8253442" cy="519113"/>
          </a:xfrm>
          <a:prstGeom prst="rect">
            <a:avLst/>
          </a:prstGeom>
          <a:noFill/>
          <a:ln w="9525">
            <a:noFill/>
            <a:miter lim="800000"/>
            <a:headEnd/>
            <a:tailEnd/>
          </a:ln>
          <a:effectLst/>
        </p:spPr>
        <p:txBody>
          <a:bodyPr wrap="square">
            <a:spAutoFit/>
          </a:bodyPr>
          <a:lstStyle/>
          <a:p>
            <a:pPr fontAlgn="base">
              <a:spcBef>
                <a:spcPct val="50000"/>
              </a:spcBef>
              <a:spcAft>
                <a:spcPct val="0"/>
              </a:spcAft>
            </a:pPr>
            <a:r>
              <a:rPr lang="ja-JP" altLang="en-US" sz="2800" b="1" dirty="0">
                <a:solidFill>
                  <a:srgbClr val="FFCC66"/>
                </a:solidFill>
                <a:effectLst>
                  <a:outerShdw blurRad="38100" dist="38100" dir="2700000" algn="tl">
                    <a:srgbClr val="000000"/>
                  </a:outerShdw>
                </a:effectLst>
                <a:latin typeface="Arial" charset="0"/>
                <a:ea typeface="HG創英ﾌﾟﾚｾﾞﾝｽEB" pitchFamily="17" charset="-128"/>
              </a:rPr>
              <a:t>教師のかかわり方次第で、子どもは変わる・・・</a:t>
            </a:r>
          </a:p>
        </p:txBody>
      </p:sp>
      <p:sp>
        <p:nvSpPr>
          <p:cNvPr id="17419" name="Text Box 11"/>
          <p:cNvSpPr txBox="1">
            <a:spLocks noChangeArrowheads="1"/>
          </p:cNvSpPr>
          <p:nvPr/>
        </p:nvSpPr>
        <p:spPr bwMode="auto">
          <a:xfrm>
            <a:off x="1952596" y="3200401"/>
            <a:ext cx="8029604" cy="1169551"/>
          </a:xfrm>
          <a:prstGeom prst="rect">
            <a:avLst/>
          </a:prstGeom>
          <a:solidFill>
            <a:schemeClr val="accent1">
              <a:lumMod val="20000"/>
              <a:lumOff val="80000"/>
            </a:schemeClr>
          </a:solidFill>
          <a:ln w="57150" cmpd="thinThick">
            <a:solidFill>
              <a:srgbClr val="FF6600"/>
            </a:solidFill>
            <a:miter lim="800000"/>
            <a:headEnd/>
            <a:tailEnd/>
          </a:ln>
          <a:effectLst/>
        </p:spPr>
        <p:txBody>
          <a:bodyPr wrap="square">
            <a:spAutoFit/>
          </a:bodyPr>
          <a:lstStyle/>
          <a:p>
            <a:pPr algn="ctr" fontAlgn="base">
              <a:spcBef>
                <a:spcPct val="50000"/>
              </a:spcBef>
              <a:spcAft>
                <a:spcPct val="0"/>
              </a:spcAft>
            </a:pPr>
            <a:r>
              <a:rPr lang="ja-JP" altLang="en-US" sz="2800" b="1" dirty="0">
                <a:solidFill>
                  <a:srgbClr val="FF0033"/>
                </a:solidFill>
                <a:effectLst>
                  <a:outerShdw blurRad="38100" dist="38100" dir="2700000" algn="tl">
                    <a:srgbClr val="000000"/>
                  </a:outerShdw>
                </a:effectLst>
                <a:latin typeface="Arial" charset="0"/>
                <a:ea typeface="HG創英ﾌﾟﾚｾﾞﾝｽEB" pitchFamily="17" charset="-128"/>
              </a:rPr>
              <a:t>子ども心をつかみ、子どもから信頼される教師</a:t>
            </a:r>
          </a:p>
          <a:p>
            <a:pPr algn="ctr" fontAlgn="base">
              <a:spcBef>
                <a:spcPct val="50000"/>
              </a:spcBef>
              <a:spcAft>
                <a:spcPct val="0"/>
              </a:spcAft>
            </a:pPr>
            <a:r>
              <a:rPr lang="ja-JP" altLang="en-US" sz="2400" b="1" dirty="0">
                <a:solidFill>
                  <a:srgbClr val="FFFFFF"/>
                </a:solidFill>
                <a:effectLst>
                  <a:outerShdw blurRad="38100" dist="38100" dir="2700000" algn="tl">
                    <a:srgbClr val="000000"/>
                  </a:outerShdw>
                </a:effectLst>
                <a:latin typeface="Arial" charset="0"/>
                <a:ea typeface="HG創英ﾌﾟﾚｾﾞﾝｽEB" pitchFamily="17" charset="-128"/>
              </a:rPr>
              <a:t>　</a:t>
            </a:r>
            <a:r>
              <a:rPr lang="en-US" altLang="ja-JP" sz="2800" b="1" dirty="0">
                <a:solidFill>
                  <a:srgbClr val="FF6600"/>
                </a:solidFill>
                <a:effectLst>
                  <a:outerShdw blurRad="38100" dist="38100" dir="2700000" algn="tl">
                    <a:srgbClr val="000000"/>
                  </a:outerShdw>
                </a:effectLst>
                <a:latin typeface="Arial" charset="0"/>
                <a:ea typeface="HG創英ﾌﾟﾚｾﾞﾝｽEB" pitchFamily="17" charset="-128"/>
              </a:rPr>
              <a:t>『</a:t>
            </a:r>
            <a:r>
              <a:rPr lang="ja-JP" altLang="en-US" sz="2800" b="1" dirty="0">
                <a:solidFill>
                  <a:srgbClr val="FF6600"/>
                </a:solidFill>
                <a:effectLst>
                  <a:outerShdw blurRad="38100" dist="38100" dir="2700000" algn="tl">
                    <a:srgbClr val="000000"/>
                  </a:outerShdw>
                </a:effectLst>
                <a:latin typeface="Arial" charset="0"/>
                <a:ea typeface="HG創英ﾌﾟﾚｾﾞﾝｽEB" pitchFamily="17" charset="-128"/>
              </a:rPr>
              <a:t>子どもと教師のかかわり合いに優れた先生」</a:t>
            </a:r>
          </a:p>
        </p:txBody>
      </p:sp>
      <p:sp>
        <p:nvSpPr>
          <p:cNvPr id="17426" name="Text Box 18"/>
          <p:cNvSpPr txBox="1">
            <a:spLocks noChangeArrowheads="1"/>
          </p:cNvSpPr>
          <p:nvPr/>
        </p:nvSpPr>
        <p:spPr bwMode="auto">
          <a:xfrm>
            <a:off x="3429000" y="2514600"/>
            <a:ext cx="5334000" cy="641350"/>
          </a:xfrm>
          <a:prstGeom prst="rect">
            <a:avLst/>
          </a:prstGeom>
          <a:noFill/>
          <a:ln w="9525">
            <a:noFill/>
            <a:miter lim="800000"/>
            <a:headEnd/>
            <a:tailEnd/>
          </a:ln>
          <a:effectLst/>
        </p:spPr>
        <p:txBody>
          <a:bodyPr>
            <a:spAutoFit/>
          </a:bodyPr>
          <a:lstStyle/>
          <a:p>
            <a:pPr fontAlgn="base">
              <a:spcBef>
                <a:spcPct val="50000"/>
              </a:spcBef>
              <a:spcAft>
                <a:spcPct val="0"/>
              </a:spcAft>
            </a:pPr>
            <a:r>
              <a:rPr lang="en-US" altLang="ja-JP" sz="3600">
                <a:solidFill>
                  <a:srgbClr val="FFFF00"/>
                </a:solidFill>
                <a:effectLst>
                  <a:outerShdw blurRad="38100" dist="38100" dir="2700000" algn="tl">
                    <a:srgbClr val="000000"/>
                  </a:outerShdw>
                </a:effectLst>
                <a:latin typeface="Arial" charset="0"/>
                <a:ea typeface="HG創英ﾌﾟﾚｾﾞﾝｽEB" pitchFamily="17" charset="-128"/>
              </a:rPr>
              <a:t>【</a:t>
            </a:r>
            <a:r>
              <a:rPr lang="ja-JP" altLang="en-US" sz="3600">
                <a:solidFill>
                  <a:srgbClr val="FFFF00"/>
                </a:solidFill>
                <a:effectLst>
                  <a:outerShdw blurRad="38100" dist="38100" dir="2700000" algn="tl">
                    <a:srgbClr val="000000"/>
                  </a:outerShdw>
                </a:effectLst>
                <a:latin typeface="Arial" charset="0"/>
                <a:ea typeface="HG創英ﾌﾟﾚｾﾞﾝｽEB" pitchFamily="17" charset="-128"/>
              </a:rPr>
              <a:t>スーパー教師に学べ</a:t>
            </a:r>
            <a:r>
              <a:rPr lang="en-US" altLang="ja-JP" sz="3600">
                <a:solidFill>
                  <a:srgbClr val="FFFF00"/>
                </a:solidFill>
                <a:effectLst>
                  <a:outerShdw blurRad="38100" dist="38100" dir="2700000" algn="tl">
                    <a:srgbClr val="000000"/>
                  </a:outerShdw>
                </a:effectLst>
                <a:latin typeface="Arial" charset="0"/>
                <a:ea typeface="HG創英ﾌﾟﾚｾﾞﾝｽEB" pitchFamily="17" charset="-128"/>
              </a:rPr>
              <a:t>】</a:t>
            </a:r>
          </a:p>
        </p:txBody>
      </p:sp>
      <p:sp>
        <p:nvSpPr>
          <p:cNvPr id="17429" name="Text Box 21"/>
          <p:cNvSpPr txBox="1">
            <a:spLocks noChangeArrowheads="1"/>
          </p:cNvSpPr>
          <p:nvPr/>
        </p:nvSpPr>
        <p:spPr bwMode="auto">
          <a:xfrm>
            <a:off x="1905000" y="5334000"/>
            <a:ext cx="8305800" cy="1077218"/>
          </a:xfrm>
          <a:prstGeom prst="rect">
            <a:avLst/>
          </a:prstGeom>
          <a:solidFill>
            <a:schemeClr val="bg1"/>
          </a:solidFill>
          <a:ln w="57150" cmpd="thinThick">
            <a:solidFill>
              <a:schemeClr val="accent1"/>
            </a:solidFill>
            <a:miter lim="800000"/>
            <a:headEnd/>
            <a:tailEnd/>
          </a:ln>
          <a:effectLst/>
        </p:spPr>
        <p:txBody>
          <a:bodyPr wrap="square">
            <a:spAutoFit/>
          </a:bodyPr>
          <a:lstStyle/>
          <a:p>
            <a:pPr fontAlgn="base">
              <a:spcBef>
                <a:spcPct val="50000"/>
              </a:spcBef>
              <a:spcAft>
                <a:spcPct val="0"/>
              </a:spcAft>
            </a:pPr>
            <a:r>
              <a:rPr lang="ja-JP" altLang="en-US" sz="3200" dirty="0">
                <a:solidFill>
                  <a:srgbClr val="FFCC66"/>
                </a:solidFill>
                <a:effectLst>
                  <a:outerShdw blurRad="38100" dist="38100" dir="2700000" algn="tl">
                    <a:srgbClr val="000000"/>
                  </a:outerShdw>
                </a:effectLst>
                <a:latin typeface="HG創英ﾌﾟﾚｾﾞﾝｽEB" pitchFamily="17" charset="-128"/>
                <a:ea typeface="HG創英ﾌﾟﾚｾﾞﾝｽEB" pitchFamily="17" charset="-128"/>
              </a:rPr>
              <a:t>子どもたちが発するアクションやサインを見逃さない感性と観察力を持っていること</a:t>
            </a:r>
            <a:endParaRPr lang="ja-JP" altLang="en-US" sz="3200" dirty="0">
              <a:solidFill>
                <a:srgbClr val="FFCC66"/>
              </a:solidFill>
              <a:effectLst>
                <a:outerShdw blurRad="38100" dist="38100" dir="2700000" algn="tl">
                  <a:srgbClr val="000000"/>
                </a:outerShdw>
              </a:effectLst>
              <a:latin typeface="Arial" charset="0"/>
              <a:ea typeface="HG創英ﾌﾟﾚｾﾞﾝｽEB" pitchFamily="17" charset="-128"/>
            </a:endParaRPr>
          </a:p>
        </p:txBody>
      </p:sp>
      <p:sp>
        <p:nvSpPr>
          <p:cNvPr id="17430" name="AutoShape 22"/>
          <p:cNvSpPr>
            <a:spLocks noChangeArrowheads="1"/>
          </p:cNvSpPr>
          <p:nvPr/>
        </p:nvSpPr>
        <p:spPr bwMode="auto">
          <a:xfrm rot="5400000">
            <a:off x="5551715" y="4506685"/>
            <a:ext cx="762000" cy="740229"/>
          </a:xfrm>
          <a:prstGeom prst="notchedRightArrow">
            <a:avLst>
              <a:gd name="adj1" fmla="val 46667"/>
              <a:gd name="adj2" fmla="val 25000"/>
            </a:avLst>
          </a:prstGeom>
          <a:solidFill>
            <a:schemeClr val="accent1"/>
          </a:solidFill>
          <a:ln w="9525">
            <a:solidFill>
              <a:schemeClr val="tx1"/>
            </a:solidFill>
            <a:miter lim="800000"/>
            <a:headEnd/>
            <a:tailEnd/>
          </a:ln>
          <a:effectLst/>
        </p:spPr>
        <p:txBody>
          <a:bodyPr wrap="none" anchor="ctr"/>
          <a:lstStyle/>
          <a:p>
            <a:pPr fontAlgn="base">
              <a:spcBef>
                <a:spcPct val="0"/>
              </a:spcBef>
              <a:spcAft>
                <a:spcPct val="0"/>
              </a:spcAft>
            </a:pPr>
            <a:endParaRPr lang="ja-JP" altLang="en-US" sz="2000" b="1" u="sng">
              <a:solidFill>
                <a:srgbClr val="FF0033"/>
              </a:solidFill>
              <a:effectLst>
                <a:outerShdw blurRad="38100" dist="38100" dir="2700000" algn="tl">
                  <a:srgbClr val="000000">
                    <a:alpha val="43137"/>
                  </a:srgbClr>
                </a:outerShdw>
              </a:effectLst>
              <a:latin typeface="Century" pitchFamily="18" charset="0"/>
            </a:endParaRPr>
          </a:p>
        </p:txBody>
      </p:sp>
      <p:sp>
        <p:nvSpPr>
          <p:cNvPr id="17432" name="AutoShape 24"/>
          <p:cNvSpPr>
            <a:spLocks noChangeArrowheads="1"/>
          </p:cNvSpPr>
          <p:nvPr/>
        </p:nvSpPr>
        <p:spPr bwMode="auto">
          <a:xfrm>
            <a:off x="5638800" y="914400"/>
            <a:ext cx="740229" cy="533400"/>
          </a:xfrm>
          <a:prstGeom prst="downArrow">
            <a:avLst>
              <a:gd name="adj1" fmla="val 52889"/>
              <a:gd name="adj2" fmla="val 37847"/>
            </a:avLst>
          </a:prstGeom>
          <a:solidFill>
            <a:schemeClr val="accent1"/>
          </a:solidFill>
          <a:ln w="9525">
            <a:solidFill>
              <a:schemeClr val="tx1"/>
            </a:solidFill>
            <a:miter lim="800000"/>
            <a:headEnd/>
            <a:tailEnd/>
          </a:ln>
          <a:effectLst/>
        </p:spPr>
        <p:txBody>
          <a:bodyPr wrap="none" anchor="ctr"/>
          <a:lstStyle/>
          <a:p>
            <a:pPr fontAlgn="base">
              <a:spcBef>
                <a:spcPct val="0"/>
              </a:spcBef>
              <a:spcAft>
                <a:spcPct val="0"/>
              </a:spcAft>
            </a:pPr>
            <a:endParaRPr lang="ja-JP" altLang="en-US" sz="2000" b="1" u="sng">
              <a:solidFill>
                <a:srgbClr val="FF0033"/>
              </a:solidFill>
              <a:effectLst>
                <a:outerShdw blurRad="38100" dist="38100" dir="2700000" algn="tl">
                  <a:srgbClr val="000000">
                    <a:alpha val="43137"/>
                  </a:srgbClr>
                </a:outerShdw>
              </a:effectLst>
              <a:latin typeface="Century" pitchFamily="18" charset="0"/>
            </a:endParaRPr>
          </a:p>
        </p:txBody>
      </p:sp>
      <p:sp>
        <p:nvSpPr>
          <p:cNvPr id="17434" name="Text Box 26"/>
          <p:cNvSpPr txBox="1">
            <a:spLocks noChangeArrowheads="1"/>
          </p:cNvSpPr>
          <p:nvPr/>
        </p:nvSpPr>
        <p:spPr bwMode="auto">
          <a:xfrm>
            <a:off x="1676400" y="1524001"/>
            <a:ext cx="8991600" cy="519113"/>
          </a:xfrm>
          <a:prstGeom prst="rect">
            <a:avLst/>
          </a:prstGeom>
          <a:noFill/>
          <a:ln w="9525">
            <a:noFill/>
            <a:miter lim="800000"/>
            <a:headEnd/>
            <a:tailEnd/>
          </a:ln>
          <a:effectLst/>
        </p:spPr>
        <p:txBody>
          <a:bodyPr>
            <a:spAutoFit/>
          </a:bodyPr>
          <a:lstStyle/>
          <a:p>
            <a:pPr fontAlgn="base">
              <a:spcBef>
                <a:spcPct val="50000"/>
              </a:spcBef>
              <a:spcAft>
                <a:spcPct val="0"/>
              </a:spcAft>
            </a:pPr>
            <a:r>
              <a:rPr lang="ja-JP" altLang="en-US" sz="2800" b="1">
                <a:solidFill>
                  <a:srgbClr val="FFFF00"/>
                </a:solidFill>
                <a:effectLst>
                  <a:outerShdw blurRad="38100" dist="38100" dir="2700000" algn="tl">
                    <a:srgbClr val="000000"/>
                  </a:outerShdw>
                </a:effectLst>
                <a:latin typeface="Arial" charset="0"/>
                <a:ea typeface="HG創英ﾌﾟﾚｾﾞﾝｽEB" pitchFamily="17" charset="-128"/>
              </a:rPr>
              <a:t>どんなかかわりをすれば子どもが変わるのだろう・・</a:t>
            </a:r>
          </a:p>
        </p:txBody>
      </p:sp>
      <p:sp>
        <p:nvSpPr>
          <p:cNvPr id="17435" name="AutoShape 27"/>
          <p:cNvSpPr>
            <a:spLocks noChangeArrowheads="1"/>
          </p:cNvSpPr>
          <p:nvPr/>
        </p:nvSpPr>
        <p:spPr bwMode="auto">
          <a:xfrm>
            <a:off x="5638800" y="2057400"/>
            <a:ext cx="740229" cy="533400"/>
          </a:xfrm>
          <a:prstGeom prst="downArrow">
            <a:avLst>
              <a:gd name="adj1" fmla="val 52889"/>
              <a:gd name="adj2" fmla="val 37847"/>
            </a:avLst>
          </a:prstGeom>
          <a:solidFill>
            <a:schemeClr val="accent1"/>
          </a:solidFill>
          <a:ln w="9525">
            <a:solidFill>
              <a:schemeClr val="tx1"/>
            </a:solidFill>
            <a:miter lim="800000"/>
            <a:headEnd/>
            <a:tailEnd/>
          </a:ln>
          <a:effectLst/>
        </p:spPr>
        <p:txBody>
          <a:bodyPr wrap="none" anchor="ctr"/>
          <a:lstStyle/>
          <a:p>
            <a:pPr fontAlgn="base">
              <a:spcBef>
                <a:spcPct val="0"/>
              </a:spcBef>
              <a:spcAft>
                <a:spcPct val="0"/>
              </a:spcAft>
            </a:pPr>
            <a:endParaRPr lang="ja-JP" altLang="en-US" sz="2000" b="1" u="sng">
              <a:solidFill>
                <a:srgbClr val="FF0033"/>
              </a:solidFill>
              <a:effectLst>
                <a:outerShdw blurRad="38100" dist="38100" dir="2700000" algn="tl">
                  <a:srgbClr val="000000">
                    <a:alpha val="43137"/>
                  </a:srgbClr>
                </a:outerShdw>
              </a:effectLst>
              <a:latin typeface="Century" pitchFamily="18" charset="0"/>
            </a:endParaRPr>
          </a:p>
        </p:txBody>
      </p:sp>
    </p:spTree>
    <p:extLst>
      <p:ext uri="{BB962C8B-B14F-4D97-AF65-F5344CB8AC3E}">
        <p14:creationId xmlns:p14="http://schemas.microsoft.com/office/powerpoint/2010/main" val="3917053966"/>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410"/>
                                        </p:tgtEl>
                                        <p:attrNameLst>
                                          <p:attrName>style.visibility</p:attrName>
                                        </p:attrNameLst>
                                      </p:cBhvr>
                                      <p:to>
                                        <p:strVal val="visible"/>
                                      </p:to>
                                    </p:set>
                                    <p:anim calcmode="lin" valueType="num">
                                      <p:cBhvr additive="base">
                                        <p:cTn id="7" dur="500" fill="hold"/>
                                        <p:tgtEl>
                                          <p:spTgt spid="17410"/>
                                        </p:tgtEl>
                                        <p:attrNameLst>
                                          <p:attrName>ppt_x</p:attrName>
                                        </p:attrNameLst>
                                      </p:cBhvr>
                                      <p:tavLst>
                                        <p:tav tm="0">
                                          <p:val>
                                            <p:strVal val="0-#ppt_w/2"/>
                                          </p:val>
                                        </p:tav>
                                        <p:tav tm="100000">
                                          <p:val>
                                            <p:strVal val="#ppt_x"/>
                                          </p:val>
                                        </p:tav>
                                      </p:tavLst>
                                    </p:anim>
                                    <p:anim calcmode="lin" valueType="num">
                                      <p:cBhvr additive="base">
                                        <p:cTn id="8" dur="500" fill="hold"/>
                                        <p:tgtEl>
                                          <p:spTgt spid="174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7432"/>
                                        </p:tgtEl>
                                        <p:attrNameLst>
                                          <p:attrName>style.visibility</p:attrName>
                                        </p:attrNameLst>
                                      </p:cBhvr>
                                      <p:to>
                                        <p:strVal val="visible"/>
                                      </p:to>
                                    </p:set>
                                    <p:anim calcmode="lin" valueType="num">
                                      <p:cBhvr additive="base">
                                        <p:cTn id="13" dur="500" fill="hold"/>
                                        <p:tgtEl>
                                          <p:spTgt spid="17432"/>
                                        </p:tgtEl>
                                        <p:attrNameLst>
                                          <p:attrName>ppt_x</p:attrName>
                                        </p:attrNameLst>
                                      </p:cBhvr>
                                      <p:tavLst>
                                        <p:tav tm="0">
                                          <p:val>
                                            <p:strVal val="0-#ppt_w/2"/>
                                          </p:val>
                                        </p:tav>
                                        <p:tav tm="100000">
                                          <p:val>
                                            <p:strVal val="#ppt_x"/>
                                          </p:val>
                                        </p:tav>
                                      </p:tavLst>
                                    </p:anim>
                                    <p:anim calcmode="lin" valueType="num">
                                      <p:cBhvr additive="base">
                                        <p:cTn id="14" dur="500" fill="hold"/>
                                        <p:tgtEl>
                                          <p:spTgt spid="17432"/>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7434"/>
                                        </p:tgtEl>
                                        <p:attrNameLst>
                                          <p:attrName>style.visibility</p:attrName>
                                        </p:attrNameLst>
                                      </p:cBhvr>
                                      <p:to>
                                        <p:strVal val="visible"/>
                                      </p:to>
                                    </p:set>
                                    <p:anim calcmode="lin" valueType="num">
                                      <p:cBhvr additive="base">
                                        <p:cTn id="19" dur="500" fill="hold"/>
                                        <p:tgtEl>
                                          <p:spTgt spid="17434"/>
                                        </p:tgtEl>
                                        <p:attrNameLst>
                                          <p:attrName>ppt_x</p:attrName>
                                        </p:attrNameLst>
                                      </p:cBhvr>
                                      <p:tavLst>
                                        <p:tav tm="0">
                                          <p:val>
                                            <p:strVal val="0-#ppt_w/2"/>
                                          </p:val>
                                        </p:tav>
                                        <p:tav tm="100000">
                                          <p:val>
                                            <p:strVal val="#ppt_x"/>
                                          </p:val>
                                        </p:tav>
                                      </p:tavLst>
                                    </p:anim>
                                    <p:anim calcmode="lin" valueType="num">
                                      <p:cBhvr additive="base">
                                        <p:cTn id="20" dur="500" fill="hold"/>
                                        <p:tgtEl>
                                          <p:spTgt spid="17434"/>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7435"/>
                                        </p:tgtEl>
                                        <p:attrNameLst>
                                          <p:attrName>style.visibility</p:attrName>
                                        </p:attrNameLst>
                                      </p:cBhvr>
                                      <p:to>
                                        <p:strVal val="visible"/>
                                      </p:to>
                                    </p:set>
                                    <p:anim calcmode="lin" valueType="num">
                                      <p:cBhvr additive="base">
                                        <p:cTn id="25" dur="500" fill="hold"/>
                                        <p:tgtEl>
                                          <p:spTgt spid="17435"/>
                                        </p:tgtEl>
                                        <p:attrNameLst>
                                          <p:attrName>ppt_x</p:attrName>
                                        </p:attrNameLst>
                                      </p:cBhvr>
                                      <p:tavLst>
                                        <p:tav tm="0">
                                          <p:val>
                                            <p:strVal val="0-#ppt_w/2"/>
                                          </p:val>
                                        </p:tav>
                                        <p:tav tm="100000">
                                          <p:val>
                                            <p:strVal val="#ppt_x"/>
                                          </p:val>
                                        </p:tav>
                                      </p:tavLst>
                                    </p:anim>
                                    <p:anim calcmode="lin" valueType="num">
                                      <p:cBhvr additive="base">
                                        <p:cTn id="26" dur="500" fill="hold"/>
                                        <p:tgtEl>
                                          <p:spTgt spid="17435"/>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8" presetClass="entr" presetSubtype="6" fill="hold" grpId="0" nodeType="clickEffect">
                                  <p:stCondLst>
                                    <p:cond delay="0"/>
                                  </p:stCondLst>
                                  <p:childTnLst>
                                    <p:set>
                                      <p:cBhvr>
                                        <p:cTn id="30" dur="1" fill="hold">
                                          <p:stCondLst>
                                            <p:cond delay="0"/>
                                          </p:stCondLst>
                                        </p:cTn>
                                        <p:tgtEl>
                                          <p:spTgt spid="17426"/>
                                        </p:tgtEl>
                                        <p:attrNameLst>
                                          <p:attrName>style.visibility</p:attrName>
                                        </p:attrNameLst>
                                      </p:cBhvr>
                                      <p:to>
                                        <p:strVal val="visible"/>
                                      </p:to>
                                    </p:set>
                                    <p:animEffect transition="in" filter="strips(downRight)">
                                      <p:cBhvr>
                                        <p:cTn id="31" dur="500"/>
                                        <p:tgtEl>
                                          <p:spTgt spid="17426"/>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6" fill="hold" grpId="0" nodeType="clickEffect">
                                  <p:stCondLst>
                                    <p:cond delay="0"/>
                                  </p:stCondLst>
                                  <p:childTnLst>
                                    <p:set>
                                      <p:cBhvr>
                                        <p:cTn id="35" dur="1" fill="hold">
                                          <p:stCondLst>
                                            <p:cond delay="0"/>
                                          </p:stCondLst>
                                        </p:cTn>
                                        <p:tgtEl>
                                          <p:spTgt spid="17419"/>
                                        </p:tgtEl>
                                        <p:attrNameLst>
                                          <p:attrName>style.visibility</p:attrName>
                                        </p:attrNameLst>
                                      </p:cBhvr>
                                      <p:to>
                                        <p:strVal val="visible"/>
                                      </p:to>
                                    </p:set>
                                    <p:animEffect transition="in" filter="barn(inHorizontal)">
                                      <p:cBhvr>
                                        <p:cTn id="36" dur="500"/>
                                        <p:tgtEl>
                                          <p:spTgt spid="17419"/>
                                        </p:tgtEl>
                                      </p:cBhvr>
                                    </p:animEffect>
                                  </p:childTnLst>
                                </p:cTn>
                              </p:par>
                            </p:childTnLst>
                          </p:cTn>
                        </p:par>
                      </p:childTnLst>
                    </p:cTn>
                  </p:par>
                  <p:par>
                    <p:cTn id="37" fill="hold">
                      <p:stCondLst>
                        <p:cond delay="indefinite"/>
                      </p:stCondLst>
                      <p:childTnLst>
                        <p:par>
                          <p:cTn id="38" fill="hold">
                            <p:stCondLst>
                              <p:cond delay="0"/>
                            </p:stCondLst>
                            <p:childTnLst>
                              <p:par>
                                <p:cTn id="39" presetID="5" presetClass="entr" presetSubtype="10" fill="hold" grpId="0" nodeType="clickEffect">
                                  <p:stCondLst>
                                    <p:cond delay="0"/>
                                  </p:stCondLst>
                                  <p:childTnLst>
                                    <p:set>
                                      <p:cBhvr>
                                        <p:cTn id="40" dur="1" fill="hold">
                                          <p:stCondLst>
                                            <p:cond delay="0"/>
                                          </p:stCondLst>
                                        </p:cTn>
                                        <p:tgtEl>
                                          <p:spTgt spid="17430"/>
                                        </p:tgtEl>
                                        <p:attrNameLst>
                                          <p:attrName>style.visibility</p:attrName>
                                        </p:attrNameLst>
                                      </p:cBhvr>
                                      <p:to>
                                        <p:strVal val="visible"/>
                                      </p:to>
                                    </p:set>
                                    <p:animEffect transition="in" filter="checkerboard(across)">
                                      <p:cBhvr>
                                        <p:cTn id="41" dur="500"/>
                                        <p:tgtEl>
                                          <p:spTgt spid="17430"/>
                                        </p:tgtEl>
                                      </p:cBhvr>
                                    </p:animEffect>
                                  </p:childTnLst>
                                </p:cTn>
                              </p:par>
                            </p:childTnLst>
                          </p:cTn>
                        </p:par>
                      </p:childTnLst>
                    </p:cTn>
                  </p:par>
                  <p:par>
                    <p:cTn id="42" fill="hold">
                      <p:stCondLst>
                        <p:cond delay="indefinite"/>
                      </p:stCondLst>
                      <p:childTnLst>
                        <p:par>
                          <p:cTn id="43" fill="hold">
                            <p:stCondLst>
                              <p:cond delay="0"/>
                            </p:stCondLst>
                            <p:childTnLst>
                              <p:par>
                                <p:cTn id="44" presetID="23" presetClass="entr" presetSubtype="16" fill="hold" grpId="0" nodeType="clickEffect">
                                  <p:stCondLst>
                                    <p:cond delay="0"/>
                                  </p:stCondLst>
                                  <p:childTnLst>
                                    <p:set>
                                      <p:cBhvr>
                                        <p:cTn id="45" dur="1" fill="hold">
                                          <p:stCondLst>
                                            <p:cond delay="0"/>
                                          </p:stCondLst>
                                        </p:cTn>
                                        <p:tgtEl>
                                          <p:spTgt spid="17429"/>
                                        </p:tgtEl>
                                        <p:attrNameLst>
                                          <p:attrName>style.visibility</p:attrName>
                                        </p:attrNameLst>
                                      </p:cBhvr>
                                      <p:to>
                                        <p:strVal val="visible"/>
                                      </p:to>
                                    </p:set>
                                    <p:anim calcmode="lin" valueType="num">
                                      <p:cBhvr>
                                        <p:cTn id="46" dur="500" fill="hold"/>
                                        <p:tgtEl>
                                          <p:spTgt spid="17429"/>
                                        </p:tgtEl>
                                        <p:attrNameLst>
                                          <p:attrName>ppt_w</p:attrName>
                                        </p:attrNameLst>
                                      </p:cBhvr>
                                      <p:tavLst>
                                        <p:tav tm="0">
                                          <p:val>
                                            <p:fltVal val="0"/>
                                          </p:val>
                                        </p:tav>
                                        <p:tav tm="100000">
                                          <p:val>
                                            <p:strVal val="#ppt_w"/>
                                          </p:val>
                                        </p:tav>
                                      </p:tavLst>
                                    </p:anim>
                                    <p:anim calcmode="lin" valueType="num">
                                      <p:cBhvr>
                                        <p:cTn id="47" dur="500" fill="hold"/>
                                        <p:tgtEl>
                                          <p:spTgt spid="1742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autoUpdateAnimBg="0"/>
      <p:bldP spid="17419" grpId="0" animBg="1" autoUpdateAnimBg="0"/>
      <p:bldP spid="17426" grpId="0" autoUpdateAnimBg="0"/>
      <p:bldP spid="17429" grpId="0" animBg="1" autoUpdateAnimBg="0"/>
      <p:bldP spid="17430" grpId="0" animBg="1"/>
      <p:bldP spid="17432" grpId="0" animBg="1"/>
      <p:bldP spid="17434" grpId="0" autoUpdateAnimBg="0"/>
      <p:bldP spid="1743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子どもと接するにあたって</a:t>
            </a:r>
            <a:endParaRPr kumimoji="1" lang="ja-JP" altLang="en-US" dirty="0"/>
          </a:p>
        </p:txBody>
      </p:sp>
      <p:sp>
        <p:nvSpPr>
          <p:cNvPr id="3" name="コンテンツ プレースホルダー 2"/>
          <p:cNvSpPr>
            <a:spLocks noGrp="1"/>
          </p:cNvSpPr>
          <p:nvPr>
            <p:ph idx="1"/>
          </p:nvPr>
        </p:nvSpPr>
        <p:spPr>
          <a:xfrm>
            <a:off x="838200" y="1825624"/>
            <a:ext cx="10515600" cy="4640489"/>
          </a:xfrm>
        </p:spPr>
        <p:txBody>
          <a:bodyPr/>
          <a:lstStyle/>
          <a:p>
            <a:r>
              <a:rPr kumimoji="1" lang="ja-JP" altLang="en-US" dirty="0" smtClean="0"/>
              <a:t>一人一人違う個性を認めて、他の子と比較しない</a:t>
            </a:r>
            <a:endParaRPr kumimoji="1" lang="en-US" altLang="ja-JP" dirty="0" smtClean="0"/>
          </a:p>
          <a:p>
            <a:endParaRPr lang="en-US" altLang="ja-JP" dirty="0"/>
          </a:p>
          <a:p>
            <a:r>
              <a:rPr kumimoji="1" lang="ja-JP" altLang="en-US" dirty="0" smtClean="0"/>
              <a:t>本の読み取りや好みの違いを、楽しみ合える集団づくり</a:t>
            </a:r>
            <a:endParaRPr kumimoji="1" lang="en-US" altLang="ja-JP" dirty="0" smtClean="0"/>
          </a:p>
          <a:p>
            <a:endParaRPr lang="en-US" altLang="ja-JP" dirty="0" smtClean="0"/>
          </a:p>
          <a:p>
            <a:r>
              <a:rPr kumimoji="1" lang="ja-JP" altLang="en-US" dirty="0" smtClean="0"/>
              <a:t>その子の行動の背後にある思いをくみ取ろうとする</a:t>
            </a:r>
            <a:endParaRPr kumimoji="1" lang="en-US" altLang="ja-JP" dirty="0" smtClean="0"/>
          </a:p>
          <a:p>
            <a:endParaRPr lang="en-US" altLang="ja-JP" dirty="0" smtClean="0"/>
          </a:p>
          <a:p>
            <a:r>
              <a:rPr kumimoji="1" lang="ja-JP" altLang="en-US" dirty="0" smtClean="0"/>
              <a:t>その子には世界がどう見えているのかを理解する</a:t>
            </a:r>
            <a:endParaRPr kumimoji="1" lang="en-US" altLang="ja-JP" dirty="0" smtClean="0"/>
          </a:p>
          <a:p>
            <a:endParaRPr lang="en-US" altLang="ja-JP" dirty="0" smtClean="0"/>
          </a:p>
          <a:p>
            <a:r>
              <a:rPr kumimoji="1" lang="ja-JP" altLang="en-US" dirty="0" smtClean="0"/>
              <a:t>その子の本来の輝きを最大限にする援助者になる</a:t>
            </a:r>
            <a:endParaRPr kumimoji="1" lang="ja-JP" altLang="en-US" dirty="0"/>
          </a:p>
        </p:txBody>
      </p:sp>
    </p:spTree>
    <p:extLst>
      <p:ext uri="{BB962C8B-B14F-4D97-AF65-F5344CB8AC3E}">
        <p14:creationId xmlns:p14="http://schemas.microsoft.com/office/powerpoint/2010/main" val="3135362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ssolv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dissolv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dissolv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ext Box 2"/>
          <p:cNvSpPr txBox="1">
            <a:spLocks noChangeArrowheads="1"/>
          </p:cNvSpPr>
          <p:nvPr/>
        </p:nvSpPr>
        <p:spPr bwMode="auto">
          <a:xfrm>
            <a:off x="1523999" y="115670"/>
            <a:ext cx="5029200" cy="646331"/>
          </a:xfrm>
          <a:prstGeom prst="rect">
            <a:avLst/>
          </a:prstGeom>
          <a:noFill/>
          <a:ln w="9525">
            <a:noFill/>
            <a:miter lim="800000"/>
            <a:headEnd/>
            <a:tailEnd/>
          </a:ln>
          <a:effectLst/>
        </p:spPr>
        <p:txBody>
          <a:bodyPr>
            <a:spAutoFit/>
          </a:bodyPr>
          <a:lstStyle/>
          <a:p>
            <a:pPr fontAlgn="base">
              <a:spcBef>
                <a:spcPct val="50000"/>
              </a:spcBef>
              <a:spcAft>
                <a:spcPct val="0"/>
              </a:spcAft>
            </a:pPr>
            <a:r>
              <a:rPr lang="ja-JP" altLang="en-US" sz="3600" b="1" dirty="0">
                <a:solidFill>
                  <a:srgbClr val="FFFF00"/>
                </a:solidFill>
                <a:effectLst>
                  <a:outerShdw blurRad="38100" dist="38100" dir="2700000" algn="tl">
                    <a:srgbClr val="000000"/>
                  </a:outerShdw>
                </a:effectLst>
                <a:latin typeface="Arial" charset="0"/>
                <a:ea typeface="HG創英ﾌﾟﾚｾﾞﾝｽEB" pitchFamily="17" charset="-128"/>
              </a:rPr>
              <a:t>軽度発達障害児</a:t>
            </a:r>
          </a:p>
        </p:txBody>
      </p:sp>
      <p:sp>
        <p:nvSpPr>
          <p:cNvPr id="50193" name="Text Box 17"/>
          <p:cNvSpPr txBox="1">
            <a:spLocks noChangeArrowheads="1"/>
          </p:cNvSpPr>
          <p:nvPr/>
        </p:nvSpPr>
        <p:spPr bwMode="auto">
          <a:xfrm>
            <a:off x="957943" y="762003"/>
            <a:ext cx="9372599" cy="2277547"/>
          </a:xfrm>
          <a:prstGeom prst="rect">
            <a:avLst/>
          </a:prstGeom>
          <a:solidFill>
            <a:schemeClr val="tx2">
              <a:lumMod val="60000"/>
              <a:lumOff val="40000"/>
            </a:schemeClr>
          </a:solidFill>
          <a:ln w="9525">
            <a:noFill/>
            <a:miter lim="800000"/>
            <a:headEnd/>
            <a:tailEnd/>
          </a:ln>
          <a:effectLst/>
        </p:spPr>
        <p:txBody>
          <a:bodyPr wrap="square">
            <a:spAutoFit/>
          </a:bodyPr>
          <a:lstStyle/>
          <a:p>
            <a:pPr fontAlgn="base">
              <a:spcBef>
                <a:spcPct val="50000"/>
              </a:spcBef>
              <a:spcAft>
                <a:spcPct val="0"/>
              </a:spcAft>
            </a:pPr>
            <a:r>
              <a:rPr lang="en-US" altLang="ja-JP" sz="2800" b="1" dirty="0">
                <a:solidFill>
                  <a:srgbClr val="0000FF">
                    <a:lumMod val="75000"/>
                  </a:srgbClr>
                </a:solidFill>
                <a:effectLst>
                  <a:outerShdw blurRad="38100" dist="38100" dir="2700000" algn="tl">
                    <a:srgbClr val="000000"/>
                  </a:outerShdw>
                </a:effectLst>
                <a:latin typeface="HG創英ﾌﾟﾚｾﾞﾝｽEB" pitchFamily="17" charset="-128"/>
                <a:ea typeface="HG創英ﾌﾟﾚｾﾞﾝｽEB" pitchFamily="17" charset="-128"/>
              </a:rPr>
              <a:t>◎</a:t>
            </a:r>
            <a:r>
              <a:rPr lang="ja-JP" altLang="en-US" sz="2800" b="1" dirty="0">
                <a:solidFill>
                  <a:srgbClr val="0000FF">
                    <a:lumMod val="75000"/>
                  </a:srgbClr>
                </a:solidFill>
                <a:effectLst>
                  <a:outerShdw blurRad="38100" dist="38100" dir="2700000" algn="tl">
                    <a:srgbClr val="000000"/>
                  </a:outerShdw>
                </a:effectLst>
                <a:latin typeface="HG創英ﾌﾟﾚｾﾞﾝｽEB" pitchFamily="17" charset="-128"/>
                <a:ea typeface="HG創英ﾌﾟﾚｾﾞﾝｽEB" pitchFamily="17" charset="-128"/>
              </a:rPr>
              <a:t>ＡＤＨＤ</a:t>
            </a:r>
            <a:r>
              <a:rPr lang="ja-JP" altLang="en-US" b="1" dirty="0">
                <a:solidFill>
                  <a:srgbClr val="0000FF">
                    <a:lumMod val="75000"/>
                  </a:srgbClr>
                </a:solidFill>
                <a:effectLst>
                  <a:outerShdw blurRad="38100" dist="38100" dir="2700000" algn="tl">
                    <a:srgbClr val="000000"/>
                  </a:outerShdw>
                </a:effectLst>
                <a:latin typeface="HG創英ﾌﾟﾚｾﾞﾝｽEB" pitchFamily="17" charset="-128"/>
                <a:ea typeface="HG創英ﾌﾟﾚｾﾞﾝｽEB" pitchFamily="17" charset="-128"/>
              </a:rPr>
              <a:t>（注意欠損多動性症候群</a:t>
            </a:r>
            <a:r>
              <a:rPr lang="ja-JP" altLang="en-US" b="1" dirty="0" smtClean="0">
                <a:solidFill>
                  <a:srgbClr val="0000FF">
                    <a:lumMod val="75000"/>
                  </a:srgbClr>
                </a:solidFill>
                <a:effectLst>
                  <a:outerShdw blurRad="38100" dist="38100" dir="2700000" algn="tl">
                    <a:srgbClr val="000000"/>
                  </a:outerShdw>
                </a:effectLst>
                <a:latin typeface="HG創英ﾌﾟﾚｾﾞﾝｽEB" pitchFamily="17" charset="-128"/>
                <a:ea typeface="HG創英ﾌﾟﾚｾﾞﾝｽEB" pitchFamily="17" charset="-128"/>
              </a:rPr>
              <a:t>）　</a:t>
            </a:r>
            <a:r>
              <a:rPr lang="ja-JP" altLang="en-US" sz="2800" b="1" dirty="0" smtClean="0">
                <a:solidFill>
                  <a:srgbClr val="0000FF">
                    <a:lumMod val="75000"/>
                  </a:srgbClr>
                </a:solidFill>
                <a:effectLst>
                  <a:outerShdw blurRad="38100" dist="38100" dir="2700000" algn="tl">
                    <a:srgbClr val="000000"/>
                  </a:outerShdw>
                </a:effectLst>
                <a:latin typeface="HG創英ﾌﾟﾚｾﾞﾝｽEB" pitchFamily="17" charset="-128"/>
                <a:ea typeface="HG創英ﾌﾟﾚｾﾞﾝｽEB" pitchFamily="17" charset="-128"/>
              </a:rPr>
              <a:t>◎</a:t>
            </a:r>
            <a:r>
              <a:rPr lang="ja-JP" altLang="en-US" sz="2800" b="1" dirty="0">
                <a:solidFill>
                  <a:srgbClr val="0000FF">
                    <a:lumMod val="75000"/>
                  </a:srgbClr>
                </a:solidFill>
                <a:effectLst>
                  <a:outerShdw blurRad="38100" dist="38100" dir="2700000" algn="tl">
                    <a:srgbClr val="000000"/>
                  </a:outerShdw>
                </a:effectLst>
                <a:latin typeface="HG創英ﾌﾟﾚｾﾞﾝｽEB" pitchFamily="17" charset="-128"/>
                <a:ea typeface="HG創英ﾌﾟﾚｾﾞﾝｽEB" pitchFamily="17" charset="-128"/>
              </a:rPr>
              <a:t>ＬＤ（学習障害児）</a:t>
            </a:r>
          </a:p>
          <a:p>
            <a:pPr fontAlgn="base">
              <a:spcBef>
                <a:spcPct val="50000"/>
              </a:spcBef>
              <a:spcAft>
                <a:spcPct val="0"/>
              </a:spcAft>
            </a:pPr>
            <a:r>
              <a:rPr lang="ja-JP" altLang="en-US" sz="2800" b="1" dirty="0">
                <a:solidFill>
                  <a:srgbClr val="0000FF">
                    <a:lumMod val="75000"/>
                  </a:srgbClr>
                </a:solidFill>
                <a:effectLst>
                  <a:outerShdw blurRad="38100" dist="38100" dir="2700000" algn="tl">
                    <a:srgbClr val="000000"/>
                  </a:outerShdw>
                </a:effectLst>
                <a:latin typeface="HG創英ﾌﾟﾚｾﾞﾝｽEB" pitchFamily="17" charset="-128"/>
                <a:ea typeface="HG創英ﾌﾟﾚｾﾞﾝｽEB" pitchFamily="17" charset="-128"/>
              </a:rPr>
              <a:t>◎高機能</a:t>
            </a:r>
            <a:r>
              <a:rPr lang="ja-JP" altLang="en-US" sz="2800" b="1" dirty="0" smtClean="0">
                <a:solidFill>
                  <a:srgbClr val="0000FF">
                    <a:lumMod val="75000"/>
                  </a:srgbClr>
                </a:solidFill>
                <a:effectLst>
                  <a:outerShdw blurRad="38100" dist="38100" dir="2700000" algn="tl">
                    <a:srgbClr val="000000"/>
                  </a:outerShdw>
                </a:effectLst>
                <a:latin typeface="HG創英ﾌﾟﾚｾﾞﾝｽEB" pitchFamily="17" charset="-128"/>
                <a:ea typeface="HG創英ﾌﾟﾚｾﾞﾝｽEB" pitchFamily="17" charset="-128"/>
              </a:rPr>
              <a:t>自閉症　　　　　　◎</a:t>
            </a:r>
            <a:r>
              <a:rPr lang="ja-JP" altLang="en-US" sz="2800" b="1" dirty="0">
                <a:solidFill>
                  <a:srgbClr val="0000FF">
                    <a:lumMod val="75000"/>
                  </a:srgbClr>
                </a:solidFill>
                <a:effectLst>
                  <a:outerShdw blurRad="38100" dist="38100" dir="2700000" algn="tl">
                    <a:srgbClr val="000000"/>
                  </a:outerShdw>
                </a:effectLst>
                <a:latin typeface="HG創英ﾌﾟﾚｾﾞﾝｽEB" pitchFamily="17" charset="-128"/>
                <a:ea typeface="HG創英ﾌﾟﾚｾﾞﾝｽEB" pitchFamily="17" charset="-128"/>
              </a:rPr>
              <a:t>アスペルガー症候群</a:t>
            </a:r>
          </a:p>
          <a:p>
            <a:pPr fontAlgn="base">
              <a:spcBef>
                <a:spcPct val="50000"/>
              </a:spcBef>
              <a:spcAft>
                <a:spcPct val="0"/>
              </a:spcAft>
            </a:pPr>
            <a:r>
              <a:rPr lang="ja-JP" altLang="en-US" sz="2800" b="1" dirty="0">
                <a:solidFill>
                  <a:srgbClr val="0000FF">
                    <a:lumMod val="75000"/>
                  </a:srgbClr>
                </a:solidFill>
                <a:effectLst>
                  <a:outerShdw blurRad="38100" dist="38100" dir="2700000" algn="tl">
                    <a:srgbClr val="000000"/>
                  </a:outerShdw>
                </a:effectLst>
                <a:latin typeface="HG創英ﾌﾟﾚｾﾞﾝｽEB" pitchFamily="17" charset="-128"/>
                <a:ea typeface="HG創英ﾌﾟﾚｾﾞﾝｽEB" pitchFamily="17" charset="-128"/>
              </a:rPr>
              <a:t>◎高機能広汎性発達障害　等</a:t>
            </a:r>
          </a:p>
          <a:p>
            <a:pPr fontAlgn="base">
              <a:spcBef>
                <a:spcPct val="50000"/>
              </a:spcBef>
              <a:spcAft>
                <a:spcPct val="0"/>
              </a:spcAft>
            </a:pPr>
            <a:endParaRPr lang="en-US" altLang="ja-JP" sz="2000" b="1" dirty="0">
              <a:solidFill>
                <a:srgbClr val="0000FF">
                  <a:lumMod val="75000"/>
                </a:srgbClr>
              </a:solidFill>
              <a:effectLst>
                <a:outerShdw blurRad="38100" dist="38100" dir="2700000" algn="tl">
                  <a:srgbClr val="000000"/>
                </a:outerShdw>
              </a:effectLst>
              <a:latin typeface="Arial" charset="0"/>
              <a:ea typeface="HG創英ﾌﾟﾚｾﾞﾝｽEB" pitchFamily="17" charset="-128"/>
            </a:endParaRPr>
          </a:p>
        </p:txBody>
      </p:sp>
      <p:sp>
        <p:nvSpPr>
          <p:cNvPr id="50194" name="Text Box 18"/>
          <p:cNvSpPr txBox="1">
            <a:spLocks noChangeArrowheads="1"/>
          </p:cNvSpPr>
          <p:nvPr/>
        </p:nvSpPr>
        <p:spPr bwMode="auto">
          <a:xfrm>
            <a:off x="3374571" y="3778867"/>
            <a:ext cx="7794171" cy="584775"/>
          </a:xfrm>
          <a:prstGeom prst="rect">
            <a:avLst/>
          </a:prstGeom>
          <a:noFill/>
          <a:ln w="9525">
            <a:noFill/>
            <a:miter lim="800000"/>
            <a:headEnd/>
            <a:tailEnd/>
          </a:ln>
          <a:effectLst/>
        </p:spPr>
        <p:txBody>
          <a:bodyPr wrap="square">
            <a:spAutoFit/>
          </a:bodyPr>
          <a:lstStyle/>
          <a:p>
            <a:pPr fontAlgn="base">
              <a:spcBef>
                <a:spcPct val="50000"/>
              </a:spcBef>
              <a:spcAft>
                <a:spcPct val="0"/>
              </a:spcAft>
            </a:pPr>
            <a:r>
              <a:rPr lang="en-US" altLang="ja-JP" sz="3200" b="1" dirty="0">
                <a:solidFill>
                  <a:srgbClr val="FFFF00"/>
                </a:solidFill>
                <a:effectLst>
                  <a:outerShdw blurRad="38100" dist="38100" dir="2700000" algn="tl">
                    <a:srgbClr val="000000"/>
                  </a:outerShdw>
                </a:effectLst>
                <a:latin typeface="Arial" charset="0"/>
                <a:ea typeface="HG創英ﾌﾟﾚｾﾞﾝｽEB" pitchFamily="17" charset="-128"/>
              </a:rPr>
              <a:t>☆</a:t>
            </a:r>
            <a:r>
              <a:rPr lang="ja-JP" altLang="en-US" sz="3200" b="1" dirty="0">
                <a:solidFill>
                  <a:srgbClr val="FFFF00"/>
                </a:solidFill>
                <a:effectLst>
                  <a:outerShdw blurRad="38100" dist="38100" dir="2700000" algn="tl">
                    <a:srgbClr val="000000"/>
                  </a:outerShdw>
                </a:effectLst>
                <a:latin typeface="Arial" charset="0"/>
                <a:ea typeface="HG創英ﾌﾟﾚｾﾞﾝｽEB" pitchFamily="17" charset="-128"/>
              </a:rPr>
              <a:t>常にアクションやサインを出している</a:t>
            </a:r>
            <a:endParaRPr lang="ja-JP" altLang="en-US" sz="3200" b="1" dirty="0">
              <a:solidFill>
                <a:srgbClr val="FFFFFF"/>
              </a:solidFill>
              <a:effectLst>
                <a:outerShdw blurRad="38100" dist="38100" dir="2700000" algn="tl">
                  <a:srgbClr val="000000"/>
                </a:outerShdw>
              </a:effectLst>
              <a:latin typeface="Arial" charset="0"/>
              <a:ea typeface="HG創英ﾌﾟﾚｾﾞﾝｽEB" pitchFamily="17" charset="-128"/>
            </a:endParaRPr>
          </a:p>
        </p:txBody>
      </p:sp>
      <p:sp>
        <p:nvSpPr>
          <p:cNvPr id="50195" name="Text Box 19"/>
          <p:cNvSpPr txBox="1">
            <a:spLocks noChangeArrowheads="1"/>
          </p:cNvSpPr>
          <p:nvPr/>
        </p:nvSpPr>
        <p:spPr bwMode="auto">
          <a:xfrm>
            <a:off x="3374571" y="4528455"/>
            <a:ext cx="8490858" cy="1631216"/>
          </a:xfrm>
          <a:prstGeom prst="rect">
            <a:avLst/>
          </a:prstGeom>
          <a:noFill/>
          <a:ln w="9525">
            <a:noFill/>
            <a:miter lim="800000"/>
            <a:headEnd/>
            <a:tailEnd/>
          </a:ln>
          <a:effectLst/>
        </p:spPr>
        <p:txBody>
          <a:bodyPr wrap="square">
            <a:spAutoFit/>
          </a:bodyPr>
          <a:lstStyle/>
          <a:p>
            <a:pPr fontAlgn="base">
              <a:spcBef>
                <a:spcPct val="50000"/>
              </a:spcBef>
              <a:spcAft>
                <a:spcPct val="0"/>
              </a:spcAft>
            </a:pPr>
            <a:r>
              <a:rPr lang="en-US" altLang="ja-JP" sz="3600" b="1" dirty="0">
                <a:solidFill>
                  <a:srgbClr val="FFFF00"/>
                </a:solidFill>
                <a:effectLst>
                  <a:outerShdw blurRad="38100" dist="38100" dir="2700000" algn="tl">
                    <a:srgbClr val="000000"/>
                  </a:outerShdw>
                </a:effectLst>
                <a:latin typeface="Arial" charset="0"/>
                <a:ea typeface="HG創英ﾌﾟﾚｾﾞﾝｽEB" pitchFamily="17" charset="-128"/>
              </a:rPr>
              <a:t>☆</a:t>
            </a:r>
            <a:r>
              <a:rPr lang="ja-JP" altLang="en-US" sz="3200" b="1" dirty="0">
                <a:solidFill>
                  <a:srgbClr val="FFFF00"/>
                </a:solidFill>
                <a:effectLst>
                  <a:outerShdw blurRad="38100" dist="38100" dir="2700000" algn="tl">
                    <a:srgbClr val="000000"/>
                  </a:outerShdw>
                </a:effectLst>
                <a:latin typeface="Arial" charset="0"/>
                <a:ea typeface="HG創英ﾌﾟﾚｾﾞﾝｽEB" pitchFamily="17" charset="-128"/>
              </a:rPr>
              <a:t>アクションや</a:t>
            </a:r>
            <a:r>
              <a:rPr lang="ja-JP" altLang="en-US" sz="3200" b="1" dirty="0">
                <a:solidFill>
                  <a:srgbClr val="FFFF00"/>
                </a:solidFill>
                <a:effectLst>
                  <a:outerShdw blurRad="38100" dist="38100" dir="2700000" algn="tl">
                    <a:srgbClr val="000000"/>
                  </a:outerShdw>
                </a:effectLst>
                <a:ea typeface="HG創英ﾌﾟﾚｾﾞﾝｽEB" pitchFamily="17" charset="-128"/>
              </a:rPr>
              <a:t>サインを見逃さず</a:t>
            </a:r>
            <a:r>
              <a:rPr lang="ja-JP" altLang="en-US" sz="3200" b="1" dirty="0" smtClean="0">
                <a:solidFill>
                  <a:srgbClr val="FFFF00"/>
                </a:solidFill>
                <a:effectLst>
                  <a:outerShdw blurRad="38100" dist="38100" dir="2700000" algn="tl">
                    <a:srgbClr val="000000"/>
                  </a:outerShdw>
                </a:effectLst>
                <a:ea typeface="HG創英ﾌﾟﾚｾﾞﾝｽEB" pitchFamily="17" charset="-128"/>
              </a:rPr>
              <a:t>感じ取り、対応</a:t>
            </a:r>
            <a:r>
              <a:rPr lang="ja-JP" altLang="en-US" sz="3200" b="1" dirty="0">
                <a:solidFill>
                  <a:srgbClr val="FFFF00"/>
                </a:solidFill>
                <a:effectLst>
                  <a:outerShdw blurRad="38100" dist="38100" dir="2700000" algn="tl">
                    <a:srgbClr val="000000"/>
                  </a:outerShdw>
                </a:effectLst>
                <a:ea typeface="HG創英ﾌﾟﾚｾﾞﾝｽEB" pitchFamily="17" charset="-128"/>
              </a:rPr>
              <a:t>してくれる相手や、心を受け止めてくれ　</a:t>
            </a:r>
            <a:r>
              <a:rPr lang="ja-JP" altLang="en-US" sz="3200" b="1" dirty="0" err="1">
                <a:solidFill>
                  <a:srgbClr val="FFFF00"/>
                </a:solidFill>
                <a:effectLst>
                  <a:outerShdw blurRad="38100" dist="38100" dir="2700000" algn="tl">
                    <a:srgbClr val="000000"/>
                  </a:outerShdw>
                </a:effectLst>
                <a:ea typeface="HG創英ﾌﾟﾚｾﾞﾝｽEB" pitchFamily="17" charset="-128"/>
              </a:rPr>
              <a:t>る</a:t>
            </a:r>
            <a:r>
              <a:rPr lang="ja-JP" altLang="en-US" sz="3200" b="1" dirty="0">
                <a:solidFill>
                  <a:srgbClr val="FFFF00"/>
                </a:solidFill>
                <a:effectLst>
                  <a:outerShdw blurRad="38100" dist="38100" dir="2700000" algn="tl">
                    <a:srgbClr val="000000"/>
                  </a:outerShdw>
                </a:effectLst>
                <a:ea typeface="HG創英ﾌﾟﾚｾﾞﾝｽEB" pitchFamily="17" charset="-128"/>
              </a:rPr>
              <a:t>相手を敏感に察知できる力がある</a:t>
            </a:r>
          </a:p>
        </p:txBody>
      </p:sp>
      <p:sp>
        <p:nvSpPr>
          <p:cNvPr id="50197" name="AutoShape 21"/>
          <p:cNvSpPr>
            <a:spLocks noChangeArrowheads="1"/>
          </p:cNvSpPr>
          <p:nvPr/>
        </p:nvSpPr>
        <p:spPr bwMode="auto">
          <a:xfrm flipV="1">
            <a:off x="1338942" y="3614055"/>
            <a:ext cx="1600200" cy="914400"/>
          </a:xfrm>
          <a:custGeom>
            <a:avLst/>
            <a:gdLst>
              <a:gd name="G0" fmla="+- 12427 0 0"/>
              <a:gd name="G1" fmla="+- 4163 0 0"/>
              <a:gd name="G2" fmla="+- 12158 0 4163"/>
              <a:gd name="G3" fmla="+- G2 0 4163"/>
              <a:gd name="G4" fmla="*/ G3 32768 32059"/>
              <a:gd name="G5" fmla="*/ G4 1 2"/>
              <a:gd name="G6" fmla="+- 21600 0 12427"/>
              <a:gd name="G7" fmla="*/ G6 4163 6079"/>
              <a:gd name="G8" fmla="+- G7 12427 0"/>
              <a:gd name="T0" fmla="*/ 12427 w 21600"/>
              <a:gd name="T1" fmla="*/ 0 h 21600"/>
              <a:gd name="T2" fmla="*/ 12427 w 21600"/>
              <a:gd name="T3" fmla="*/ 12158 h 21600"/>
              <a:gd name="T4" fmla="*/ 1959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2427" y="0"/>
                </a:lnTo>
                <a:lnTo>
                  <a:pt x="12427" y="4163"/>
                </a:lnTo>
                <a:cubicBezTo>
                  <a:pt x="5564" y="4163"/>
                  <a:pt x="0" y="7742"/>
                  <a:pt x="0" y="12158"/>
                </a:cubicBezTo>
                <a:lnTo>
                  <a:pt x="0" y="21600"/>
                </a:lnTo>
                <a:lnTo>
                  <a:pt x="3917" y="21600"/>
                </a:lnTo>
                <a:lnTo>
                  <a:pt x="3917" y="12158"/>
                </a:lnTo>
                <a:cubicBezTo>
                  <a:pt x="3917" y="9859"/>
                  <a:pt x="7727" y="7995"/>
                  <a:pt x="12427" y="7995"/>
                </a:cubicBezTo>
                <a:lnTo>
                  <a:pt x="12427" y="12158"/>
                </a:lnTo>
                <a:close/>
              </a:path>
            </a:pathLst>
          </a:custGeom>
          <a:solidFill>
            <a:schemeClr val="accent1"/>
          </a:solidFill>
          <a:ln w="9525">
            <a:solidFill>
              <a:schemeClr val="tx1"/>
            </a:solidFill>
            <a:miter lim="800000"/>
            <a:headEnd/>
            <a:tailEnd/>
          </a:ln>
          <a:effectLst/>
        </p:spPr>
        <p:txBody>
          <a:bodyPr wrap="none" anchor="ctr"/>
          <a:lstStyle/>
          <a:p>
            <a:pPr fontAlgn="base">
              <a:spcBef>
                <a:spcPct val="0"/>
              </a:spcBef>
              <a:spcAft>
                <a:spcPct val="0"/>
              </a:spcAft>
            </a:pPr>
            <a:endParaRPr lang="ja-JP" altLang="en-US" sz="2000" b="1" u="sng">
              <a:solidFill>
                <a:srgbClr val="FF0033"/>
              </a:solidFill>
              <a:effectLst>
                <a:outerShdw blurRad="38100" dist="38100" dir="2700000" algn="tl">
                  <a:srgbClr val="000000">
                    <a:alpha val="43137"/>
                  </a:srgbClr>
                </a:outerShdw>
              </a:effectLst>
              <a:latin typeface="Century" pitchFamily="18" charset="0"/>
            </a:endParaRPr>
          </a:p>
        </p:txBody>
      </p:sp>
    </p:spTree>
    <p:extLst>
      <p:ext uri="{BB962C8B-B14F-4D97-AF65-F5344CB8AC3E}">
        <p14:creationId xmlns:p14="http://schemas.microsoft.com/office/powerpoint/2010/main" val="3598623271"/>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0193"/>
                                        </p:tgtEl>
                                        <p:attrNameLst>
                                          <p:attrName>style.visibility</p:attrName>
                                        </p:attrNameLst>
                                      </p:cBhvr>
                                      <p:to>
                                        <p:strVal val="visible"/>
                                      </p:to>
                                    </p:set>
                                    <p:anim calcmode="lin" valueType="num">
                                      <p:cBhvr additive="base">
                                        <p:cTn id="7" dur="500" fill="hold"/>
                                        <p:tgtEl>
                                          <p:spTgt spid="50193"/>
                                        </p:tgtEl>
                                        <p:attrNameLst>
                                          <p:attrName>ppt_x</p:attrName>
                                        </p:attrNameLst>
                                      </p:cBhvr>
                                      <p:tavLst>
                                        <p:tav tm="0">
                                          <p:val>
                                            <p:strVal val="0-#ppt_w/2"/>
                                          </p:val>
                                        </p:tav>
                                        <p:tav tm="100000">
                                          <p:val>
                                            <p:strVal val="#ppt_x"/>
                                          </p:val>
                                        </p:tav>
                                      </p:tavLst>
                                    </p:anim>
                                    <p:anim calcmode="lin" valueType="num">
                                      <p:cBhvr additive="base">
                                        <p:cTn id="8" dur="500" fill="hold"/>
                                        <p:tgtEl>
                                          <p:spTgt spid="5019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0197"/>
                                        </p:tgtEl>
                                        <p:attrNameLst>
                                          <p:attrName>style.visibility</p:attrName>
                                        </p:attrNameLst>
                                      </p:cBhvr>
                                      <p:to>
                                        <p:strVal val="visible"/>
                                      </p:to>
                                    </p:set>
                                    <p:anim calcmode="lin" valueType="num">
                                      <p:cBhvr additive="base">
                                        <p:cTn id="13" dur="500" fill="hold"/>
                                        <p:tgtEl>
                                          <p:spTgt spid="50197"/>
                                        </p:tgtEl>
                                        <p:attrNameLst>
                                          <p:attrName>ppt_x</p:attrName>
                                        </p:attrNameLst>
                                      </p:cBhvr>
                                      <p:tavLst>
                                        <p:tav tm="0">
                                          <p:val>
                                            <p:strVal val="0-#ppt_w/2"/>
                                          </p:val>
                                        </p:tav>
                                        <p:tav tm="100000">
                                          <p:val>
                                            <p:strVal val="#ppt_x"/>
                                          </p:val>
                                        </p:tav>
                                      </p:tavLst>
                                    </p:anim>
                                    <p:anim calcmode="lin" valueType="num">
                                      <p:cBhvr additive="base">
                                        <p:cTn id="14" dur="500" fill="hold"/>
                                        <p:tgtEl>
                                          <p:spTgt spid="50197"/>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0194"/>
                                        </p:tgtEl>
                                        <p:attrNameLst>
                                          <p:attrName>style.visibility</p:attrName>
                                        </p:attrNameLst>
                                      </p:cBhvr>
                                      <p:to>
                                        <p:strVal val="visible"/>
                                      </p:to>
                                    </p:set>
                                    <p:anim calcmode="lin" valueType="num">
                                      <p:cBhvr additive="base">
                                        <p:cTn id="19" dur="500" fill="hold"/>
                                        <p:tgtEl>
                                          <p:spTgt spid="50194"/>
                                        </p:tgtEl>
                                        <p:attrNameLst>
                                          <p:attrName>ppt_x</p:attrName>
                                        </p:attrNameLst>
                                      </p:cBhvr>
                                      <p:tavLst>
                                        <p:tav tm="0">
                                          <p:val>
                                            <p:strVal val="0-#ppt_w/2"/>
                                          </p:val>
                                        </p:tav>
                                        <p:tav tm="100000">
                                          <p:val>
                                            <p:strVal val="#ppt_x"/>
                                          </p:val>
                                        </p:tav>
                                      </p:tavLst>
                                    </p:anim>
                                    <p:anim calcmode="lin" valueType="num">
                                      <p:cBhvr additive="base">
                                        <p:cTn id="20" dur="500" fill="hold"/>
                                        <p:tgtEl>
                                          <p:spTgt spid="50194"/>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0195"/>
                                        </p:tgtEl>
                                        <p:attrNameLst>
                                          <p:attrName>style.visibility</p:attrName>
                                        </p:attrNameLst>
                                      </p:cBhvr>
                                      <p:to>
                                        <p:strVal val="visible"/>
                                      </p:to>
                                    </p:set>
                                    <p:anim calcmode="lin" valueType="num">
                                      <p:cBhvr additive="base">
                                        <p:cTn id="25" dur="500" fill="hold"/>
                                        <p:tgtEl>
                                          <p:spTgt spid="50195"/>
                                        </p:tgtEl>
                                        <p:attrNameLst>
                                          <p:attrName>ppt_x</p:attrName>
                                        </p:attrNameLst>
                                      </p:cBhvr>
                                      <p:tavLst>
                                        <p:tav tm="0">
                                          <p:val>
                                            <p:strVal val="0-#ppt_w/2"/>
                                          </p:val>
                                        </p:tav>
                                        <p:tav tm="100000">
                                          <p:val>
                                            <p:strVal val="#ppt_x"/>
                                          </p:val>
                                        </p:tav>
                                      </p:tavLst>
                                    </p:anim>
                                    <p:anim calcmode="lin" valueType="num">
                                      <p:cBhvr additive="base">
                                        <p:cTn id="26" dur="500" fill="hold"/>
                                        <p:tgtEl>
                                          <p:spTgt spid="50195"/>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1" nodeType="clickEffect">
                                  <p:stCondLst>
                                    <p:cond delay="0"/>
                                  </p:stCondLst>
                                  <p:childTnLst>
                                    <p:set>
                                      <p:cBhvr>
                                        <p:cTn id="30" dur="1" fill="hold">
                                          <p:stCondLst>
                                            <p:cond delay="0"/>
                                          </p:stCondLst>
                                        </p:cTn>
                                        <p:tgtEl>
                                          <p:spTgt spid="50195"/>
                                        </p:tgtEl>
                                        <p:attrNameLst>
                                          <p:attrName>style.visibility</p:attrName>
                                        </p:attrNameLst>
                                      </p:cBhvr>
                                      <p:to>
                                        <p:strVal val="visible"/>
                                      </p:to>
                                    </p:set>
                                    <p:animEffect transition="in" filter="dissolve">
                                      <p:cBhvr>
                                        <p:cTn id="31" dur="500"/>
                                        <p:tgtEl>
                                          <p:spTgt spid="501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93" grpId="0" animBg="1" autoUpdateAnimBg="0"/>
      <p:bldP spid="50194" grpId="0" autoUpdateAnimBg="0"/>
      <p:bldP spid="50195" grpId="0" autoUpdateAnimBg="0"/>
      <p:bldP spid="50195" grpId="1"/>
      <p:bldP spid="5019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 Box 2"/>
          <p:cNvSpPr txBox="1">
            <a:spLocks noChangeArrowheads="1"/>
          </p:cNvSpPr>
          <p:nvPr/>
        </p:nvSpPr>
        <p:spPr bwMode="auto">
          <a:xfrm>
            <a:off x="1404257" y="169450"/>
            <a:ext cx="7162800" cy="579438"/>
          </a:xfrm>
          <a:prstGeom prst="rect">
            <a:avLst/>
          </a:prstGeom>
          <a:noFill/>
          <a:ln w="9525">
            <a:noFill/>
            <a:miter lim="800000"/>
            <a:headEnd/>
            <a:tailEnd/>
          </a:ln>
          <a:effectLst/>
        </p:spPr>
        <p:txBody>
          <a:bodyPr>
            <a:spAutoFit/>
          </a:bodyPr>
          <a:lstStyle/>
          <a:p>
            <a:pPr fontAlgn="base">
              <a:spcBef>
                <a:spcPct val="50000"/>
              </a:spcBef>
              <a:spcAft>
                <a:spcPct val="0"/>
              </a:spcAft>
            </a:pPr>
            <a:r>
              <a:rPr lang="ja-JP" altLang="en-US" sz="3200" b="1" i="1" u="sng" dirty="0">
                <a:solidFill>
                  <a:srgbClr val="FFCC66"/>
                </a:solidFill>
                <a:effectLst>
                  <a:outerShdw blurRad="38100" dist="38100" dir="2700000" algn="tl">
                    <a:srgbClr val="000000"/>
                  </a:outerShdw>
                </a:effectLst>
                <a:latin typeface="Arial" charset="0"/>
                <a:ea typeface="HG創英ﾌﾟﾚｾﾞﾝｽEB" pitchFamily="17" charset="-128"/>
              </a:rPr>
              <a:t>問題行動をとる子どもへ指導の視点</a:t>
            </a:r>
          </a:p>
        </p:txBody>
      </p:sp>
      <p:sp>
        <p:nvSpPr>
          <p:cNvPr id="55299" name="Text Box 3"/>
          <p:cNvSpPr txBox="1">
            <a:spLocks noChangeArrowheads="1"/>
          </p:cNvSpPr>
          <p:nvPr/>
        </p:nvSpPr>
        <p:spPr bwMode="auto">
          <a:xfrm>
            <a:off x="1524000" y="936175"/>
            <a:ext cx="9144000" cy="1354217"/>
          </a:xfrm>
          <a:prstGeom prst="rect">
            <a:avLst/>
          </a:prstGeom>
          <a:noFill/>
          <a:ln w="9525">
            <a:noFill/>
            <a:miter lim="800000"/>
            <a:headEnd/>
            <a:tailEnd/>
          </a:ln>
          <a:effectLst/>
        </p:spPr>
        <p:txBody>
          <a:bodyPr>
            <a:spAutoFit/>
          </a:bodyPr>
          <a:lstStyle/>
          <a:p>
            <a:pPr fontAlgn="base">
              <a:spcBef>
                <a:spcPct val="50000"/>
              </a:spcBef>
              <a:spcAft>
                <a:spcPct val="0"/>
              </a:spcAft>
            </a:pPr>
            <a:r>
              <a:rPr lang="ja-JP" altLang="en-US" sz="2800" b="1" dirty="0">
                <a:solidFill>
                  <a:srgbClr val="FFFF00"/>
                </a:solidFill>
                <a:effectLst>
                  <a:outerShdw blurRad="38100" dist="38100" dir="2700000" algn="tl">
                    <a:srgbClr val="000000"/>
                  </a:outerShdw>
                </a:effectLst>
                <a:latin typeface="Arial" charset="0"/>
                <a:ea typeface="HG創英ﾌﾟﾚｾﾞﾝｽEB" pitchFamily="17" charset="-128"/>
              </a:rPr>
              <a:t>（１）問題の原因を特定することは、あまり意味が</a:t>
            </a:r>
            <a:r>
              <a:rPr lang="ja-JP" altLang="en-US" sz="2800" b="1" dirty="0" smtClean="0">
                <a:solidFill>
                  <a:srgbClr val="FFFF00"/>
                </a:solidFill>
                <a:effectLst>
                  <a:outerShdw blurRad="38100" dist="38100" dir="2700000" algn="tl">
                    <a:srgbClr val="000000"/>
                  </a:outerShdw>
                </a:effectLst>
                <a:latin typeface="Arial" charset="0"/>
                <a:ea typeface="HG創英ﾌﾟﾚｾﾞﾝｽEB" pitchFamily="17" charset="-128"/>
              </a:rPr>
              <a:t>ない</a:t>
            </a:r>
            <a:endParaRPr lang="en-US" altLang="ja-JP" sz="2800" b="1" dirty="0" smtClean="0">
              <a:solidFill>
                <a:srgbClr val="FFFF00"/>
              </a:solidFill>
              <a:effectLst>
                <a:outerShdw blurRad="38100" dist="38100" dir="2700000" algn="tl">
                  <a:srgbClr val="000000"/>
                </a:outerShdw>
              </a:effectLst>
              <a:latin typeface="Arial" charset="0"/>
              <a:ea typeface="HG創英ﾌﾟﾚｾﾞﾝｽEB" pitchFamily="17" charset="-128"/>
            </a:endParaRPr>
          </a:p>
          <a:p>
            <a:pPr fontAlgn="base">
              <a:spcBef>
                <a:spcPct val="50000"/>
              </a:spcBef>
              <a:spcAft>
                <a:spcPct val="0"/>
              </a:spcAft>
            </a:pPr>
            <a:endParaRPr lang="ja-JP" altLang="en-US" sz="3600" b="1" u="sng" dirty="0">
              <a:solidFill>
                <a:srgbClr val="FFFF00"/>
              </a:solidFill>
              <a:effectLst>
                <a:outerShdw blurRad="38100" dist="38100" dir="2700000" algn="tl">
                  <a:srgbClr val="000000"/>
                </a:outerShdw>
              </a:effectLst>
              <a:latin typeface="Arial" charset="0"/>
              <a:ea typeface="HG創英ﾌﾟﾚｾﾞﾝｽEB" pitchFamily="17" charset="-128"/>
            </a:endParaRPr>
          </a:p>
        </p:txBody>
      </p:sp>
      <p:sp>
        <p:nvSpPr>
          <p:cNvPr id="55300" name="Text Box 4"/>
          <p:cNvSpPr txBox="1">
            <a:spLocks noChangeArrowheads="1"/>
          </p:cNvSpPr>
          <p:nvPr/>
        </p:nvSpPr>
        <p:spPr bwMode="auto">
          <a:xfrm>
            <a:off x="2286000" y="1981201"/>
            <a:ext cx="5105400" cy="519113"/>
          </a:xfrm>
          <a:prstGeom prst="rect">
            <a:avLst/>
          </a:prstGeom>
          <a:noFill/>
          <a:ln w="9525">
            <a:noFill/>
            <a:miter lim="800000"/>
            <a:headEnd/>
            <a:tailEnd/>
          </a:ln>
          <a:effectLst/>
        </p:spPr>
        <p:txBody>
          <a:bodyPr>
            <a:spAutoFit/>
          </a:bodyPr>
          <a:lstStyle/>
          <a:p>
            <a:pPr fontAlgn="base">
              <a:spcBef>
                <a:spcPct val="50000"/>
              </a:spcBef>
              <a:spcAft>
                <a:spcPct val="0"/>
              </a:spcAft>
            </a:pPr>
            <a:endParaRPr lang="ja-JP" altLang="ja-JP" sz="2800">
              <a:solidFill>
                <a:srgbClr val="FFFFFF"/>
              </a:solidFill>
              <a:effectLst>
                <a:outerShdw blurRad="38100" dist="38100" dir="2700000" algn="tl">
                  <a:srgbClr val="000000"/>
                </a:outerShdw>
              </a:effectLst>
              <a:latin typeface="Arial" charset="0"/>
              <a:ea typeface="HG創英ﾌﾟﾚｾﾞﾝｽEB" pitchFamily="17" charset="-128"/>
            </a:endParaRPr>
          </a:p>
        </p:txBody>
      </p:sp>
      <p:sp>
        <p:nvSpPr>
          <p:cNvPr id="55303" name="Text Box 7"/>
          <p:cNvSpPr txBox="1">
            <a:spLocks noChangeArrowheads="1"/>
          </p:cNvSpPr>
          <p:nvPr/>
        </p:nvSpPr>
        <p:spPr bwMode="auto">
          <a:xfrm>
            <a:off x="1524000" y="2286003"/>
            <a:ext cx="9144000" cy="1232439"/>
          </a:xfrm>
          <a:prstGeom prst="rect">
            <a:avLst/>
          </a:prstGeom>
          <a:noFill/>
          <a:ln w="9525">
            <a:noFill/>
            <a:miter lim="800000"/>
            <a:headEnd/>
            <a:tailEnd/>
          </a:ln>
          <a:effectLst/>
        </p:spPr>
        <p:txBody>
          <a:bodyPr bIns="108000">
            <a:spAutoFit/>
          </a:bodyPr>
          <a:lstStyle/>
          <a:p>
            <a:pPr fontAlgn="base">
              <a:spcBef>
                <a:spcPct val="50000"/>
              </a:spcBef>
              <a:spcAft>
                <a:spcPct val="0"/>
              </a:spcAft>
            </a:pPr>
            <a:r>
              <a:rPr lang="ja-JP" altLang="en-US" sz="2800" b="1" dirty="0">
                <a:solidFill>
                  <a:srgbClr val="FFFF00"/>
                </a:solidFill>
                <a:effectLst>
                  <a:outerShdw blurRad="38100" dist="38100" dir="2700000" algn="tl">
                    <a:srgbClr val="000000"/>
                  </a:outerShdw>
                </a:effectLst>
                <a:latin typeface="Arial" charset="0"/>
                <a:ea typeface="HG創英ﾌﾟﾚｾﾞﾝｽEB" pitchFamily="17" charset="-128"/>
              </a:rPr>
              <a:t>（３）問題の解決の糸口は子どものサインや</a:t>
            </a:r>
            <a:r>
              <a:rPr lang="ja-JP" altLang="en-US" sz="2800" b="1" dirty="0" smtClean="0">
                <a:solidFill>
                  <a:srgbClr val="FFFF00"/>
                </a:solidFill>
                <a:effectLst>
                  <a:outerShdw blurRad="38100" dist="38100" dir="2700000" algn="tl">
                    <a:srgbClr val="000000"/>
                  </a:outerShdw>
                </a:effectLst>
                <a:latin typeface="Arial" charset="0"/>
                <a:ea typeface="HG創英ﾌﾟﾚｾﾞﾝｽEB" pitchFamily="17" charset="-128"/>
              </a:rPr>
              <a:t>アクション</a:t>
            </a:r>
            <a:endParaRPr lang="en-US" altLang="ja-JP" sz="2800" b="1" dirty="0" smtClean="0">
              <a:solidFill>
                <a:srgbClr val="FFFF00"/>
              </a:solidFill>
              <a:effectLst>
                <a:outerShdw blurRad="38100" dist="38100" dir="2700000" algn="tl">
                  <a:srgbClr val="000000"/>
                </a:outerShdw>
              </a:effectLst>
              <a:latin typeface="Arial" charset="0"/>
              <a:ea typeface="HG創英ﾌﾟﾚｾﾞﾝｽEB" pitchFamily="17" charset="-128"/>
            </a:endParaRPr>
          </a:p>
          <a:p>
            <a:pPr fontAlgn="base">
              <a:spcBef>
                <a:spcPct val="50000"/>
              </a:spcBef>
              <a:spcAft>
                <a:spcPct val="0"/>
              </a:spcAft>
            </a:pPr>
            <a:r>
              <a:rPr lang="ja-JP" altLang="en-US" sz="2800" b="1" dirty="0">
                <a:solidFill>
                  <a:srgbClr val="FFFF00"/>
                </a:solidFill>
                <a:effectLst>
                  <a:outerShdw blurRad="38100" dist="38100" dir="2700000" algn="tl">
                    <a:srgbClr val="000000"/>
                  </a:outerShdw>
                </a:effectLst>
                <a:latin typeface="Arial" charset="0"/>
                <a:ea typeface="HG創英ﾌﾟﾚｾﾞﾝｽEB" pitchFamily="17" charset="-128"/>
              </a:rPr>
              <a:t>　</a:t>
            </a:r>
            <a:r>
              <a:rPr lang="ja-JP" altLang="en-US" sz="2800" b="1" dirty="0" smtClean="0">
                <a:solidFill>
                  <a:srgbClr val="FFFF00"/>
                </a:solidFill>
                <a:effectLst>
                  <a:outerShdw blurRad="38100" dist="38100" dir="2700000" algn="tl">
                    <a:srgbClr val="000000"/>
                  </a:outerShdw>
                </a:effectLst>
                <a:latin typeface="Arial" charset="0"/>
                <a:ea typeface="HG創英ﾌﾟﾚｾﾞﾝｽEB" pitchFamily="17" charset="-128"/>
              </a:rPr>
              <a:t>　</a:t>
            </a:r>
            <a:r>
              <a:rPr lang="ja-JP" altLang="en-US" sz="2800" b="1" dirty="0">
                <a:solidFill>
                  <a:srgbClr val="FFFF00"/>
                </a:solidFill>
                <a:effectLst>
                  <a:outerShdw blurRad="38100" dist="38100" dir="2700000" algn="tl">
                    <a:srgbClr val="000000"/>
                  </a:outerShdw>
                </a:effectLst>
                <a:latin typeface="Arial" charset="0"/>
                <a:ea typeface="HG創英ﾌﾟﾚｾﾞﾝｽEB" pitchFamily="17" charset="-128"/>
              </a:rPr>
              <a:t>　</a:t>
            </a:r>
            <a:r>
              <a:rPr lang="ja-JP" altLang="en-US" sz="2800" b="1" dirty="0" smtClean="0">
                <a:solidFill>
                  <a:srgbClr val="FFFF00"/>
                </a:solidFill>
                <a:effectLst>
                  <a:outerShdw blurRad="38100" dist="38100" dir="2700000" algn="tl">
                    <a:srgbClr val="000000"/>
                  </a:outerShdw>
                </a:effectLst>
                <a:latin typeface="Arial" charset="0"/>
                <a:ea typeface="HG創英ﾌﾟﾚｾﾞﾝｽEB" pitchFamily="17" charset="-128"/>
              </a:rPr>
              <a:t>の</a:t>
            </a:r>
            <a:r>
              <a:rPr lang="ja-JP" altLang="en-US" sz="2800" b="1" dirty="0">
                <a:solidFill>
                  <a:srgbClr val="FFFF00"/>
                </a:solidFill>
                <a:effectLst>
                  <a:outerShdw blurRad="38100" dist="38100" dir="2700000" algn="tl">
                    <a:srgbClr val="000000"/>
                  </a:outerShdw>
                </a:effectLst>
                <a:latin typeface="Arial" charset="0"/>
                <a:ea typeface="HG創英ﾌﾟﾚｾﾞﾝｽEB" pitchFamily="17" charset="-128"/>
              </a:rPr>
              <a:t>中にある</a:t>
            </a:r>
            <a:endParaRPr lang="ja-JP" altLang="en-US" sz="3600" b="1" u="sng" dirty="0">
              <a:solidFill>
                <a:srgbClr val="FFFF00"/>
              </a:solidFill>
              <a:effectLst>
                <a:outerShdw blurRad="38100" dist="38100" dir="2700000" algn="tl">
                  <a:srgbClr val="000000"/>
                </a:outerShdw>
              </a:effectLst>
              <a:latin typeface="Arial" charset="0"/>
              <a:ea typeface="HG創英ﾌﾟﾚｾﾞﾝｽEB" pitchFamily="17" charset="-128"/>
            </a:endParaRPr>
          </a:p>
        </p:txBody>
      </p:sp>
      <p:sp>
        <p:nvSpPr>
          <p:cNvPr id="55304" name="Text Box 8"/>
          <p:cNvSpPr txBox="1">
            <a:spLocks noChangeArrowheads="1"/>
          </p:cNvSpPr>
          <p:nvPr/>
        </p:nvSpPr>
        <p:spPr bwMode="auto">
          <a:xfrm>
            <a:off x="1524000" y="3416757"/>
            <a:ext cx="9144000" cy="1169551"/>
          </a:xfrm>
          <a:prstGeom prst="rect">
            <a:avLst/>
          </a:prstGeom>
          <a:noFill/>
          <a:ln w="9525">
            <a:noFill/>
            <a:miter lim="800000"/>
            <a:headEnd/>
            <a:tailEnd/>
          </a:ln>
          <a:effectLst/>
        </p:spPr>
        <p:txBody>
          <a:bodyPr>
            <a:spAutoFit/>
          </a:bodyPr>
          <a:lstStyle/>
          <a:p>
            <a:pPr fontAlgn="base">
              <a:spcBef>
                <a:spcPct val="50000"/>
              </a:spcBef>
              <a:spcAft>
                <a:spcPct val="0"/>
              </a:spcAft>
            </a:pPr>
            <a:r>
              <a:rPr lang="ja-JP" altLang="en-US" sz="2800" b="1" dirty="0">
                <a:solidFill>
                  <a:srgbClr val="FFFF00"/>
                </a:solidFill>
                <a:effectLst>
                  <a:outerShdw blurRad="38100" dist="38100" dir="2700000" algn="tl">
                    <a:srgbClr val="000000"/>
                  </a:outerShdw>
                </a:effectLst>
                <a:latin typeface="Arial" charset="0"/>
                <a:ea typeface="HG創英ﾌﾟﾚｾﾞﾝｽEB" pitchFamily="17" charset="-128"/>
              </a:rPr>
              <a:t>（４）不安や怒りなどの問題行動をユーモアなどで、</a:t>
            </a:r>
            <a:endParaRPr lang="en-US" altLang="ja-JP" sz="2800" b="1" dirty="0">
              <a:solidFill>
                <a:srgbClr val="FFFF00"/>
              </a:solidFill>
              <a:effectLst>
                <a:outerShdw blurRad="38100" dist="38100" dir="2700000" algn="tl">
                  <a:srgbClr val="000000"/>
                </a:outerShdw>
              </a:effectLst>
              <a:latin typeface="Arial" charset="0"/>
              <a:ea typeface="HG創英ﾌﾟﾚｾﾞﾝｽEB" pitchFamily="17" charset="-128"/>
            </a:endParaRPr>
          </a:p>
          <a:p>
            <a:pPr fontAlgn="base">
              <a:spcBef>
                <a:spcPct val="50000"/>
              </a:spcBef>
              <a:spcAft>
                <a:spcPct val="0"/>
              </a:spcAft>
            </a:pPr>
            <a:r>
              <a:rPr lang="ja-JP" altLang="en-US" sz="2800" b="1" dirty="0">
                <a:solidFill>
                  <a:srgbClr val="FFFF00"/>
                </a:solidFill>
                <a:effectLst>
                  <a:outerShdw blurRad="38100" dist="38100" dir="2700000" algn="tl">
                    <a:srgbClr val="000000"/>
                  </a:outerShdw>
                </a:effectLst>
                <a:latin typeface="Arial" charset="0"/>
                <a:ea typeface="HG創英ﾌﾟﾚｾﾞﾝｽEB" pitchFamily="17" charset="-128"/>
              </a:rPr>
              <a:t>　　　他に転化する</a:t>
            </a:r>
          </a:p>
        </p:txBody>
      </p:sp>
      <p:sp>
        <p:nvSpPr>
          <p:cNvPr id="55305" name="Text Box 9"/>
          <p:cNvSpPr txBox="1">
            <a:spLocks noChangeArrowheads="1"/>
          </p:cNvSpPr>
          <p:nvPr/>
        </p:nvSpPr>
        <p:spPr bwMode="auto">
          <a:xfrm>
            <a:off x="1524000" y="1632861"/>
            <a:ext cx="9144000" cy="519113"/>
          </a:xfrm>
          <a:prstGeom prst="rect">
            <a:avLst/>
          </a:prstGeom>
          <a:noFill/>
          <a:ln w="9525">
            <a:noFill/>
            <a:miter lim="800000"/>
            <a:headEnd/>
            <a:tailEnd/>
          </a:ln>
          <a:effectLst/>
        </p:spPr>
        <p:txBody>
          <a:bodyPr>
            <a:spAutoFit/>
          </a:bodyPr>
          <a:lstStyle/>
          <a:p>
            <a:pPr fontAlgn="base">
              <a:spcBef>
                <a:spcPct val="50000"/>
              </a:spcBef>
              <a:spcAft>
                <a:spcPct val="0"/>
              </a:spcAft>
            </a:pPr>
            <a:r>
              <a:rPr lang="ja-JP" altLang="en-US" sz="2800" b="1" dirty="0">
                <a:solidFill>
                  <a:srgbClr val="FFFF00"/>
                </a:solidFill>
                <a:effectLst>
                  <a:outerShdw blurRad="38100" dist="38100" dir="2700000" algn="tl">
                    <a:srgbClr val="000000"/>
                  </a:outerShdw>
                </a:effectLst>
                <a:latin typeface="Arial" charset="0"/>
                <a:ea typeface="HG創英ﾌﾟﾚｾﾞﾝｽEB" pitchFamily="17" charset="-128"/>
              </a:rPr>
              <a:t>（２）解決への方法を見つけ出すこと　　　</a:t>
            </a:r>
            <a:endParaRPr lang="ja-JP" altLang="en-US" sz="3600" b="1" u="sng" dirty="0">
              <a:solidFill>
                <a:srgbClr val="FFFF00"/>
              </a:solidFill>
              <a:effectLst>
                <a:outerShdw blurRad="38100" dist="38100" dir="2700000" algn="tl">
                  <a:srgbClr val="000000"/>
                </a:outerShdw>
              </a:effectLst>
              <a:latin typeface="Arial" charset="0"/>
              <a:ea typeface="HG創英ﾌﾟﾚｾﾞﾝｽEB" pitchFamily="17" charset="-128"/>
            </a:endParaRPr>
          </a:p>
        </p:txBody>
      </p:sp>
      <p:sp>
        <p:nvSpPr>
          <p:cNvPr id="55306" name="Text Box 10"/>
          <p:cNvSpPr txBox="1">
            <a:spLocks noChangeArrowheads="1"/>
          </p:cNvSpPr>
          <p:nvPr/>
        </p:nvSpPr>
        <p:spPr bwMode="auto">
          <a:xfrm>
            <a:off x="1828799" y="5286389"/>
            <a:ext cx="9252857" cy="1387660"/>
          </a:xfrm>
          <a:prstGeom prst="rect">
            <a:avLst/>
          </a:prstGeom>
          <a:solidFill>
            <a:schemeClr val="accent1">
              <a:lumMod val="20000"/>
              <a:lumOff val="80000"/>
            </a:schemeClr>
          </a:solidFill>
          <a:ln w="38100" cmpd="dbl">
            <a:solidFill>
              <a:schemeClr val="hlink"/>
            </a:solidFill>
            <a:miter lim="800000"/>
            <a:headEnd/>
            <a:tailEnd/>
          </a:ln>
          <a:effectLst/>
        </p:spPr>
        <p:txBody>
          <a:bodyPr wrap="square" tIns="108000" bIns="108000">
            <a:spAutoFit/>
          </a:bodyPr>
          <a:lstStyle/>
          <a:p>
            <a:pPr fontAlgn="base">
              <a:spcBef>
                <a:spcPct val="50000"/>
              </a:spcBef>
              <a:spcAft>
                <a:spcPct val="0"/>
              </a:spcAft>
            </a:pPr>
            <a:r>
              <a:rPr lang="ja-JP" altLang="en-US" sz="2800" dirty="0">
                <a:solidFill>
                  <a:srgbClr val="FF0033"/>
                </a:solidFill>
                <a:effectLst>
                  <a:outerShdw blurRad="38100" dist="38100" dir="2700000" algn="tl">
                    <a:srgbClr val="000000"/>
                  </a:outerShdw>
                </a:effectLst>
                <a:latin typeface="Arial" charset="0"/>
                <a:ea typeface="HG創英ﾌﾟﾚｾﾞﾝｽEB" pitchFamily="17" charset="-128"/>
              </a:rPr>
              <a:t>　問題思考から解決思考への転換</a:t>
            </a:r>
          </a:p>
          <a:p>
            <a:pPr fontAlgn="base">
              <a:spcBef>
                <a:spcPct val="50000"/>
              </a:spcBef>
              <a:spcAft>
                <a:spcPct val="0"/>
              </a:spcAft>
            </a:pPr>
            <a:r>
              <a:rPr lang="ja-JP" altLang="en-US" sz="2000" dirty="0">
                <a:solidFill>
                  <a:srgbClr val="FF0033"/>
                </a:solidFill>
                <a:effectLst>
                  <a:outerShdw blurRad="38100" dist="38100" dir="2700000" algn="tl">
                    <a:srgbClr val="000000"/>
                  </a:outerShdw>
                </a:effectLst>
                <a:latin typeface="Arial" charset="0"/>
                <a:ea typeface="HG創英ﾌﾟﾚｾﾞﾝｽEB" pitchFamily="17" charset="-128"/>
              </a:rPr>
              <a:t>　　</a:t>
            </a:r>
            <a:r>
              <a:rPr lang="ja-JP" altLang="en-US" sz="3200" dirty="0">
                <a:solidFill>
                  <a:srgbClr val="FF0033"/>
                </a:solidFill>
                <a:effectLst>
                  <a:outerShdw blurRad="38100" dist="38100" dir="2700000" algn="tl">
                    <a:srgbClr val="000000"/>
                  </a:outerShdw>
                </a:effectLst>
                <a:latin typeface="Arial" charset="0"/>
                <a:ea typeface="HG創英ﾌﾟﾚｾﾞﾝｽEB" pitchFamily="17" charset="-128"/>
              </a:rPr>
              <a:t>問題を見るのでなく解決の方向に目を向ける</a:t>
            </a:r>
            <a:endParaRPr lang="ja-JP" altLang="en-US" sz="2800" dirty="0">
              <a:solidFill>
                <a:srgbClr val="FF0033"/>
              </a:solidFill>
              <a:effectLst>
                <a:outerShdw blurRad="38100" dist="38100" dir="2700000" algn="tl">
                  <a:srgbClr val="000000"/>
                </a:outerShdw>
              </a:effectLst>
              <a:latin typeface="Arial" charset="0"/>
              <a:ea typeface="HG創英ﾌﾟﾚｾﾞﾝｽEB" pitchFamily="17" charset="-128"/>
            </a:endParaRPr>
          </a:p>
        </p:txBody>
      </p:sp>
      <p:sp>
        <p:nvSpPr>
          <p:cNvPr id="55308" name="Text Box 12"/>
          <p:cNvSpPr txBox="1">
            <a:spLocks noChangeArrowheads="1"/>
          </p:cNvSpPr>
          <p:nvPr/>
        </p:nvSpPr>
        <p:spPr bwMode="auto">
          <a:xfrm>
            <a:off x="1524000" y="4615548"/>
            <a:ext cx="9144000" cy="523220"/>
          </a:xfrm>
          <a:prstGeom prst="rect">
            <a:avLst/>
          </a:prstGeom>
          <a:noFill/>
          <a:ln w="9525">
            <a:noFill/>
            <a:miter lim="800000"/>
            <a:headEnd/>
            <a:tailEnd/>
          </a:ln>
          <a:effectLst/>
        </p:spPr>
        <p:txBody>
          <a:bodyPr>
            <a:spAutoFit/>
          </a:bodyPr>
          <a:lstStyle/>
          <a:p>
            <a:pPr fontAlgn="base">
              <a:spcBef>
                <a:spcPct val="50000"/>
              </a:spcBef>
              <a:spcAft>
                <a:spcPct val="0"/>
              </a:spcAft>
            </a:pPr>
            <a:r>
              <a:rPr lang="ja-JP" altLang="en-US" sz="2800" b="1" dirty="0">
                <a:solidFill>
                  <a:srgbClr val="FFFF00"/>
                </a:solidFill>
                <a:effectLst>
                  <a:outerShdw blurRad="38100" dist="38100" dir="2700000" algn="tl">
                    <a:srgbClr val="000000"/>
                  </a:outerShdw>
                </a:effectLst>
                <a:latin typeface="Arial" charset="0"/>
                <a:ea typeface="HG創英ﾌﾟﾚｾﾞﾝｽEB" pitchFamily="17" charset="-128"/>
              </a:rPr>
              <a:t>（５）子どもの心の中に解決へ向かう力が内在する</a:t>
            </a:r>
            <a:endParaRPr lang="ja-JP" altLang="en-US" sz="3600" b="1" u="sng" dirty="0">
              <a:solidFill>
                <a:srgbClr val="FFFF00"/>
              </a:solidFill>
              <a:effectLst>
                <a:outerShdw blurRad="38100" dist="38100" dir="2700000" algn="tl">
                  <a:srgbClr val="000000"/>
                </a:outerShdw>
              </a:effectLst>
              <a:latin typeface="Arial" charset="0"/>
              <a:ea typeface="HG創英ﾌﾟﾚｾﾞﾝｽEB" pitchFamily="17" charset="-128"/>
            </a:endParaRPr>
          </a:p>
        </p:txBody>
      </p:sp>
    </p:spTree>
    <p:extLst>
      <p:ext uri="{BB962C8B-B14F-4D97-AF65-F5344CB8AC3E}">
        <p14:creationId xmlns:p14="http://schemas.microsoft.com/office/powerpoint/2010/main" val="2834695094"/>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55306"/>
                                        </p:tgtEl>
                                        <p:attrNameLst>
                                          <p:attrName>style.visibility</p:attrName>
                                        </p:attrNameLst>
                                      </p:cBhvr>
                                      <p:to>
                                        <p:strVal val="visible"/>
                                      </p:to>
                                    </p:set>
                                    <p:anim calcmode="lin" valueType="num">
                                      <p:cBhvr>
                                        <p:cTn id="7" dur="500" fill="hold"/>
                                        <p:tgtEl>
                                          <p:spTgt spid="55306"/>
                                        </p:tgtEl>
                                        <p:attrNameLst>
                                          <p:attrName>ppt_w</p:attrName>
                                        </p:attrNameLst>
                                      </p:cBhvr>
                                      <p:tavLst>
                                        <p:tav tm="0">
                                          <p:val>
                                            <p:fltVal val="0"/>
                                          </p:val>
                                        </p:tav>
                                        <p:tav tm="100000">
                                          <p:val>
                                            <p:strVal val="#ppt_w"/>
                                          </p:val>
                                        </p:tav>
                                      </p:tavLst>
                                    </p:anim>
                                    <p:anim calcmode="lin" valueType="num">
                                      <p:cBhvr>
                                        <p:cTn id="8" dur="500" fill="hold"/>
                                        <p:tgtEl>
                                          <p:spTgt spid="5530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6" grpId="0" animBg="1"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 Box 2"/>
          <p:cNvSpPr txBox="1">
            <a:spLocks noChangeArrowheads="1"/>
          </p:cNvSpPr>
          <p:nvPr/>
        </p:nvSpPr>
        <p:spPr bwMode="auto">
          <a:xfrm>
            <a:off x="1828800" y="152400"/>
            <a:ext cx="8153400" cy="579438"/>
          </a:xfrm>
          <a:prstGeom prst="rect">
            <a:avLst/>
          </a:prstGeom>
          <a:noFill/>
          <a:ln w="9525">
            <a:noFill/>
            <a:miter lim="800000"/>
            <a:headEnd/>
            <a:tailEnd/>
          </a:ln>
          <a:effectLst/>
        </p:spPr>
        <p:txBody>
          <a:bodyPr>
            <a:spAutoFit/>
          </a:bodyPr>
          <a:lstStyle/>
          <a:p>
            <a:pPr fontAlgn="base">
              <a:spcBef>
                <a:spcPct val="50000"/>
              </a:spcBef>
              <a:spcAft>
                <a:spcPct val="0"/>
              </a:spcAft>
            </a:pPr>
            <a:r>
              <a:rPr lang="ja-JP" altLang="en-US" sz="3200" b="1" i="1" u="sng">
                <a:solidFill>
                  <a:srgbClr val="FFCC66"/>
                </a:solidFill>
                <a:effectLst>
                  <a:outerShdw blurRad="38100" dist="38100" dir="2700000" algn="tl">
                    <a:srgbClr val="000000"/>
                  </a:outerShdw>
                </a:effectLst>
                <a:latin typeface="Arial" charset="0"/>
                <a:ea typeface="HG創英ﾌﾟﾚｾﾞﾝｽEB" pitchFamily="17" charset="-128"/>
              </a:rPr>
              <a:t>指導の視点１</a:t>
            </a:r>
            <a:r>
              <a:rPr lang="ja-JP" altLang="en-US" sz="3200" b="1" i="1" u="sng">
                <a:solidFill>
                  <a:srgbClr val="0000FF"/>
                </a:solidFill>
                <a:effectLst>
                  <a:outerShdw blurRad="38100" dist="38100" dir="2700000" algn="tl">
                    <a:srgbClr val="000000"/>
                  </a:outerShdw>
                </a:effectLst>
                <a:latin typeface="Arial" charset="0"/>
                <a:ea typeface="HG創英ﾌﾟﾚｾﾞﾝｽEB" pitchFamily="17" charset="-128"/>
              </a:rPr>
              <a:t>　原因の特定に目を向けない</a:t>
            </a:r>
          </a:p>
        </p:txBody>
      </p:sp>
      <p:sp>
        <p:nvSpPr>
          <p:cNvPr id="51205" name="Text Box 5"/>
          <p:cNvSpPr txBox="1">
            <a:spLocks noChangeArrowheads="1"/>
          </p:cNvSpPr>
          <p:nvPr/>
        </p:nvSpPr>
        <p:spPr bwMode="auto">
          <a:xfrm>
            <a:off x="2286000" y="1981201"/>
            <a:ext cx="5105400" cy="519113"/>
          </a:xfrm>
          <a:prstGeom prst="rect">
            <a:avLst/>
          </a:prstGeom>
          <a:noFill/>
          <a:ln w="9525">
            <a:noFill/>
            <a:miter lim="800000"/>
            <a:headEnd/>
            <a:tailEnd/>
          </a:ln>
          <a:effectLst/>
        </p:spPr>
        <p:txBody>
          <a:bodyPr>
            <a:spAutoFit/>
          </a:bodyPr>
          <a:lstStyle/>
          <a:p>
            <a:pPr fontAlgn="base">
              <a:spcBef>
                <a:spcPct val="50000"/>
              </a:spcBef>
              <a:spcAft>
                <a:spcPct val="0"/>
              </a:spcAft>
            </a:pPr>
            <a:endParaRPr lang="ja-JP" altLang="ja-JP" sz="2800">
              <a:solidFill>
                <a:srgbClr val="FFFFFF"/>
              </a:solidFill>
              <a:effectLst>
                <a:outerShdw blurRad="38100" dist="38100" dir="2700000" algn="tl">
                  <a:srgbClr val="000000"/>
                </a:outerShdw>
              </a:effectLst>
              <a:latin typeface="Arial" charset="0"/>
              <a:ea typeface="HG創英ﾌﾟﾚｾﾞﾝｽEB" pitchFamily="17" charset="-128"/>
            </a:endParaRPr>
          </a:p>
        </p:txBody>
      </p:sp>
      <p:sp>
        <p:nvSpPr>
          <p:cNvPr id="51222" name="Text Box 22"/>
          <p:cNvSpPr txBox="1">
            <a:spLocks noChangeArrowheads="1"/>
          </p:cNvSpPr>
          <p:nvPr/>
        </p:nvSpPr>
        <p:spPr bwMode="auto">
          <a:xfrm>
            <a:off x="2623458" y="1110343"/>
            <a:ext cx="7010400" cy="1812700"/>
          </a:xfrm>
          <a:prstGeom prst="rect">
            <a:avLst/>
          </a:prstGeom>
          <a:noFill/>
          <a:ln w="9525">
            <a:noFill/>
            <a:miter lim="800000"/>
            <a:headEnd/>
            <a:tailEnd/>
          </a:ln>
          <a:effectLst/>
        </p:spPr>
        <p:txBody>
          <a:bodyPr wrap="square">
            <a:spAutoFit/>
          </a:bodyPr>
          <a:lstStyle/>
          <a:p>
            <a:pPr fontAlgn="base">
              <a:spcBef>
                <a:spcPct val="50000"/>
              </a:spcBef>
              <a:spcAft>
                <a:spcPct val="0"/>
              </a:spcAft>
            </a:pPr>
            <a:r>
              <a:rPr lang="ja-JP" altLang="en-US" sz="2800" b="1" dirty="0">
                <a:solidFill>
                  <a:srgbClr val="FFFF00"/>
                </a:solidFill>
                <a:effectLst>
                  <a:outerShdw blurRad="38100" dist="38100" dir="2700000" algn="tl">
                    <a:srgbClr val="000000"/>
                  </a:outerShdw>
                </a:effectLst>
                <a:latin typeface="Arial" charset="0"/>
                <a:ea typeface="HG創英ﾌﾟﾚｾﾞﾝｽEB" pitchFamily="17" charset="-128"/>
              </a:rPr>
              <a:t>本当の原因なんて分からない</a:t>
            </a:r>
          </a:p>
          <a:p>
            <a:pPr fontAlgn="base">
              <a:spcBef>
                <a:spcPct val="50000"/>
              </a:spcBef>
              <a:spcAft>
                <a:spcPct val="0"/>
              </a:spcAft>
            </a:pPr>
            <a:r>
              <a:rPr lang="ja-JP" altLang="en-US" sz="2800" b="1" dirty="0">
                <a:solidFill>
                  <a:srgbClr val="FFFF00"/>
                </a:solidFill>
                <a:effectLst>
                  <a:outerShdw blurRad="38100" dist="38100" dir="2700000" algn="tl">
                    <a:srgbClr val="000000"/>
                  </a:outerShdw>
                </a:effectLst>
                <a:latin typeface="Arial" charset="0"/>
                <a:ea typeface="HG創英ﾌﾟﾚｾﾞﾝｽEB" pitchFamily="17" charset="-128"/>
              </a:rPr>
              <a:t>心は複雑でみえにくいから</a:t>
            </a:r>
          </a:p>
          <a:p>
            <a:pPr fontAlgn="base">
              <a:spcBef>
                <a:spcPct val="50000"/>
              </a:spcBef>
              <a:spcAft>
                <a:spcPct val="0"/>
              </a:spcAft>
            </a:pPr>
            <a:r>
              <a:rPr lang="ja-JP" altLang="en-US" sz="2800" b="1" dirty="0">
                <a:solidFill>
                  <a:srgbClr val="FFFF00"/>
                </a:solidFill>
                <a:effectLst>
                  <a:outerShdw blurRad="38100" dist="38100" dir="2700000" algn="tl">
                    <a:srgbClr val="000000"/>
                  </a:outerShdw>
                </a:effectLst>
                <a:latin typeface="Arial" charset="0"/>
                <a:ea typeface="HG創英ﾌﾟﾚｾﾞﾝｽEB" pitchFamily="17" charset="-128"/>
              </a:rPr>
              <a:t>ケース一つ一つで全部ちがう</a:t>
            </a:r>
          </a:p>
        </p:txBody>
      </p:sp>
      <p:sp>
        <p:nvSpPr>
          <p:cNvPr id="51223" name="Text Box 23"/>
          <p:cNvSpPr txBox="1">
            <a:spLocks noChangeArrowheads="1"/>
          </p:cNvSpPr>
          <p:nvPr/>
        </p:nvSpPr>
        <p:spPr bwMode="auto">
          <a:xfrm>
            <a:off x="2035632" y="3940628"/>
            <a:ext cx="9100454" cy="1384995"/>
          </a:xfrm>
          <a:prstGeom prst="rect">
            <a:avLst/>
          </a:prstGeom>
          <a:noFill/>
          <a:ln w="9525">
            <a:noFill/>
            <a:miter lim="800000"/>
            <a:headEnd/>
            <a:tailEnd/>
          </a:ln>
          <a:effectLst/>
        </p:spPr>
        <p:txBody>
          <a:bodyPr wrap="square">
            <a:spAutoFit/>
          </a:bodyPr>
          <a:lstStyle/>
          <a:p>
            <a:pPr fontAlgn="base">
              <a:spcBef>
                <a:spcPct val="50000"/>
              </a:spcBef>
              <a:spcAft>
                <a:spcPct val="0"/>
              </a:spcAft>
            </a:pPr>
            <a:r>
              <a:rPr lang="en-US" altLang="ja-JP" sz="2800" dirty="0">
                <a:solidFill>
                  <a:srgbClr val="FFFF00"/>
                </a:solidFill>
                <a:effectLst>
                  <a:outerShdw blurRad="38100" dist="38100" dir="2700000" algn="tl">
                    <a:srgbClr val="000000"/>
                  </a:outerShdw>
                </a:effectLst>
                <a:latin typeface="HG創英ﾌﾟﾚｾﾞﾝｽEB" pitchFamily="17" charset="-128"/>
                <a:ea typeface="HG創英ﾌﾟﾚｾﾞﾝｽEB" pitchFamily="17" charset="-128"/>
              </a:rPr>
              <a:t>☆</a:t>
            </a:r>
            <a:r>
              <a:rPr lang="ja-JP" altLang="en-US" sz="2800" dirty="0">
                <a:solidFill>
                  <a:srgbClr val="FFFF00"/>
                </a:solidFill>
                <a:effectLst>
                  <a:outerShdw blurRad="38100" dist="38100" dir="2700000" algn="tl">
                    <a:srgbClr val="000000"/>
                  </a:outerShdw>
                </a:effectLst>
                <a:latin typeface="HG創英ﾌﾟﾚｾﾞﾝｽEB" pitchFamily="17" charset="-128"/>
                <a:ea typeface="HG創英ﾌﾟﾚｾﾞﾝｽEB" pitchFamily="17" charset="-128"/>
              </a:rPr>
              <a:t>「見えないもの」を推測し「見えるようにする」という</a:t>
            </a:r>
            <a:r>
              <a:rPr lang="ja-JP" altLang="en-US" sz="2800" dirty="0" smtClean="0">
                <a:solidFill>
                  <a:srgbClr val="FFFF00"/>
                </a:solidFill>
                <a:effectLst>
                  <a:outerShdw blurRad="38100" dist="38100" dir="2700000" algn="tl">
                    <a:srgbClr val="000000"/>
                  </a:outerShdw>
                </a:effectLst>
                <a:latin typeface="HG創英ﾌﾟﾚｾﾞﾝｽEB" pitchFamily="17" charset="-128"/>
                <a:ea typeface="HG創英ﾌﾟﾚｾﾞﾝｽEB" pitchFamily="17" charset="-128"/>
              </a:rPr>
              <a:t>原因探し</a:t>
            </a:r>
            <a:r>
              <a:rPr lang="ja-JP" altLang="en-US" sz="2800" dirty="0">
                <a:solidFill>
                  <a:srgbClr val="FFFF00"/>
                </a:solidFill>
                <a:effectLst>
                  <a:outerShdw blurRad="38100" dist="38100" dir="2700000" algn="tl">
                    <a:srgbClr val="000000"/>
                  </a:outerShdw>
                </a:effectLst>
                <a:latin typeface="HG創英ﾌﾟﾚｾﾞﾝｽEB" pitchFamily="17" charset="-128"/>
                <a:ea typeface="HG創英ﾌﾟﾚｾﾞﾝｽEB" pitchFamily="17" charset="-128"/>
              </a:rPr>
              <a:t>の作業は、現場の直接的な指導にはあまり</a:t>
            </a:r>
            <a:r>
              <a:rPr lang="ja-JP" altLang="en-US" sz="2800" dirty="0" smtClean="0">
                <a:solidFill>
                  <a:srgbClr val="FFFF00"/>
                </a:solidFill>
                <a:effectLst>
                  <a:outerShdw blurRad="38100" dist="38100" dir="2700000" algn="tl">
                    <a:srgbClr val="000000"/>
                  </a:outerShdw>
                </a:effectLst>
                <a:latin typeface="HG創英ﾌﾟﾚｾﾞﾝｽEB" pitchFamily="17" charset="-128"/>
                <a:ea typeface="HG創英ﾌﾟﾚｾﾞﾝｽEB" pitchFamily="17" charset="-128"/>
              </a:rPr>
              <a:t>役立たないばかり</a:t>
            </a:r>
            <a:r>
              <a:rPr lang="ja-JP" altLang="en-US" sz="2800" dirty="0">
                <a:solidFill>
                  <a:srgbClr val="FFFF00"/>
                </a:solidFill>
                <a:effectLst>
                  <a:outerShdw blurRad="38100" dist="38100" dir="2700000" algn="tl">
                    <a:srgbClr val="000000"/>
                  </a:outerShdw>
                </a:effectLst>
                <a:latin typeface="HG創英ﾌﾟﾚｾﾞﾝｽEB" pitchFamily="17" charset="-128"/>
                <a:ea typeface="HG創英ﾌﾟﾚｾﾞﾝｽEB" pitchFamily="17" charset="-128"/>
              </a:rPr>
              <a:t>か、副作用もある</a:t>
            </a:r>
            <a:r>
              <a:rPr lang="ja-JP" altLang="en-US" sz="2800" dirty="0" smtClean="0">
                <a:solidFill>
                  <a:srgbClr val="FFFF00"/>
                </a:solidFill>
                <a:effectLst>
                  <a:outerShdw blurRad="38100" dist="38100" dir="2700000" algn="tl">
                    <a:srgbClr val="000000"/>
                  </a:outerShdw>
                </a:effectLst>
                <a:latin typeface="HG創英ﾌﾟﾚｾﾞﾝｽEB" pitchFamily="17" charset="-128"/>
                <a:ea typeface="HG創英ﾌﾟﾚｾﾞﾝｽEB" pitchFamily="17" charset="-128"/>
              </a:rPr>
              <a:t>。　→Ｂ</a:t>
            </a:r>
            <a:r>
              <a:rPr lang="ja-JP" altLang="en-US" sz="2800" dirty="0">
                <a:solidFill>
                  <a:srgbClr val="FFFF00"/>
                </a:solidFill>
                <a:effectLst>
                  <a:outerShdw blurRad="38100" dist="38100" dir="2700000" algn="tl">
                    <a:srgbClr val="000000"/>
                  </a:outerShdw>
                </a:effectLst>
                <a:latin typeface="HG創英ﾌﾟﾚｾﾞﾝｽEB" pitchFamily="17" charset="-128"/>
                <a:ea typeface="HG創英ﾌﾟﾚｾﾞﾝｽEB" pitchFamily="17" charset="-128"/>
              </a:rPr>
              <a:t>君の母親の例</a:t>
            </a:r>
          </a:p>
        </p:txBody>
      </p:sp>
      <p:sp>
        <p:nvSpPr>
          <p:cNvPr id="51225" name="Text Box 25"/>
          <p:cNvSpPr txBox="1">
            <a:spLocks noChangeArrowheads="1"/>
          </p:cNvSpPr>
          <p:nvPr/>
        </p:nvSpPr>
        <p:spPr bwMode="auto">
          <a:xfrm>
            <a:off x="2057400" y="3352801"/>
            <a:ext cx="7696200" cy="519113"/>
          </a:xfrm>
          <a:prstGeom prst="rect">
            <a:avLst/>
          </a:prstGeom>
          <a:noFill/>
          <a:ln w="9525">
            <a:noFill/>
            <a:miter lim="800000"/>
            <a:headEnd/>
            <a:tailEnd/>
          </a:ln>
          <a:effectLst/>
        </p:spPr>
        <p:txBody>
          <a:bodyPr>
            <a:spAutoFit/>
          </a:bodyPr>
          <a:lstStyle/>
          <a:p>
            <a:pPr fontAlgn="base">
              <a:spcBef>
                <a:spcPct val="50000"/>
              </a:spcBef>
              <a:spcAft>
                <a:spcPct val="0"/>
              </a:spcAft>
            </a:pPr>
            <a:r>
              <a:rPr lang="en-US" altLang="ja-JP" sz="2800" b="1">
                <a:solidFill>
                  <a:srgbClr val="FFFF00"/>
                </a:solidFill>
                <a:effectLst>
                  <a:outerShdw blurRad="38100" dist="38100" dir="2700000" algn="tl">
                    <a:srgbClr val="000000"/>
                  </a:outerShdw>
                </a:effectLst>
                <a:latin typeface="Arial" charset="0"/>
                <a:ea typeface="HG創英ﾌﾟﾚｾﾞﾝｽEB" pitchFamily="17" charset="-128"/>
              </a:rPr>
              <a:t>☆</a:t>
            </a:r>
            <a:r>
              <a:rPr lang="ja-JP" altLang="en-US" sz="2800" b="1">
                <a:solidFill>
                  <a:srgbClr val="FFFF00"/>
                </a:solidFill>
                <a:effectLst>
                  <a:outerShdw blurRad="38100" dist="38100" dir="2700000" algn="tl">
                    <a:srgbClr val="000000"/>
                  </a:outerShdw>
                </a:effectLst>
                <a:latin typeface="Arial" charset="0"/>
                <a:ea typeface="HG創英ﾌﾟﾚｾﾞﾝｽEB" pitchFamily="17" charset="-128"/>
              </a:rPr>
              <a:t>原因があって結果があるのではない</a:t>
            </a:r>
            <a:endParaRPr lang="ja-JP" altLang="en-US" sz="3600" b="1" u="sng">
              <a:solidFill>
                <a:srgbClr val="FFFF00"/>
              </a:solidFill>
              <a:effectLst>
                <a:outerShdw blurRad="38100" dist="38100" dir="2700000" algn="tl">
                  <a:srgbClr val="000000"/>
                </a:outerShdw>
              </a:effectLst>
              <a:latin typeface="Arial" charset="0"/>
              <a:ea typeface="HG創英ﾌﾟﾚｾﾞﾝｽEB" pitchFamily="17" charset="-128"/>
            </a:endParaRPr>
          </a:p>
        </p:txBody>
      </p:sp>
      <p:sp>
        <p:nvSpPr>
          <p:cNvPr id="51226" name="Text Box 26"/>
          <p:cNvSpPr txBox="1">
            <a:spLocks noChangeArrowheads="1"/>
          </p:cNvSpPr>
          <p:nvPr/>
        </p:nvSpPr>
        <p:spPr bwMode="auto">
          <a:xfrm>
            <a:off x="1850572" y="5660569"/>
            <a:ext cx="8686800" cy="954107"/>
          </a:xfrm>
          <a:prstGeom prst="rect">
            <a:avLst/>
          </a:prstGeom>
          <a:solidFill>
            <a:schemeClr val="accent1">
              <a:lumMod val="20000"/>
              <a:lumOff val="80000"/>
            </a:schemeClr>
          </a:solidFill>
          <a:ln w="38100" cmpd="dbl">
            <a:solidFill>
              <a:schemeClr val="hlink"/>
            </a:solidFill>
            <a:miter lim="800000"/>
            <a:headEnd/>
            <a:tailEnd/>
          </a:ln>
          <a:effectLst/>
        </p:spPr>
        <p:txBody>
          <a:bodyPr>
            <a:spAutoFit/>
          </a:bodyPr>
          <a:lstStyle/>
          <a:p>
            <a:pPr fontAlgn="base">
              <a:spcBef>
                <a:spcPct val="50000"/>
              </a:spcBef>
              <a:spcAft>
                <a:spcPct val="0"/>
              </a:spcAft>
            </a:pPr>
            <a:r>
              <a:rPr lang="ja-JP" altLang="en-US" sz="2800" b="1" dirty="0">
                <a:solidFill>
                  <a:srgbClr val="FF9933"/>
                </a:solidFill>
                <a:effectLst>
                  <a:outerShdw blurRad="38100" dist="38100" dir="2700000" algn="tl">
                    <a:srgbClr val="000000"/>
                  </a:outerShdw>
                </a:effectLst>
                <a:latin typeface="ＭＳ 明朝" pitchFamily="17" charset="-128"/>
              </a:rPr>
              <a:t>アクションや</a:t>
            </a:r>
            <a:r>
              <a:rPr lang="ja-JP" altLang="en-US" sz="2800" b="1" dirty="0" smtClean="0">
                <a:solidFill>
                  <a:srgbClr val="FF9933"/>
                </a:solidFill>
                <a:effectLst>
                  <a:outerShdw blurRad="38100" dist="38100" dir="2700000" algn="tl">
                    <a:srgbClr val="000000"/>
                  </a:outerShdw>
                </a:effectLst>
                <a:latin typeface="ＭＳ 明朝" pitchFamily="17" charset="-128"/>
              </a:rPr>
              <a:t>サインなどの</a:t>
            </a:r>
            <a:r>
              <a:rPr lang="ja-JP" altLang="en-US" sz="2800" b="1" dirty="0" smtClean="0">
                <a:solidFill>
                  <a:srgbClr val="FF0000"/>
                </a:solidFill>
                <a:effectLst>
                  <a:outerShdw blurRad="38100" dist="38100" dir="2700000" algn="tl">
                    <a:srgbClr val="000000"/>
                  </a:outerShdw>
                </a:effectLst>
                <a:latin typeface="ＭＳ 明朝" pitchFamily="17" charset="-128"/>
              </a:rPr>
              <a:t>「</a:t>
            </a:r>
            <a:r>
              <a:rPr lang="ja-JP" altLang="en-US" sz="2800" b="1" dirty="0">
                <a:solidFill>
                  <a:srgbClr val="FF0000"/>
                </a:solidFill>
                <a:effectLst>
                  <a:outerShdw blurRad="38100" dist="38100" dir="2700000" algn="tl">
                    <a:srgbClr val="000000"/>
                  </a:outerShdw>
                </a:effectLst>
                <a:latin typeface="ＭＳ 明朝" pitchFamily="17" charset="-128"/>
              </a:rPr>
              <a:t>見えるもの」を「見落とさない」</a:t>
            </a:r>
            <a:r>
              <a:rPr lang="ja-JP" altLang="en-US" sz="2800" b="1" dirty="0">
                <a:solidFill>
                  <a:srgbClr val="FF9933"/>
                </a:solidFill>
                <a:effectLst>
                  <a:outerShdw blurRad="38100" dist="38100" dir="2700000" algn="tl">
                    <a:srgbClr val="000000"/>
                  </a:outerShdw>
                </a:effectLst>
                <a:latin typeface="ＭＳ 明朝" pitchFamily="17" charset="-128"/>
              </a:rPr>
              <a:t>ようになることが重要</a:t>
            </a:r>
            <a:endParaRPr lang="ja-JP" altLang="en-US" sz="2800" b="1" dirty="0">
              <a:solidFill>
                <a:srgbClr val="FF9933"/>
              </a:solidFill>
              <a:effectLst>
                <a:outerShdw blurRad="38100" dist="38100" dir="2700000" algn="tl">
                  <a:srgbClr val="000000"/>
                </a:outerShdw>
              </a:effectLst>
              <a:latin typeface="Arial" charset="0"/>
            </a:endParaRPr>
          </a:p>
        </p:txBody>
      </p:sp>
    </p:spTree>
    <p:extLst>
      <p:ext uri="{BB962C8B-B14F-4D97-AF65-F5344CB8AC3E}">
        <p14:creationId xmlns:p14="http://schemas.microsoft.com/office/powerpoint/2010/main" val="348801827"/>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51226"/>
                                        </p:tgtEl>
                                        <p:attrNameLst>
                                          <p:attrName>style.visibility</p:attrName>
                                        </p:attrNameLst>
                                      </p:cBhvr>
                                      <p:to>
                                        <p:strVal val="visible"/>
                                      </p:to>
                                    </p:set>
                                    <p:anim calcmode="lin" valueType="num">
                                      <p:cBhvr>
                                        <p:cTn id="7" dur="500" fill="hold"/>
                                        <p:tgtEl>
                                          <p:spTgt spid="51226"/>
                                        </p:tgtEl>
                                        <p:attrNameLst>
                                          <p:attrName>ppt_w</p:attrName>
                                        </p:attrNameLst>
                                      </p:cBhvr>
                                      <p:tavLst>
                                        <p:tav tm="0">
                                          <p:val>
                                            <p:fltVal val="0"/>
                                          </p:val>
                                        </p:tav>
                                        <p:tav tm="100000">
                                          <p:val>
                                            <p:strVal val="#ppt_w"/>
                                          </p:val>
                                        </p:tav>
                                      </p:tavLst>
                                    </p:anim>
                                    <p:anim calcmode="lin" valueType="num">
                                      <p:cBhvr>
                                        <p:cTn id="8" dur="500" fill="hold"/>
                                        <p:tgtEl>
                                          <p:spTgt spid="5122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6" grpId="0" animBg="1"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 Box 2"/>
          <p:cNvSpPr txBox="1">
            <a:spLocks noChangeArrowheads="1"/>
          </p:cNvSpPr>
          <p:nvPr/>
        </p:nvSpPr>
        <p:spPr bwMode="auto">
          <a:xfrm>
            <a:off x="1132113" y="250374"/>
            <a:ext cx="9067800" cy="579438"/>
          </a:xfrm>
          <a:prstGeom prst="rect">
            <a:avLst/>
          </a:prstGeom>
          <a:noFill/>
          <a:ln w="9525">
            <a:noFill/>
            <a:miter lim="800000"/>
            <a:headEnd/>
            <a:tailEnd/>
          </a:ln>
          <a:effectLst/>
        </p:spPr>
        <p:txBody>
          <a:bodyPr>
            <a:spAutoFit/>
          </a:bodyPr>
          <a:lstStyle/>
          <a:p>
            <a:pPr fontAlgn="base">
              <a:spcBef>
                <a:spcPct val="50000"/>
              </a:spcBef>
              <a:spcAft>
                <a:spcPct val="0"/>
              </a:spcAft>
            </a:pPr>
            <a:r>
              <a:rPr lang="ja-JP" altLang="en-US" sz="3200" b="1" i="1" u="sng" dirty="0">
                <a:solidFill>
                  <a:srgbClr val="FFCC66"/>
                </a:solidFill>
                <a:effectLst>
                  <a:outerShdw blurRad="38100" dist="38100" dir="2700000" algn="tl">
                    <a:srgbClr val="000000"/>
                  </a:outerShdw>
                </a:effectLst>
                <a:latin typeface="Arial" charset="0"/>
                <a:ea typeface="HG創英ﾌﾟﾚｾﾞﾝｽEB" pitchFamily="17" charset="-128"/>
              </a:rPr>
              <a:t>指導の視点２　</a:t>
            </a:r>
            <a:r>
              <a:rPr lang="ja-JP" altLang="en-US" sz="3200" b="1" u="sng" dirty="0">
                <a:solidFill>
                  <a:srgbClr val="0000FF"/>
                </a:solidFill>
                <a:effectLst>
                  <a:outerShdw blurRad="38100" dist="38100" dir="2700000" algn="tl">
                    <a:srgbClr val="000000"/>
                  </a:outerShdw>
                </a:effectLst>
                <a:latin typeface="Arial" charset="0"/>
                <a:ea typeface="HG創英ﾌﾟﾚｾﾞﾝｽEB" pitchFamily="17" charset="-128"/>
              </a:rPr>
              <a:t>解決への方法を見つけ出すこと</a:t>
            </a:r>
          </a:p>
        </p:txBody>
      </p:sp>
      <p:sp>
        <p:nvSpPr>
          <p:cNvPr id="57348" name="Text Box 4"/>
          <p:cNvSpPr txBox="1">
            <a:spLocks noChangeArrowheads="1"/>
          </p:cNvSpPr>
          <p:nvPr/>
        </p:nvSpPr>
        <p:spPr bwMode="auto">
          <a:xfrm>
            <a:off x="2286000" y="1981201"/>
            <a:ext cx="5105400" cy="519113"/>
          </a:xfrm>
          <a:prstGeom prst="rect">
            <a:avLst/>
          </a:prstGeom>
          <a:noFill/>
          <a:ln w="9525">
            <a:noFill/>
            <a:miter lim="800000"/>
            <a:headEnd/>
            <a:tailEnd/>
          </a:ln>
          <a:effectLst/>
        </p:spPr>
        <p:txBody>
          <a:bodyPr>
            <a:spAutoFit/>
          </a:bodyPr>
          <a:lstStyle/>
          <a:p>
            <a:pPr fontAlgn="base">
              <a:spcBef>
                <a:spcPct val="50000"/>
              </a:spcBef>
              <a:spcAft>
                <a:spcPct val="0"/>
              </a:spcAft>
            </a:pPr>
            <a:endParaRPr lang="ja-JP" altLang="ja-JP" sz="2800">
              <a:solidFill>
                <a:srgbClr val="FFFFFF"/>
              </a:solidFill>
              <a:effectLst>
                <a:outerShdw blurRad="38100" dist="38100" dir="2700000" algn="tl">
                  <a:srgbClr val="000000"/>
                </a:outerShdw>
              </a:effectLst>
              <a:latin typeface="Arial" charset="0"/>
              <a:ea typeface="HG創英ﾌﾟﾚｾﾞﾝｽEB" pitchFamily="17" charset="-128"/>
            </a:endParaRPr>
          </a:p>
        </p:txBody>
      </p:sp>
      <p:sp>
        <p:nvSpPr>
          <p:cNvPr id="57351" name="Text Box 7"/>
          <p:cNvSpPr txBox="1">
            <a:spLocks noChangeArrowheads="1"/>
          </p:cNvSpPr>
          <p:nvPr/>
        </p:nvSpPr>
        <p:spPr bwMode="auto">
          <a:xfrm>
            <a:off x="1774370" y="5251075"/>
            <a:ext cx="8077200" cy="1323439"/>
          </a:xfrm>
          <a:prstGeom prst="rect">
            <a:avLst/>
          </a:prstGeom>
          <a:noFill/>
          <a:ln w="9525">
            <a:noFill/>
            <a:miter lim="800000"/>
            <a:headEnd/>
            <a:tailEnd/>
          </a:ln>
          <a:effectLst/>
        </p:spPr>
        <p:txBody>
          <a:bodyPr>
            <a:spAutoFit/>
          </a:bodyPr>
          <a:lstStyle/>
          <a:p>
            <a:pPr fontAlgn="base">
              <a:spcBef>
                <a:spcPct val="50000"/>
              </a:spcBef>
              <a:spcAft>
                <a:spcPct val="0"/>
              </a:spcAft>
            </a:pPr>
            <a:r>
              <a:rPr lang="en-US" altLang="ja-JP" sz="3200" b="1" dirty="0">
                <a:solidFill>
                  <a:srgbClr val="FFFF00"/>
                </a:solidFill>
                <a:effectLst>
                  <a:outerShdw blurRad="38100" dist="38100" dir="2700000" algn="tl">
                    <a:srgbClr val="000000"/>
                  </a:outerShdw>
                </a:effectLst>
                <a:latin typeface="Arial" charset="0"/>
                <a:ea typeface="HG創英ﾌﾟﾚｾﾞﾝｽEB" pitchFamily="17" charset="-128"/>
              </a:rPr>
              <a:t>☆</a:t>
            </a:r>
            <a:r>
              <a:rPr lang="ja-JP" altLang="en-US" sz="3200" b="1" dirty="0">
                <a:solidFill>
                  <a:srgbClr val="FFFF00"/>
                </a:solidFill>
                <a:effectLst>
                  <a:outerShdw blurRad="38100" dist="38100" dir="2700000" algn="tl">
                    <a:srgbClr val="000000"/>
                  </a:outerShdw>
                </a:effectLst>
                <a:latin typeface="Arial" charset="0"/>
                <a:ea typeface="HG創英ﾌﾟﾚｾﾞﾝｽEB" pitchFamily="17" charset="-128"/>
              </a:rPr>
              <a:t>「できないことを見る」のでなく、</a:t>
            </a:r>
          </a:p>
          <a:p>
            <a:pPr fontAlgn="base">
              <a:spcBef>
                <a:spcPct val="50000"/>
              </a:spcBef>
              <a:spcAft>
                <a:spcPct val="0"/>
              </a:spcAft>
            </a:pPr>
            <a:r>
              <a:rPr lang="ja-JP" altLang="en-US" sz="3200" b="1" dirty="0">
                <a:solidFill>
                  <a:srgbClr val="FFFF00"/>
                </a:solidFill>
                <a:effectLst>
                  <a:outerShdw blurRad="38100" dist="38100" dir="2700000" algn="tl">
                    <a:srgbClr val="000000"/>
                  </a:outerShdw>
                </a:effectLst>
                <a:latin typeface="Arial" charset="0"/>
                <a:ea typeface="HG創英ﾌﾟﾚｾﾞﾝｽEB" pitchFamily="17" charset="-128"/>
              </a:rPr>
              <a:t>　　　　　</a:t>
            </a:r>
            <a:r>
              <a:rPr lang="ja-JP" altLang="en-US" sz="3200" b="1" dirty="0" smtClean="0">
                <a:solidFill>
                  <a:srgbClr val="FFFF00"/>
                </a:solidFill>
                <a:effectLst>
                  <a:outerShdw blurRad="38100" dist="38100" dir="2700000" algn="tl">
                    <a:srgbClr val="000000"/>
                  </a:outerShdw>
                </a:effectLst>
                <a:latin typeface="Arial" charset="0"/>
                <a:ea typeface="HG創英ﾌﾟﾚｾﾞﾝｽEB" pitchFamily="17" charset="-128"/>
              </a:rPr>
              <a:t>「</a:t>
            </a:r>
            <a:r>
              <a:rPr lang="ja-JP" altLang="en-US" sz="3200" b="1" dirty="0">
                <a:solidFill>
                  <a:srgbClr val="FFFF00"/>
                </a:solidFill>
                <a:effectLst>
                  <a:outerShdw blurRad="38100" dist="38100" dir="2700000" algn="tl">
                    <a:srgbClr val="000000"/>
                  </a:outerShdw>
                </a:effectLst>
                <a:latin typeface="Arial" charset="0"/>
                <a:ea typeface="HG創英ﾌﾟﾚｾﾞﾝｽEB" pitchFamily="17" charset="-128"/>
              </a:rPr>
              <a:t>できたことを見る」視点</a:t>
            </a:r>
            <a:endParaRPr lang="ja-JP" altLang="en-US" sz="4000" b="1" u="sng" dirty="0">
              <a:solidFill>
                <a:srgbClr val="FFFF00"/>
              </a:solidFill>
              <a:effectLst>
                <a:outerShdw blurRad="38100" dist="38100" dir="2700000" algn="tl">
                  <a:srgbClr val="000000"/>
                </a:outerShdw>
              </a:effectLst>
              <a:latin typeface="Arial" charset="0"/>
              <a:ea typeface="HG創英ﾌﾟﾚｾﾞﾝｽEB" pitchFamily="17" charset="-128"/>
            </a:endParaRPr>
          </a:p>
        </p:txBody>
      </p:sp>
      <p:sp>
        <p:nvSpPr>
          <p:cNvPr id="57352" name="Text Box 8"/>
          <p:cNvSpPr txBox="1">
            <a:spLocks noChangeArrowheads="1"/>
          </p:cNvSpPr>
          <p:nvPr/>
        </p:nvSpPr>
        <p:spPr bwMode="auto">
          <a:xfrm>
            <a:off x="968829" y="1143000"/>
            <a:ext cx="9927771" cy="4031873"/>
          </a:xfrm>
          <a:prstGeom prst="rect">
            <a:avLst/>
          </a:prstGeom>
          <a:noFill/>
          <a:ln w="9525">
            <a:noFill/>
            <a:miter lim="800000"/>
            <a:headEnd/>
            <a:tailEnd/>
          </a:ln>
          <a:effectLst/>
        </p:spPr>
        <p:txBody>
          <a:bodyPr wrap="square">
            <a:spAutoFit/>
          </a:bodyPr>
          <a:lstStyle/>
          <a:p>
            <a:pPr fontAlgn="base">
              <a:spcBef>
                <a:spcPct val="50000"/>
              </a:spcBef>
              <a:spcAft>
                <a:spcPct val="0"/>
              </a:spcAft>
            </a:pPr>
            <a:r>
              <a:rPr lang="en-US" altLang="ja-JP" sz="3200" b="1" u="sng" dirty="0">
                <a:solidFill>
                  <a:srgbClr val="FF0033"/>
                </a:solidFill>
                <a:effectLst>
                  <a:outerShdw blurRad="38100" dist="38100" dir="2700000" algn="tl">
                    <a:srgbClr val="000000"/>
                  </a:outerShdw>
                </a:effectLst>
                <a:latin typeface="Arial" charset="0"/>
                <a:ea typeface="HG創英ﾌﾟﾚｾﾞﾝｽEB" pitchFamily="17" charset="-128"/>
              </a:rPr>
              <a:t>☆</a:t>
            </a:r>
            <a:r>
              <a:rPr lang="ja-JP" altLang="en-US" sz="3200" b="1" u="sng" dirty="0">
                <a:solidFill>
                  <a:srgbClr val="FF0033"/>
                </a:solidFill>
                <a:effectLst>
                  <a:outerShdw blurRad="38100" dist="38100" dir="2700000" algn="tl">
                    <a:srgbClr val="000000"/>
                  </a:outerShdw>
                </a:effectLst>
                <a:latin typeface="Arial" charset="0"/>
                <a:ea typeface="HG創英ﾌﾟﾚｾﾞﾝｽEB" pitchFamily="17" charset="-128"/>
              </a:rPr>
              <a:t>その子がどうなれば良いのかの具体的な目標　（ゴール）を決める。</a:t>
            </a:r>
          </a:p>
          <a:p>
            <a:pPr fontAlgn="base">
              <a:spcBef>
                <a:spcPct val="50000"/>
              </a:spcBef>
              <a:spcAft>
                <a:spcPct val="0"/>
              </a:spcAft>
            </a:pPr>
            <a:r>
              <a:rPr lang="ja-JP" altLang="en-US" sz="3200" b="1" dirty="0">
                <a:solidFill>
                  <a:srgbClr val="FFFF00"/>
                </a:solidFill>
                <a:effectLst>
                  <a:outerShdw blurRad="38100" dist="38100" dir="2700000" algn="tl">
                    <a:srgbClr val="000000"/>
                  </a:outerShdw>
                </a:effectLst>
                <a:latin typeface="Arial" charset="0"/>
                <a:ea typeface="HG創英ﾌﾟﾚｾﾞﾝｽEB" pitchFamily="17" charset="-128"/>
              </a:rPr>
              <a:t>　・できるだけ本人の意志で　</a:t>
            </a:r>
          </a:p>
          <a:p>
            <a:pPr fontAlgn="base">
              <a:spcBef>
                <a:spcPct val="50000"/>
              </a:spcBef>
              <a:spcAft>
                <a:spcPct val="0"/>
              </a:spcAft>
            </a:pPr>
            <a:r>
              <a:rPr lang="ja-JP" altLang="en-US" sz="3200" b="1" dirty="0">
                <a:solidFill>
                  <a:srgbClr val="FFFF00"/>
                </a:solidFill>
                <a:effectLst>
                  <a:outerShdw blurRad="38100" dist="38100" dir="2700000" algn="tl">
                    <a:srgbClr val="000000"/>
                  </a:outerShdw>
                </a:effectLst>
                <a:latin typeface="Arial" charset="0"/>
                <a:ea typeface="HG創英ﾌﾟﾚｾﾞﾝｽEB" pitchFamily="17" charset="-128"/>
              </a:rPr>
              <a:t>　・大きな目標でなく小さな目標</a:t>
            </a:r>
          </a:p>
          <a:p>
            <a:pPr fontAlgn="base">
              <a:spcBef>
                <a:spcPct val="50000"/>
              </a:spcBef>
              <a:spcAft>
                <a:spcPct val="0"/>
              </a:spcAft>
            </a:pPr>
            <a:r>
              <a:rPr lang="ja-JP" altLang="en-US" sz="3200" b="1" dirty="0">
                <a:solidFill>
                  <a:srgbClr val="FFFF00"/>
                </a:solidFill>
                <a:effectLst>
                  <a:outerShdw blurRad="38100" dist="38100" dir="2700000" algn="tl">
                    <a:srgbClr val="000000"/>
                  </a:outerShdw>
                </a:effectLst>
                <a:latin typeface="Arial" charset="0"/>
                <a:ea typeface="HG創英ﾌﾟﾚｾﾞﾝｽEB" pitchFamily="17" charset="-128"/>
              </a:rPr>
              <a:t>　・否定形でなく肯定形で</a:t>
            </a:r>
          </a:p>
          <a:p>
            <a:pPr fontAlgn="base">
              <a:spcBef>
                <a:spcPct val="50000"/>
              </a:spcBef>
              <a:spcAft>
                <a:spcPct val="0"/>
              </a:spcAft>
            </a:pPr>
            <a:r>
              <a:rPr lang="ja-JP" altLang="en-US" sz="3200" b="1" dirty="0">
                <a:solidFill>
                  <a:srgbClr val="FFFF00"/>
                </a:solidFill>
                <a:effectLst>
                  <a:outerShdw blurRad="38100" dist="38100" dir="2700000" algn="tl">
                    <a:srgbClr val="000000"/>
                  </a:outerShdw>
                </a:effectLst>
                <a:latin typeface="Arial" charset="0"/>
                <a:ea typeface="HG創英ﾌﾟﾚｾﾞﾝｽEB" pitchFamily="17" charset="-128"/>
              </a:rPr>
              <a:t>　・具体的で行動の形で</a:t>
            </a:r>
            <a:endParaRPr lang="ja-JP" altLang="en-US" sz="4000" b="1" u="sng" dirty="0">
              <a:solidFill>
                <a:srgbClr val="FFFF00"/>
              </a:solidFill>
              <a:effectLst>
                <a:outerShdw blurRad="38100" dist="38100" dir="2700000" algn="tl">
                  <a:srgbClr val="000000"/>
                </a:outerShdw>
              </a:effectLst>
              <a:latin typeface="Arial" charset="0"/>
              <a:ea typeface="HG創英ﾌﾟﾚｾﾞﾝｽEB" pitchFamily="17" charset="-128"/>
            </a:endParaRPr>
          </a:p>
        </p:txBody>
      </p:sp>
    </p:spTree>
    <p:extLst>
      <p:ext uri="{BB962C8B-B14F-4D97-AF65-F5344CB8AC3E}">
        <p14:creationId xmlns:p14="http://schemas.microsoft.com/office/powerpoint/2010/main" val="4080182505"/>
      </p:ext>
    </p:extLst>
  </p:cSld>
  <p:clrMapOvr>
    <a:masterClrMapping/>
  </p:clrMapOvr>
  <p:transition>
    <p:rand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 Box 2"/>
          <p:cNvSpPr txBox="1">
            <a:spLocks noChangeArrowheads="1"/>
          </p:cNvSpPr>
          <p:nvPr/>
        </p:nvSpPr>
        <p:spPr bwMode="auto">
          <a:xfrm>
            <a:off x="457200" y="174172"/>
            <a:ext cx="10983686" cy="584775"/>
          </a:xfrm>
          <a:prstGeom prst="rect">
            <a:avLst/>
          </a:prstGeom>
          <a:noFill/>
          <a:ln w="9525">
            <a:noFill/>
            <a:miter lim="800000"/>
            <a:headEnd/>
            <a:tailEnd/>
          </a:ln>
          <a:effectLst/>
        </p:spPr>
        <p:txBody>
          <a:bodyPr wrap="square">
            <a:spAutoFit/>
          </a:bodyPr>
          <a:lstStyle/>
          <a:p>
            <a:pPr fontAlgn="base">
              <a:spcBef>
                <a:spcPct val="50000"/>
              </a:spcBef>
              <a:spcAft>
                <a:spcPct val="0"/>
              </a:spcAft>
            </a:pPr>
            <a:r>
              <a:rPr lang="ja-JP" altLang="en-US" sz="2800" b="1" dirty="0">
                <a:solidFill>
                  <a:srgbClr val="FF9933"/>
                </a:solidFill>
                <a:effectLst>
                  <a:outerShdw blurRad="38100" dist="38100" dir="2700000" algn="tl">
                    <a:srgbClr val="000000"/>
                  </a:outerShdw>
                </a:effectLst>
                <a:latin typeface="HG創英ﾌﾟﾚｾﾞﾝｽEB" pitchFamily="17" charset="-128"/>
                <a:ea typeface="HG創英ﾌﾟﾚｾﾞﾝｽEB" pitchFamily="17" charset="-128"/>
              </a:rPr>
              <a:t>事例１</a:t>
            </a:r>
            <a:r>
              <a:rPr lang="ja-JP" altLang="en-US" sz="2800" dirty="0">
                <a:solidFill>
                  <a:srgbClr val="000000"/>
                </a:solidFill>
                <a:effectLst>
                  <a:outerShdw blurRad="38100" dist="38100" dir="2700000" algn="tl">
                    <a:srgbClr val="FFFFFF"/>
                  </a:outerShdw>
                </a:effectLst>
                <a:latin typeface="ＭＳ 明朝" pitchFamily="17" charset="-128"/>
                <a:ea typeface="ＭＳ 明朝" pitchFamily="17" charset="-128"/>
              </a:rPr>
              <a:t>　</a:t>
            </a:r>
            <a:r>
              <a:rPr lang="ja-JP" altLang="en-US" sz="2800" b="1" dirty="0">
                <a:solidFill>
                  <a:srgbClr val="FFFF00"/>
                </a:solidFill>
                <a:effectLst>
                  <a:outerShdw blurRad="38100" dist="38100" dir="2700000" algn="tl">
                    <a:srgbClr val="000000"/>
                  </a:outerShdw>
                </a:effectLst>
                <a:latin typeface="HG創英ﾌﾟﾚｾﾞﾝｽEB" pitchFamily="17" charset="-128"/>
                <a:ea typeface="HG創英ﾌﾟﾚｾﾞﾝｽEB" pitchFamily="17" charset="-128"/>
              </a:rPr>
              <a:t>～Ｃさんの指導から</a:t>
            </a:r>
            <a:r>
              <a:rPr lang="ja-JP" altLang="en-US" sz="2800" b="1" dirty="0" smtClean="0">
                <a:solidFill>
                  <a:srgbClr val="FFFF00"/>
                </a:solidFill>
                <a:effectLst>
                  <a:outerShdw blurRad="38100" dist="38100" dir="2700000" algn="tl">
                    <a:srgbClr val="000000"/>
                  </a:outerShdw>
                </a:effectLst>
                <a:latin typeface="HG創英ﾌﾟﾚｾﾞﾝｽEB" pitchFamily="17" charset="-128"/>
                <a:ea typeface="HG創英ﾌﾟﾚｾﾞﾝｽEB" pitchFamily="17" charset="-128"/>
              </a:rPr>
              <a:t>～</a:t>
            </a:r>
            <a:r>
              <a:rPr lang="ja-JP" altLang="en-US" sz="3200" dirty="0">
                <a:solidFill>
                  <a:srgbClr val="000000"/>
                </a:solidFill>
                <a:effectLst>
                  <a:outerShdw blurRad="38100" dist="38100" dir="2700000" algn="tl">
                    <a:srgbClr val="FFFFFF"/>
                  </a:outerShdw>
                </a:effectLst>
                <a:latin typeface="ＭＳ 明朝" pitchFamily="17" charset="-128"/>
                <a:ea typeface="ＭＳ 明朝" pitchFamily="17" charset="-128"/>
              </a:rPr>
              <a:t>　　</a:t>
            </a:r>
            <a:r>
              <a:rPr lang="en-US" altLang="ja-JP" sz="2800" b="1" dirty="0">
                <a:solidFill>
                  <a:srgbClr val="0000FF"/>
                </a:solidFill>
                <a:effectLst>
                  <a:outerShdw blurRad="38100" dist="38100" dir="2700000" algn="tl">
                    <a:srgbClr val="000000"/>
                  </a:outerShdw>
                </a:effectLst>
                <a:latin typeface="HG創英ﾌﾟﾚｾﾞﾝｽEB" pitchFamily="17" charset="-128"/>
                <a:ea typeface="HG創英ﾌﾟﾚｾﾞﾝｽEB" pitchFamily="17" charset="-128"/>
              </a:rPr>
              <a:t>《 </a:t>
            </a:r>
            <a:r>
              <a:rPr lang="ja-JP" altLang="en-US" sz="2800" b="1" dirty="0">
                <a:solidFill>
                  <a:srgbClr val="0000FF"/>
                </a:solidFill>
                <a:effectLst>
                  <a:outerShdw blurRad="38100" dist="38100" dir="2700000" algn="tl">
                    <a:srgbClr val="000000"/>
                  </a:outerShdw>
                </a:effectLst>
                <a:latin typeface="HG創英ﾌﾟﾚｾﾞﾝｽEB" pitchFamily="17" charset="-128"/>
                <a:ea typeface="HG創英ﾌﾟﾚｾﾞﾝｽEB" pitchFamily="17" charset="-128"/>
              </a:rPr>
              <a:t>４／２５ </a:t>
            </a:r>
            <a:r>
              <a:rPr lang="en-US" altLang="ja-JP" sz="2800" b="1" dirty="0">
                <a:solidFill>
                  <a:srgbClr val="0000FF"/>
                </a:solidFill>
                <a:effectLst>
                  <a:outerShdw blurRad="38100" dist="38100" dir="2700000" algn="tl">
                    <a:srgbClr val="000000"/>
                  </a:outerShdw>
                </a:effectLst>
                <a:latin typeface="HG創英ﾌﾟﾚｾﾞﾝｽEB" pitchFamily="17" charset="-128"/>
                <a:ea typeface="HG創英ﾌﾟﾚｾﾞﾝｽEB" pitchFamily="17" charset="-128"/>
              </a:rPr>
              <a:t>》</a:t>
            </a:r>
            <a:r>
              <a:rPr lang="ja-JP" altLang="en-US" sz="2800" b="1" dirty="0">
                <a:solidFill>
                  <a:srgbClr val="0000FF"/>
                </a:solidFill>
                <a:effectLst>
                  <a:outerShdw blurRad="38100" dist="38100" dir="2700000" algn="tl">
                    <a:srgbClr val="000000"/>
                  </a:outerShdw>
                </a:effectLst>
                <a:latin typeface="HG創英ﾌﾟﾚｾﾞﾝｽEB" pitchFamily="17" charset="-128"/>
                <a:ea typeface="HG創英ﾌﾟﾚｾﾞﾝｽEB" pitchFamily="17" charset="-128"/>
              </a:rPr>
              <a:t>の記録より</a:t>
            </a:r>
          </a:p>
        </p:txBody>
      </p:sp>
      <p:sp>
        <p:nvSpPr>
          <p:cNvPr id="58375" name="Text Box 7"/>
          <p:cNvSpPr txBox="1">
            <a:spLocks noChangeArrowheads="1"/>
          </p:cNvSpPr>
          <p:nvPr/>
        </p:nvSpPr>
        <p:spPr bwMode="auto">
          <a:xfrm>
            <a:off x="159027" y="1012367"/>
            <a:ext cx="11815260" cy="5509200"/>
          </a:xfrm>
          <a:prstGeom prst="rect">
            <a:avLst/>
          </a:prstGeom>
          <a:solidFill>
            <a:schemeClr val="tx2">
              <a:lumMod val="60000"/>
              <a:lumOff val="40000"/>
            </a:schemeClr>
          </a:solidFill>
          <a:ln w="9525">
            <a:noFill/>
            <a:miter lim="800000"/>
            <a:headEnd/>
            <a:tailEnd/>
          </a:ln>
          <a:effectLst/>
        </p:spPr>
        <p:txBody>
          <a:bodyPr wrap="square">
            <a:spAutoFit/>
          </a:bodyPr>
          <a:lstStyle/>
          <a:p>
            <a:pPr algn="just" fontAlgn="base">
              <a:spcBef>
                <a:spcPct val="0"/>
              </a:spcBef>
              <a:spcAft>
                <a:spcPct val="0"/>
              </a:spcAft>
            </a:pPr>
            <a:r>
              <a:rPr lang="en-US" altLang="ja-JP" sz="3200" b="1" dirty="0">
                <a:solidFill>
                  <a:srgbClr val="0000FF">
                    <a:lumMod val="75000"/>
                  </a:srgbClr>
                </a:solidFill>
                <a:ea typeface="ＭＳ 明朝" pitchFamily="17" charset="-128"/>
              </a:rPr>
              <a:t>《</a:t>
            </a:r>
            <a:r>
              <a:rPr lang="ja-JP" altLang="en-US" sz="3200" b="1" dirty="0">
                <a:solidFill>
                  <a:srgbClr val="0000FF">
                    <a:lumMod val="75000"/>
                  </a:srgbClr>
                </a:solidFill>
                <a:ea typeface="ＭＳ 明朝" pitchFamily="17" charset="-128"/>
              </a:rPr>
              <a:t>４／</a:t>
            </a:r>
            <a:r>
              <a:rPr lang="ja-JP" altLang="en-US" sz="3200" b="1" dirty="0" smtClean="0">
                <a:solidFill>
                  <a:srgbClr val="0000FF">
                    <a:lumMod val="75000"/>
                  </a:srgbClr>
                </a:solidFill>
                <a:ea typeface="ＭＳ 明朝" pitchFamily="17" charset="-128"/>
              </a:rPr>
              <a:t>２５　</a:t>
            </a:r>
            <a:r>
              <a:rPr lang="en-US" altLang="ja-JP" sz="3200" b="1" dirty="0" smtClean="0">
                <a:solidFill>
                  <a:srgbClr val="FF0000"/>
                </a:solidFill>
                <a:ea typeface="ＭＳ 明朝" pitchFamily="17" charset="-128"/>
              </a:rPr>
              <a:t>K</a:t>
            </a:r>
            <a:r>
              <a:rPr lang="ja-JP" altLang="en-US" sz="3200" b="1" dirty="0" smtClean="0">
                <a:solidFill>
                  <a:srgbClr val="FF0000"/>
                </a:solidFill>
                <a:ea typeface="ＭＳ 明朝" pitchFamily="17" charset="-128"/>
              </a:rPr>
              <a:t>先生から</a:t>
            </a:r>
            <a:r>
              <a:rPr lang="en-US" altLang="ja-JP" sz="3200" b="1" dirty="0" smtClean="0">
                <a:solidFill>
                  <a:srgbClr val="0000FF">
                    <a:lumMod val="75000"/>
                  </a:srgbClr>
                </a:solidFill>
                <a:ea typeface="ＭＳ 明朝" pitchFamily="17" charset="-128"/>
              </a:rPr>
              <a:t>》</a:t>
            </a:r>
            <a:r>
              <a:rPr lang="ja-JP" altLang="en-US" sz="3200" b="1" dirty="0">
                <a:solidFill>
                  <a:srgbClr val="0000FF">
                    <a:lumMod val="75000"/>
                  </a:srgbClr>
                </a:solidFill>
                <a:ea typeface="ＭＳ 明朝" pitchFamily="17" charset="-128"/>
              </a:rPr>
              <a:t>　・・・・・</a:t>
            </a:r>
            <a:r>
              <a:rPr lang="en-US" altLang="ja-JP" sz="3200" b="1" dirty="0">
                <a:solidFill>
                  <a:srgbClr val="0000FF">
                    <a:lumMod val="75000"/>
                  </a:srgbClr>
                </a:solidFill>
                <a:ea typeface="ＭＳ 明朝" pitchFamily="17" charset="-128"/>
              </a:rPr>
              <a:t>【</a:t>
            </a:r>
            <a:r>
              <a:rPr lang="ja-JP" altLang="en-US" sz="3200" b="1" dirty="0">
                <a:solidFill>
                  <a:srgbClr val="0000FF">
                    <a:lumMod val="75000"/>
                  </a:srgbClr>
                </a:solidFill>
                <a:ea typeface="ＭＳ 明朝" pitchFamily="17" charset="-128"/>
              </a:rPr>
              <a:t>前略</a:t>
            </a:r>
            <a:r>
              <a:rPr lang="en-US" altLang="ja-JP" sz="3200" b="1" dirty="0">
                <a:solidFill>
                  <a:srgbClr val="0000FF">
                    <a:lumMod val="75000"/>
                  </a:srgbClr>
                </a:solidFill>
                <a:ea typeface="ＭＳ 明朝" pitchFamily="17" charset="-128"/>
              </a:rPr>
              <a:t>】</a:t>
            </a:r>
            <a:r>
              <a:rPr lang="ja-JP" altLang="en-US" sz="3200" b="1" dirty="0">
                <a:solidFill>
                  <a:srgbClr val="0000FF">
                    <a:lumMod val="75000"/>
                  </a:srgbClr>
                </a:solidFill>
                <a:ea typeface="ＭＳ 明朝" pitchFamily="17" charset="-128"/>
              </a:rPr>
              <a:t>・・・</a:t>
            </a:r>
          </a:p>
          <a:p>
            <a:pPr algn="just" fontAlgn="base">
              <a:spcBef>
                <a:spcPct val="0"/>
              </a:spcBef>
              <a:spcAft>
                <a:spcPct val="0"/>
              </a:spcAft>
            </a:pPr>
            <a:r>
              <a:rPr lang="ja-JP" altLang="en-US" sz="3200" b="1" dirty="0">
                <a:solidFill>
                  <a:srgbClr val="0000FF">
                    <a:lumMod val="75000"/>
                  </a:srgbClr>
                </a:solidFill>
              </a:rPr>
              <a:t>　今日は２時間目に算数がありませんでした。一年生を迎える会があり、Ｃさん</a:t>
            </a:r>
            <a:r>
              <a:rPr lang="ja-JP" altLang="en-US" sz="3200" b="1" dirty="0" smtClean="0">
                <a:solidFill>
                  <a:srgbClr val="0000FF">
                    <a:lumMod val="75000"/>
                  </a:srgbClr>
                </a:solidFill>
              </a:rPr>
              <a:t>も原級に</a:t>
            </a:r>
            <a:r>
              <a:rPr lang="ja-JP" altLang="en-US" sz="3200" b="1" dirty="0">
                <a:solidFill>
                  <a:srgbClr val="0000FF">
                    <a:lumMod val="75000"/>
                  </a:srgbClr>
                </a:solidFill>
              </a:rPr>
              <a:t>混じって楽しみました</a:t>
            </a:r>
            <a:r>
              <a:rPr lang="ja-JP" altLang="en-US" sz="3200" b="1" dirty="0" smtClean="0">
                <a:solidFill>
                  <a:srgbClr val="0000FF">
                    <a:lumMod val="75000"/>
                  </a:srgbClr>
                </a:solidFill>
              </a:rPr>
              <a:t>。　一時間目</a:t>
            </a:r>
            <a:r>
              <a:rPr lang="ja-JP" altLang="en-US" sz="3200" b="1" dirty="0">
                <a:solidFill>
                  <a:srgbClr val="0000FF">
                    <a:lumMod val="75000"/>
                  </a:srgbClr>
                </a:solidFill>
              </a:rPr>
              <a:t>にビンゴゲームの数字を入れてあった紙を使ってゲームをしたのですが、赤鉛筆で丸をつけながら楽しく取り組んでいました。</a:t>
            </a:r>
            <a:r>
              <a:rPr lang="ja-JP" altLang="en-US" sz="3200" b="1" u="sng" dirty="0">
                <a:solidFill>
                  <a:srgbClr val="0000FF">
                    <a:lumMod val="75000"/>
                  </a:srgbClr>
                </a:solidFill>
              </a:rPr>
              <a:t>５時間目に日課表を完成させました</a:t>
            </a:r>
            <a:r>
              <a:rPr lang="ja-JP" altLang="en-US" sz="3200" b="1" u="sng" dirty="0" smtClean="0">
                <a:solidFill>
                  <a:srgbClr val="0000FF">
                    <a:lumMod val="75000"/>
                  </a:srgbClr>
                </a:solidFill>
              </a:rPr>
              <a:t>。原級で</a:t>
            </a:r>
            <a:r>
              <a:rPr lang="ja-JP" altLang="en-US" sz="3200" b="1" u="sng" dirty="0">
                <a:solidFill>
                  <a:srgbClr val="0000FF">
                    <a:lumMod val="75000"/>
                  </a:srgbClr>
                </a:solidFill>
              </a:rPr>
              <a:t>学習するところを黄色</a:t>
            </a:r>
            <a:r>
              <a:rPr lang="ja-JP" altLang="en-US" sz="3200" b="1" u="sng" dirty="0" smtClean="0">
                <a:solidFill>
                  <a:srgbClr val="0000FF">
                    <a:lumMod val="75000"/>
                  </a:srgbClr>
                </a:solidFill>
              </a:rPr>
              <a:t>、情緒で</a:t>
            </a:r>
            <a:r>
              <a:rPr lang="ja-JP" altLang="en-US" sz="3200" b="1" u="sng" dirty="0">
                <a:solidFill>
                  <a:srgbClr val="0000FF">
                    <a:lumMod val="75000"/>
                  </a:srgbClr>
                </a:solidFill>
              </a:rPr>
              <a:t>学習するところは黄緑色</a:t>
            </a:r>
            <a:r>
              <a:rPr lang="ja-JP" altLang="en-US" sz="3200" b="1" u="sng" dirty="0" smtClean="0">
                <a:solidFill>
                  <a:srgbClr val="0000FF">
                    <a:lumMod val="75000"/>
                  </a:srgbClr>
                </a:solidFill>
              </a:rPr>
              <a:t>、どちらかで</a:t>
            </a:r>
            <a:r>
              <a:rPr lang="ja-JP" altLang="en-US" sz="3200" b="1" u="sng" dirty="0">
                <a:solidFill>
                  <a:srgbClr val="0000FF">
                    <a:lumMod val="75000"/>
                  </a:srgbClr>
                </a:solidFill>
              </a:rPr>
              <a:t>学習するところはオレンジと色分けをし、自分で決めて作りました。うれしいことにオレンジ色の部分がたくさん増えて</a:t>
            </a:r>
            <a:r>
              <a:rPr lang="ja-JP" altLang="en-US" sz="3200" b="1" u="sng" dirty="0" smtClean="0">
                <a:solidFill>
                  <a:srgbClr val="0000FF">
                    <a:lumMod val="75000"/>
                  </a:srgbClr>
                </a:solidFill>
              </a:rPr>
              <a:t>、原級での</a:t>
            </a:r>
            <a:r>
              <a:rPr lang="ja-JP" altLang="en-US" sz="3200" b="1" u="sng" dirty="0">
                <a:solidFill>
                  <a:srgbClr val="0000FF">
                    <a:lumMod val="75000"/>
                  </a:srgbClr>
                </a:solidFill>
              </a:rPr>
              <a:t>学習を意識しているようですよ。</a:t>
            </a:r>
            <a:r>
              <a:rPr lang="ja-JP" altLang="en-US" sz="3200" b="1" dirty="0">
                <a:solidFill>
                  <a:srgbClr val="0000FF">
                    <a:lumMod val="75000"/>
                  </a:srgbClr>
                </a:solidFill>
              </a:rPr>
              <a:t>無理しないようにしながら</a:t>
            </a:r>
            <a:r>
              <a:rPr lang="ja-JP" altLang="en-US" sz="3200" b="1" dirty="0" smtClean="0">
                <a:solidFill>
                  <a:srgbClr val="0000FF">
                    <a:lumMod val="75000"/>
                  </a:srgbClr>
                </a:solidFill>
              </a:rPr>
              <a:t>、原級でも</a:t>
            </a:r>
            <a:r>
              <a:rPr lang="ja-JP" altLang="en-US" sz="3200" b="1" dirty="0">
                <a:solidFill>
                  <a:srgbClr val="0000FF">
                    <a:lumMod val="75000"/>
                  </a:srgbClr>
                </a:solidFill>
              </a:rPr>
              <a:t>学習を増やしていきたいと思っています。（あくまで本人の意志で決めさせたいと思いますが</a:t>
            </a:r>
            <a:r>
              <a:rPr lang="en-US" altLang="ja-JP" sz="3200" b="1" dirty="0">
                <a:solidFill>
                  <a:srgbClr val="0000FF">
                    <a:lumMod val="75000"/>
                  </a:srgbClr>
                </a:solidFill>
              </a:rPr>
              <a:t>…</a:t>
            </a:r>
            <a:r>
              <a:rPr lang="ja-JP" altLang="en-US" sz="3200" b="1" dirty="0" err="1">
                <a:solidFill>
                  <a:srgbClr val="0000FF">
                    <a:lumMod val="75000"/>
                  </a:srgbClr>
                </a:solidFill>
              </a:rPr>
              <a:t>。</a:t>
            </a:r>
            <a:r>
              <a:rPr lang="ja-JP" altLang="en-US" sz="3200" b="1" dirty="0">
                <a:solidFill>
                  <a:srgbClr val="0000FF">
                    <a:lumMod val="75000"/>
                  </a:srgbClr>
                </a:solidFill>
              </a:rPr>
              <a:t>　・・・・・・</a:t>
            </a:r>
            <a:r>
              <a:rPr lang="en-US" altLang="ja-JP" sz="3200" b="1" dirty="0">
                <a:solidFill>
                  <a:srgbClr val="0000FF">
                    <a:lumMod val="75000"/>
                  </a:srgbClr>
                </a:solidFill>
              </a:rPr>
              <a:t>【</a:t>
            </a:r>
            <a:r>
              <a:rPr lang="ja-JP" altLang="en-US" sz="3200" b="1" dirty="0">
                <a:solidFill>
                  <a:srgbClr val="0000FF">
                    <a:lumMod val="75000"/>
                  </a:srgbClr>
                </a:solidFill>
              </a:rPr>
              <a:t>後略</a:t>
            </a:r>
            <a:r>
              <a:rPr lang="en-US" altLang="ja-JP" sz="3200" b="1" dirty="0">
                <a:solidFill>
                  <a:srgbClr val="0000FF">
                    <a:lumMod val="75000"/>
                  </a:srgbClr>
                </a:solidFill>
              </a:rPr>
              <a:t>】</a:t>
            </a:r>
            <a:endParaRPr lang="en-US" altLang="ja-JP" sz="3200" b="1" dirty="0">
              <a:solidFill>
                <a:srgbClr val="0000FF">
                  <a:lumMod val="75000"/>
                </a:srgbClr>
              </a:solidFill>
              <a:latin typeface="Arial" charset="0"/>
              <a:ea typeface="HG創英ﾌﾟﾚｾﾞﾝｽEB" pitchFamily="17" charset="-128"/>
            </a:endParaRPr>
          </a:p>
        </p:txBody>
      </p:sp>
    </p:spTree>
    <p:extLst>
      <p:ext uri="{BB962C8B-B14F-4D97-AF65-F5344CB8AC3E}">
        <p14:creationId xmlns:p14="http://schemas.microsoft.com/office/powerpoint/2010/main" val="163396650"/>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8370"/>
                                        </p:tgtEl>
                                        <p:attrNameLst>
                                          <p:attrName>style.visibility</p:attrName>
                                        </p:attrNameLst>
                                      </p:cBhvr>
                                      <p:to>
                                        <p:strVal val="visible"/>
                                      </p:to>
                                    </p:set>
                                    <p:anim calcmode="lin" valueType="num">
                                      <p:cBhvr additive="base">
                                        <p:cTn id="7" dur="500" fill="hold"/>
                                        <p:tgtEl>
                                          <p:spTgt spid="58370"/>
                                        </p:tgtEl>
                                        <p:attrNameLst>
                                          <p:attrName>ppt_x</p:attrName>
                                        </p:attrNameLst>
                                      </p:cBhvr>
                                      <p:tavLst>
                                        <p:tav tm="0">
                                          <p:val>
                                            <p:strVal val="0-#ppt_w/2"/>
                                          </p:val>
                                        </p:tav>
                                        <p:tav tm="100000">
                                          <p:val>
                                            <p:strVal val="#ppt_x"/>
                                          </p:val>
                                        </p:tav>
                                      </p:tavLst>
                                    </p:anim>
                                    <p:anim calcmode="lin" valueType="num">
                                      <p:cBhvr additive="base">
                                        <p:cTn id="8" dur="500" fill="hold"/>
                                        <p:tgtEl>
                                          <p:spTgt spid="5837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8375"/>
                                        </p:tgtEl>
                                        <p:attrNameLst>
                                          <p:attrName>style.visibility</p:attrName>
                                        </p:attrNameLst>
                                      </p:cBhvr>
                                      <p:to>
                                        <p:strVal val="visible"/>
                                      </p:to>
                                    </p:set>
                                    <p:anim calcmode="lin" valueType="num">
                                      <p:cBhvr additive="base">
                                        <p:cTn id="13" dur="500" fill="hold"/>
                                        <p:tgtEl>
                                          <p:spTgt spid="58375"/>
                                        </p:tgtEl>
                                        <p:attrNameLst>
                                          <p:attrName>ppt_x</p:attrName>
                                        </p:attrNameLst>
                                      </p:cBhvr>
                                      <p:tavLst>
                                        <p:tav tm="0">
                                          <p:val>
                                            <p:strVal val="0-#ppt_w/2"/>
                                          </p:val>
                                        </p:tav>
                                        <p:tav tm="100000">
                                          <p:val>
                                            <p:strVal val="#ppt_x"/>
                                          </p:val>
                                        </p:tav>
                                      </p:tavLst>
                                    </p:anim>
                                    <p:anim calcmode="lin" valueType="num">
                                      <p:cBhvr additive="base">
                                        <p:cTn id="14" dur="500" fill="hold"/>
                                        <p:tgtEl>
                                          <p:spTgt spid="5837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0" grpId="0" autoUpdateAnimBg="0"/>
      <p:bldP spid="58375" grpId="0" animBg="1"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 Box 2"/>
          <p:cNvSpPr txBox="1">
            <a:spLocks noChangeArrowheads="1"/>
          </p:cNvSpPr>
          <p:nvPr/>
        </p:nvSpPr>
        <p:spPr bwMode="auto">
          <a:xfrm>
            <a:off x="685799" y="217716"/>
            <a:ext cx="11212285" cy="646331"/>
          </a:xfrm>
          <a:prstGeom prst="rect">
            <a:avLst/>
          </a:prstGeom>
          <a:noFill/>
          <a:ln w="9525">
            <a:noFill/>
            <a:miter lim="800000"/>
            <a:headEnd/>
            <a:tailEnd/>
          </a:ln>
          <a:effectLst/>
        </p:spPr>
        <p:txBody>
          <a:bodyPr wrap="square">
            <a:spAutoFit/>
          </a:bodyPr>
          <a:lstStyle/>
          <a:p>
            <a:pPr fontAlgn="base">
              <a:spcBef>
                <a:spcPct val="50000"/>
              </a:spcBef>
              <a:spcAft>
                <a:spcPct val="0"/>
              </a:spcAft>
            </a:pPr>
            <a:r>
              <a:rPr lang="ja-JP" altLang="en-US" sz="3200" b="1" dirty="0">
                <a:solidFill>
                  <a:srgbClr val="FF9933"/>
                </a:solidFill>
                <a:effectLst>
                  <a:outerShdw blurRad="38100" dist="38100" dir="2700000" algn="tl">
                    <a:srgbClr val="000000"/>
                  </a:outerShdw>
                </a:effectLst>
                <a:latin typeface="HG創英ﾌﾟﾚｾﾞﾝｽEB" pitchFamily="17" charset="-128"/>
                <a:ea typeface="HG創英ﾌﾟﾚｾﾞﾝｽEB" pitchFamily="17" charset="-128"/>
              </a:rPr>
              <a:t>事例１</a:t>
            </a:r>
            <a:r>
              <a:rPr lang="ja-JP" altLang="en-US" sz="3200" dirty="0">
                <a:solidFill>
                  <a:srgbClr val="000000"/>
                </a:solidFill>
                <a:effectLst>
                  <a:outerShdw blurRad="38100" dist="38100" dir="2700000" algn="tl">
                    <a:srgbClr val="FFFFFF"/>
                  </a:outerShdw>
                </a:effectLst>
                <a:latin typeface="ＭＳ 明朝" pitchFamily="17" charset="-128"/>
                <a:ea typeface="ＭＳ 明朝" pitchFamily="17" charset="-128"/>
              </a:rPr>
              <a:t>　</a:t>
            </a:r>
            <a:r>
              <a:rPr lang="ja-JP" altLang="en-US" sz="3200" b="1" dirty="0">
                <a:solidFill>
                  <a:srgbClr val="FFFF00"/>
                </a:solidFill>
                <a:effectLst>
                  <a:outerShdw blurRad="38100" dist="38100" dir="2700000" algn="tl">
                    <a:srgbClr val="000000"/>
                  </a:outerShdw>
                </a:effectLst>
                <a:latin typeface="HG創英ﾌﾟﾚｾﾞﾝｽEB" pitchFamily="17" charset="-128"/>
                <a:ea typeface="HG創英ﾌﾟﾚｾﾞﾝｽEB" pitchFamily="17" charset="-128"/>
              </a:rPr>
              <a:t>～Ｃさんの指導から</a:t>
            </a:r>
            <a:r>
              <a:rPr lang="ja-JP" altLang="en-US" sz="3200" b="1" dirty="0" smtClean="0">
                <a:solidFill>
                  <a:srgbClr val="FFFF00"/>
                </a:solidFill>
                <a:effectLst>
                  <a:outerShdw blurRad="38100" dist="38100" dir="2700000" algn="tl">
                    <a:srgbClr val="000000"/>
                  </a:outerShdw>
                </a:effectLst>
                <a:latin typeface="HG創英ﾌﾟﾚｾﾞﾝｽEB" pitchFamily="17" charset="-128"/>
                <a:ea typeface="HG創英ﾌﾟﾚｾﾞﾝｽEB" pitchFamily="17" charset="-128"/>
              </a:rPr>
              <a:t>～</a:t>
            </a:r>
            <a:r>
              <a:rPr lang="ja-JP" altLang="en-US" sz="3600" dirty="0">
                <a:solidFill>
                  <a:srgbClr val="000000"/>
                </a:solidFill>
                <a:effectLst>
                  <a:outerShdw blurRad="38100" dist="38100" dir="2700000" algn="tl">
                    <a:srgbClr val="FFFFFF"/>
                  </a:outerShdw>
                </a:effectLst>
                <a:latin typeface="ＭＳ 明朝" pitchFamily="17" charset="-128"/>
                <a:ea typeface="ＭＳ 明朝" pitchFamily="17" charset="-128"/>
              </a:rPr>
              <a:t>　</a:t>
            </a:r>
            <a:r>
              <a:rPr lang="en-US" altLang="ja-JP" sz="2800" b="1" dirty="0">
                <a:solidFill>
                  <a:srgbClr val="0000FF"/>
                </a:solidFill>
                <a:effectLst>
                  <a:outerShdw blurRad="38100" dist="38100" dir="2700000" algn="tl">
                    <a:srgbClr val="000000"/>
                  </a:outerShdw>
                </a:effectLst>
                <a:latin typeface="HG創英ﾌﾟﾚｾﾞﾝｽEB" pitchFamily="17" charset="-128"/>
                <a:ea typeface="HG創英ﾌﾟﾚｾﾞﾝｽEB" pitchFamily="17" charset="-128"/>
              </a:rPr>
              <a:t>《 </a:t>
            </a:r>
            <a:r>
              <a:rPr lang="ja-JP" altLang="en-US" sz="2800" b="1" dirty="0">
                <a:solidFill>
                  <a:srgbClr val="0000FF"/>
                </a:solidFill>
                <a:effectLst>
                  <a:outerShdw blurRad="38100" dist="38100" dir="2700000" algn="tl">
                    <a:srgbClr val="000000"/>
                  </a:outerShdw>
                </a:effectLst>
                <a:latin typeface="HG創英ﾌﾟﾚｾﾞﾝｽEB" pitchFamily="17" charset="-128"/>
                <a:ea typeface="HG創英ﾌﾟﾚｾﾞﾝｽEB" pitchFamily="17" charset="-128"/>
              </a:rPr>
              <a:t>４／２５ </a:t>
            </a:r>
            <a:r>
              <a:rPr lang="en-US" altLang="ja-JP" sz="2800" b="1" dirty="0">
                <a:solidFill>
                  <a:srgbClr val="0000FF"/>
                </a:solidFill>
                <a:effectLst>
                  <a:outerShdw blurRad="38100" dist="38100" dir="2700000" algn="tl">
                    <a:srgbClr val="000000"/>
                  </a:outerShdw>
                </a:effectLst>
                <a:latin typeface="HG創英ﾌﾟﾚｾﾞﾝｽEB" pitchFamily="17" charset="-128"/>
                <a:ea typeface="HG創英ﾌﾟﾚｾﾞﾝｽEB" pitchFamily="17" charset="-128"/>
              </a:rPr>
              <a:t>》</a:t>
            </a:r>
            <a:r>
              <a:rPr lang="ja-JP" altLang="en-US" sz="2800" b="1" dirty="0">
                <a:solidFill>
                  <a:srgbClr val="0000FF"/>
                </a:solidFill>
                <a:effectLst>
                  <a:outerShdw blurRad="38100" dist="38100" dir="2700000" algn="tl">
                    <a:srgbClr val="000000"/>
                  </a:outerShdw>
                </a:effectLst>
                <a:latin typeface="HG創英ﾌﾟﾚｾﾞﾝｽEB" pitchFamily="17" charset="-128"/>
                <a:ea typeface="HG創英ﾌﾟﾚｾﾞﾝｽEB" pitchFamily="17" charset="-128"/>
              </a:rPr>
              <a:t>の記録より</a:t>
            </a:r>
            <a:endParaRPr lang="ja-JP" altLang="en-US" sz="3200" b="1" dirty="0">
              <a:solidFill>
                <a:srgbClr val="0000FF"/>
              </a:solidFill>
              <a:effectLst>
                <a:outerShdw blurRad="38100" dist="38100" dir="2700000" algn="tl">
                  <a:srgbClr val="000000"/>
                </a:outerShdw>
              </a:effectLst>
              <a:latin typeface="HG創英ﾌﾟﾚｾﾞﾝｽEB" pitchFamily="17" charset="-128"/>
              <a:ea typeface="HG創英ﾌﾟﾚｾﾞﾝｽEB" pitchFamily="17" charset="-128"/>
            </a:endParaRPr>
          </a:p>
        </p:txBody>
      </p:sp>
      <p:sp>
        <p:nvSpPr>
          <p:cNvPr id="58376" name="Text Box 8"/>
          <p:cNvSpPr txBox="1">
            <a:spLocks noChangeArrowheads="1"/>
          </p:cNvSpPr>
          <p:nvPr/>
        </p:nvSpPr>
        <p:spPr bwMode="auto">
          <a:xfrm>
            <a:off x="315686" y="1012373"/>
            <a:ext cx="11582399" cy="5632311"/>
          </a:xfrm>
          <a:prstGeom prst="rect">
            <a:avLst/>
          </a:prstGeom>
          <a:solidFill>
            <a:schemeClr val="tx2">
              <a:lumMod val="60000"/>
              <a:lumOff val="40000"/>
            </a:schemeClr>
          </a:solidFill>
          <a:ln w="9525">
            <a:pattFill prst="dkHorz">
              <a:fgClr>
                <a:srgbClr val="000000"/>
              </a:fgClr>
              <a:bgClr>
                <a:srgbClr val="FFFFFF"/>
              </a:bgClr>
            </a:pattFill>
            <a:miter lim="800000"/>
            <a:headEnd/>
            <a:tailEnd/>
          </a:ln>
          <a:effectLst>
            <a:outerShdw dist="107763" dir="2700000" algn="ctr" rotWithShape="0">
              <a:schemeClr val="bg2"/>
            </a:outerShdw>
          </a:effectLst>
        </p:spPr>
        <p:txBody>
          <a:bodyPr wrap="square">
            <a:spAutoFit/>
          </a:bodyPr>
          <a:lstStyle/>
          <a:p>
            <a:pPr fontAlgn="base">
              <a:spcBef>
                <a:spcPct val="50000"/>
              </a:spcBef>
              <a:spcAft>
                <a:spcPct val="0"/>
              </a:spcAft>
            </a:pPr>
            <a:r>
              <a:rPr lang="en-US" altLang="ja-JP" sz="3600" b="1" dirty="0">
                <a:solidFill>
                  <a:srgbClr val="0000FF">
                    <a:lumMod val="75000"/>
                  </a:srgbClr>
                </a:solidFill>
              </a:rPr>
              <a:t>《</a:t>
            </a:r>
            <a:r>
              <a:rPr lang="ja-JP" altLang="en-US" sz="3600" b="1" dirty="0">
                <a:solidFill>
                  <a:srgbClr val="0000FF">
                    <a:lumMod val="75000"/>
                  </a:srgbClr>
                </a:solidFill>
              </a:rPr>
              <a:t>４／</a:t>
            </a:r>
            <a:r>
              <a:rPr lang="ja-JP" altLang="en-US" sz="3600" b="1" dirty="0" smtClean="0">
                <a:solidFill>
                  <a:srgbClr val="0000FF">
                    <a:lumMod val="75000"/>
                  </a:srgbClr>
                </a:solidFill>
              </a:rPr>
              <a:t>２５　</a:t>
            </a:r>
            <a:r>
              <a:rPr lang="ja-JP" altLang="en-US" sz="3600" b="1" dirty="0" smtClean="0">
                <a:solidFill>
                  <a:srgbClr val="FF0000"/>
                </a:solidFill>
              </a:rPr>
              <a:t>母親から</a:t>
            </a:r>
            <a:r>
              <a:rPr lang="en-US" altLang="ja-JP" sz="3600" b="1" dirty="0" smtClean="0">
                <a:solidFill>
                  <a:srgbClr val="0000FF">
                    <a:lumMod val="75000"/>
                  </a:srgbClr>
                </a:solidFill>
              </a:rPr>
              <a:t>》</a:t>
            </a:r>
            <a:r>
              <a:rPr lang="ja-JP" altLang="en-US" sz="3600" b="1" dirty="0">
                <a:solidFill>
                  <a:srgbClr val="0000FF">
                    <a:lumMod val="75000"/>
                  </a:srgbClr>
                </a:solidFill>
              </a:rPr>
              <a:t>　Ｃがオレンジ色をたくさん選んだこと、うれしく思います</a:t>
            </a:r>
            <a:r>
              <a:rPr lang="ja-JP" altLang="en-US" sz="3600" b="1" dirty="0" smtClean="0">
                <a:solidFill>
                  <a:srgbClr val="0000FF">
                    <a:lumMod val="75000"/>
                  </a:srgbClr>
                </a:solidFill>
              </a:rPr>
              <a:t>。原級で</a:t>
            </a:r>
            <a:r>
              <a:rPr lang="ja-JP" altLang="en-US" sz="3600" b="1" dirty="0">
                <a:solidFill>
                  <a:srgbClr val="0000FF">
                    <a:lumMod val="75000"/>
                  </a:srgbClr>
                </a:solidFill>
              </a:rPr>
              <a:t>一緒に、という気持ちは大事にしたいと思いますが、苦手なこともたくさんあるので、その日の授業内容によって</a:t>
            </a:r>
            <a:r>
              <a:rPr lang="ja-JP" altLang="en-US" sz="3600" b="1" dirty="0" smtClean="0">
                <a:solidFill>
                  <a:srgbClr val="0000FF">
                    <a:lumMod val="75000"/>
                  </a:srgbClr>
                </a:solidFill>
              </a:rPr>
              <a:t>、原級か情緒、</a:t>
            </a:r>
            <a:r>
              <a:rPr lang="ja-JP" altLang="en-US" sz="3600" b="1" dirty="0">
                <a:solidFill>
                  <a:srgbClr val="0000FF">
                    <a:lumMod val="75000"/>
                  </a:srgbClr>
                </a:solidFill>
              </a:rPr>
              <a:t>本人に合った方でお願いします。</a:t>
            </a:r>
            <a:r>
              <a:rPr lang="ja-JP" altLang="en-US" sz="3600" b="1" u="sng" dirty="0">
                <a:solidFill>
                  <a:srgbClr val="0000FF">
                    <a:lumMod val="75000"/>
                  </a:srgbClr>
                </a:solidFill>
              </a:rPr>
              <a:t>聞いてみると、理科・社会、音楽や歌は</a:t>
            </a:r>
            <a:r>
              <a:rPr lang="ja-JP" altLang="en-US" sz="3600" b="1" u="sng" dirty="0" smtClean="0">
                <a:solidFill>
                  <a:srgbClr val="0000FF">
                    <a:lumMod val="75000"/>
                  </a:srgbClr>
                </a:solidFill>
              </a:rPr>
              <a:t>原級、</a:t>
            </a:r>
            <a:r>
              <a:rPr lang="ja-JP" altLang="en-US" sz="3600" b="1" u="sng" dirty="0">
                <a:solidFill>
                  <a:srgbClr val="0000FF">
                    <a:lumMod val="75000"/>
                  </a:srgbClr>
                </a:solidFill>
              </a:rPr>
              <a:t>体育は鉄棒・リレー・マット・とび箱</a:t>
            </a:r>
            <a:r>
              <a:rPr lang="ja-JP" altLang="en-US" sz="3600" b="1" u="sng" dirty="0" smtClean="0">
                <a:solidFill>
                  <a:srgbClr val="0000FF">
                    <a:lumMod val="75000"/>
                  </a:srgbClr>
                </a:solidFill>
              </a:rPr>
              <a:t>などは情緒、</a:t>
            </a:r>
            <a:r>
              <a:rPr lang="ja-JP" altLang="en-US" sz="3600" b="1" u="sng" dirty="0">
                <a:solidFill>
                  <a:srgbClr val="0000FF">
                    <a:lumMod val="75000"/>
                  </a:srgbClr>
                </a:solidFill>
              </a:rPr>
              <a:t>Ｋ先生がいらっしゃらない</a:t>
            </a:r>
            <a:r>
              <a:rPr lang="ja-JP" altLang="en-US" sz="3600" b="1" u="sng" dirty="0" smtClean="0">
                <a:solidFill>
                  <a:srgbClr val="0000FF">
                    <a:lumMod val="75000"/>
                  </a:srgbClr>
                </a:solidFill>
              </a:rPr>
              <a:t>時も情緒に</a:t>
            </a:r>
            <a:r>
              <a:rPr lang="ja-JP" altLang="en-US" sz="3600" b="1" u="sng" dirty="0">
                <a:solidFill>
                  <a:srgbClr val="0000FF">
                    <a:lumMod val="75000"/>
                  </a:srgbClr>
                </a:solidFill>
              </a:rPr>
              <a:t>いると言っていました。少し</a:t>
            </a:r>
            <a:r>
              <a:rPr lang="ja-JP" altLang="en-US" sz="3600" b="1" u="sng" dirty="0" smtClean="0">
                <a:solidFill>
                  <a:srgbClr val="0000FF">
                    <a:lumMod val="75000"/>
                  </a:srgbClr>
                </a:solidFill>
              </a:rPr>
              <a:t>ずつ原級での</a:t>
            </a:r>
            <a:r>
              <a:rPr lang="ja-JP" altLang="en-US" sz="3600" b="1" u="sng" dirty="0">
                <a:solidFill>
                  <a:srgbClr val="0000FF">
                    <a:lumMod val="75000"/>
                  </a:srgbClr>
                </a:solidFill>
              </a:rPr>
              <a:t>時間が増えていけばうれしいです。</a:t>
            </a:r>
            <a:r>
              <a:rPr lang="ja-JP" altLang="en-US" sz="3600" b="1" dirty="0">
                <a:solidFill>
                  <a:srgbClr val="0000FF">
                    <a:lumMod val="75000"/>
                  </a:srgbClr>
                </a:solidFill>
              </a:rPr>
              <a:t>明日の参観日、よろしくお願いします。Ｃは、参観日や公開日など大好きなので、とても楽しみにしているようです。</a:t>
            </a:r>
          </a:p>
        </p:txBody>
      </p:sp>
    </p:spTree>
    <p:extLst>
      <p:ext uri="{BB962C8B-B14F-4D97-AF65-F5344CB8AC3E}">
        <p14:creationId xmlns:p14="http://schemas.microsoft.com/office/powerpoint/2010/main" val="3712993468"/>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8370"/>
                                        </p:tgtEl>
                                        <p:attrNameLst>
                                          <p:attrName>style.visibility</p:attrName>
                                        </p:attrNameLst>
                                      </p:cBhvr>
                                      <p:to>
                                        <p:strVal val="visible"/>
                                      </p:to>
                                    </p:set>
                                    <p:anim calcmode="lin" valueType="num">
                                      <p:cBhvr additive="base">
                                        <p:cTn id="7" dur="500" fill="hold"/>
                                        <p:tgtEl>
                                          <p:spTgt spid="58370"/>
                                        </p:tgtEl>
                                        <p:attrNameLst>
                                          <p:attrName>ppt_x</p:attrName>
                                        </p:attrNameLst>
                                      </p:cBhvr>
                                      <p:tavLst>
                                        <p:tav tm="0">
                                          <p:val>
                                            <p:strVal val="0-#ppt_w/2"/>
                                          </p:val>
                                        </p:tav>
                                        <p:tav tm="100000">
                                          <p:val>
                                            <p:strVal val="#ppt_x"/>
                                          </p:val>
                                        </p:tav>
                                      </p:tavLst>
                                    </p:anim>
                                    <p:anim calcmode="lin" valueType="num">
                                      <p:cBhvr additive="base">
                                        <p:cTn id="8" dur="500" fill="hold"/>
                                        <p:tgtEl>
                                          <p:spTgt spid="5837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58376"/>
                                        </p:tgtEl>
                                        <p:attrNameLst>
                                          <p:attrName>style.visibility</p:attrName>
                                        </p:attrNameLst>
                                      </p:cBhvr>
                                      <p:to>
                                        <p:strVal val="visible"/>
                                      </p:to>
                                    </p:set>
                                    <p:animEffect transition="in" filter="dissolve">
                                      <p:cBhvr>
                                        <p:cTn id="13" dur="500"/>
                                        <p:tgtEl>
                                          <p:spTgt spid="583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0" grpId="0" autoUpdateAnimBg="0"/>
      <p:bldP spid="58376" grpId="0" animBg="1"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ext Box 2"/>
          <p:cNvSpPr txBox="1">
            <a:spLocks noChangeArrowheads="1"/>
          </p:cNvSpPr>
          <p:nvPr/>
        </p:nvSpPr>
        <p:spPr bwMode="auto">
          <a:xfrm>
            <a:off x="119743" y="-3"/>
            <a:ext cx="11745686" cy="646331"/>
          </a:xfrm>
          <a:prstGeom prst="rect">
            <a:avLst/>
          </a:prstGeom>
          <a:noFill/>
          <a:ln w="9525">
            <a:noFill/>
            <a:miter lim="800000"/>
            <a:headEnd/>
            <a:tailEnd/>
          </a:ln>
          <a:effectLst/>
        </p:spPr>
        <p:txBody>
          <a:bodyPr wrap="square">
            <a:spAutoFit/>
          </a:bodyPr>
          <a:lstStyle/>
          <a:p>
            <a:pPr fontAlgn="base">
              <a:spcBef>
                <a:spcPct val="50000"/>
              </a:spcBef>
              <a:spcAft>
                <a:spcPct val="0"/>
              </a:spcAft>
            </a:pPr>
            <a:r>
              <a:rPr lang="ja-JP" altLang="en-US" sz="3200" b="1" i="1" u="sng" dirty="0">
                <a:solidFill>
                  <a:srgbClr val="FFCC66"/>
                </a:solidFill>
                <a:effectLst>
                  <a:outerShdw blurRad="38100" dist="38100" dir="2700000" algn="tl">
                    <a:srgbClr val="000000"/>
                  </a:outerShdw>
                </a:effectLst>
                <a:latin typeface="Arial" charset="0"/>
                <a:ea typeface="HG創英ﾌﾟﾚｾﾞﾝｽEB" pitchFamily="17" charset="-128"/>
              </a:rPr>
              <a:t>指導の視点３</a:t>
            </a:r>
            <a:r>
              <a:rPr lang="ja-JP" altLang="en-US" sz="3600" b="1" i="1" u="sng" dirty="0">
                <a:solidFill>
                  <a:srgbClr val="FFCC66"/>
                </a:solidFill>
                <a:effectLst>
                  <a:outerShdw blurRad="38100" dist="38100" dir="2700000" algn="tl">
                    <a:srgbClr val="000000"/>
                  </a:outerShdw>
                </a:effectLst>
                <a:latin typeface="Arial" charset="0"/>
                <a:ea typeface="HG創英ﾌﾟﾚｾﾞﾝｽEB" pitchFamily="17" charset="-128"/>
              </a:rPr>
              <a:t>　</a:t>
            </a:r>
            <a:r>
              <a:rPr lang="ja-JP" altLang="en-US" sz="2800" b="1" u="sng" dirty="0">
                <a:solidFill>
                  <a:srgbClr val="0000FF"/>
                </a:solidFill>
                <a:effectLst>
                  <a:outerShdw blurRad="38100" dist="38100" dir="2700000" algn="tl">
                    <a:srgbClr val="000000"/>
                  </a:outerShdw>
                </a:effectLst>
                <a:latin typeface="Arial" charset="0"/>
                <a:ea typeface="HG創英ﾌﾟﾚｾﾞﾝｽEB" pitchFamily="17" charset="-128"/>
              </a:rPr>
              <a:t>解決の糸口は</a:t>
            </a:r>
            <a:r>
              <a:rPr lang="ja-JP" altLang="en-US" sz="2800" b="1" u="sng" dirty="0" smtClean="0">
                <a:solidFill>
                  <a:srgbClr val="0000FF"/>
                </a:solidFill>
                <a:effectLst>
                  <a:outerShdw blurRad="38100" dist="38100" dir="2700000" algn="tl">
                    <a:srgbClr val="000000"/>
                  </a:outerShdw>
                </a:effectLst>
                <a:latin typeface="Arial" charset="0"/>
                <a:ea typeface="HG創英ﾌﾟﾚｾﾞﾝｽEB" pitchFamily="17" charset="-128"/>
              </a:rPr>
              <a:t>子どもがサイン</a:t>
            </a:r>
            <a:r>
              <a:rPr lang="ja-JP" altLang="en-US" sz="2800" b="1" u="sng" dirty="0">
                <a:solidFill>
                  <a:srgbClr val="0000FF"/>
                </a:solidFill>
                <a:effectLst>
                  <a:outerShdw blurRad="38100" dist="38100" dir="2700000" algn="tl">
                    <a:srgbClr val="000000"/>
                  </a:outerShdw>
                </a:effectLst>
                <a:latin typeface="Arial" charset="0"/>
                <a:ea typeface="HG創英ﾌﾟﾚｾﾞﾝｽEB" pitchFamily="17" charset="-128"/>
              </a:rPr>
              <a:t>や</a:t>
            </a:r>
            <a:r>
              <a:rPr lang="ja-JP" altLang="en-US" sz="2800" b="1" u="sng" dirty="0" smtClean="0">
                <a:solidFill>
                  <a:srgbClr val="0000FF"/>
                </a:solidFill>
                <a:effectLst>
                  <a:outerShdw blurRad="38100" dist="38100" dir="2700000" algn="tl">
                    <a:srgbClr val="000000"/>
                  </a:outerShdw>
                </a:effectLst>
                <a:latin typeface="Arial" charset="0"/>
                <a:ea typeface="HG創英ﾌﾟﾚｾﾞﾝｽEB" pitchFamily="17" charset="-128"/>
              </a:rPr>
              <a:t>アクションで教えてる</a:t>
            </a:r>
            <a:endParaRPr lang="ja-JP" altLang="en-US" sz="2800" b="1" u="sng" dirty="0">
              <a:solidFill>
                <a:srgbClr val="0000FF"/>
              </a:solidFill>
              <a:effectLst>
                <a:outerShdw blurRad="38100" dist="38100" dir="2700000" algn="tl">
                  <a:srgbClr val="000000"/>
                </a:outerShdw>
              </a:effectLst>
              <a:latin typeface="Arial" charset="0"/>
              <a:ea typeface="HG創英ﾌﾟﾚｾﾞﾝｽEB" pitchFamily="17" charset="-128"/>
            </a:endParaRPr>
          </a:p>
        </p:txBody>
      </p:sp>
      <p:sp>
        <p:nvSpPr>
          <p:cNvPr id="59400" name="Text Box 8"/>
          <p:cNvSpPr txBox="1">
            <a:spLocks noChangeArrowheads="1"/>
          </p:cNvSpPr>
          <p:nvPr/>
        </p:nvSpPr>
        <p:spPr bwMode="auto">
          <a:xfrm>
            <a:off x="2231571" y="609588"/>
            <a:ext cx="7848600" cy="523220"/>
          </a:xfrm>
          <a:prstGeom prst="rect">
            <a:avLst/>
          </a:prstGeom>
          <a:noFill/>
          <a:ln w="9525">
            <a:noFill/>
            <a:miter lim="800000"/>
            <a:headEnd/>
            <a:tailEnd/>
          </a:ln>
          <a:effectLst/>
        </p:spPr>
        <p:txBody>
          <a:bodyPr>
            <a:spAutoFit/>
          </a:bodyPr>
          <a:lstStyle/>
          <a:p>
            <a:pPr fontAlgn="base">
              <a:spcBef>
                <a:spcPct val="50000"/>
              </a:spcBef>
              <a:spcAft>
                <a:spcPct val="0"/>
              </a:spcAft>
            </a:pPr>
            <a:r>
              <a:rPr lang="ja-JP" altLang="en-US" sz="2800" b="1" dirty="0">
                <a:solidFill>
                  <a:srgbClr val="FF9933"/>
                </a:solidFill>
                <a:effectLst>
                  <a:outerShdw blurRad="38100" dist="38100" dir="2700000" algn="tl">
                    <a:srgbClr val="000000"/>
                  </a:outerShdw>
                </a:effectLst>
                <a:latin typeface="HG創英ﾌﾟﾚｾﾞﾝｽEB" pitchFamily="17" charset="-128"/>
                <a:ea typeface="HG創英ﾌﾟﾚｾﾞﾝｽEB" pitchFamily="17" charset="-128"/>
              </a:rPr>
              <a:t>事例２</a:t>
            </a:r>
            <a:r>
              <a:rPr lang="ja-JP" altLang="en-US" sz="2800" dirty="0">
                <a:solidFill>
                  <a:srgbClr val="000000"/>
                </a:solidFill>
                <a:effectLst>
                  <a:outerShdw blurRad="38100" dist="38100" dir="2700000" algn="tl">
                    <a:srgbClr val="FFFFFF"/>
                  </a:outerShdw>
                </a:effectLst>
                <a:latin typeface="ＭＳ 明朝" pitchFamily="17" charset="-128"/>
                <a:ea typeface="ＭＳ 明朝" pitchFamily="17" charset="-128"/>
              </a:rPr>
              <a:t>　</a:t>
            </a:r>
            <a:r>
              <a:rPr lang="ja-JP" altLang="en-US" sz="2800" b="1" dirty="0">
                <a:solidFill>
                  <a:srgbClr val="FFFF00"/>
                </a:solidFill>
                <a:effectLst>
                  <a:outerShdw blurRad="38100" dist="38100" dir="2700000" algn="tl">
                    <a:srgbClr val="000000"/>
                  </a:outerShdw>
                </a:effectLst>
                <a:latin typeface="HG創英ﾌﾟﾚｾﾞﾝｽEB" pitchFamily="17" charset="-128"/>
                <a:ea typeface="HG創英ﾌﾟﾚｾﾞﾝｽEB" pitchFamily="17" charset="-128"/>
              </a:rPr>
              <a:t>～Ａ君の指導から～</a:t>
            </a:r>
            <a:endParaRPr lang="ja-JP" altLang="en-US" sz="2800" b="1" dirty="0">
              <a:solidFill>
                <a:srgbClr val="0000FF"/>
              </a:solidFill>
              <a:effectLst>
                <a:outerShdw blurRad="38100" dist="38100" dir="2700000" algn="tl">
                  <a:srgbClr val="000000"/>
                </a:outerShdw>
              </a:effectLst>
              <a:latin typeface="HG創英ﾌﾟﾚｾﾞﾝｽEB" pitchFamily="17" charset="-128"/>
              <a:ea typeface="HG創英ﾌﾟﾚｾﾞﾝｽEB" pitchFamily="17" charset="-128"/>
            </a:endParaRPr>
          </a:p>
        </p:txBody>
      </p:sp>
      <p:sp>
        <p:nvSpPr>
          <p:cNvPr id="59401" name="Text Box 9"/>
          <p:cNvSpPr txBox="1">
            <a:spLocks noChangeArrowheads="1"/>
          </p:cNvSpPr>
          <p:nvPr/>
        </p:nvSpPr>
        <p:spPr bwMode="auto">
          <a:xfrm>
            <a:off x="119743" y="1164758"/>
            <a:ext cx="11908971" cy="4031873"/>
          </a:xfrm>
          <a:prstGeom prst="rect">
            <a:avLst/>
          </a:prstGeom>
          <a:solidFill>
            <a:schemeClr val="tx2">
              <a:lumMod val="60000"/>
              <a:lumOff val="40000"/>
            </a:schemeClr>
          </a:solidFill>
          <a:ln w="9525">
            <a:pattFill prst="dkHorz">
              <a:fgClr>
                <a:srgbClr val="000000"/>
              </a:fgClr>
              <a:bgClr>
                <a:srgbClr val="FFFFFF"/>
              </a:bgClr>
            </a:pattFill>
            <a:miter lim="800000"/>
            <a:headEnd/>
            <a:tailEnd/>
          </a:ln>
          <a:effectLst>
            <a:outerShdw dist="107763" dir="2700000" algn="ctr" rotWithShape="0">
              <a:schemeClr val="bg2"/>
            </a:outerShdw>
          </a:effectLst>
        </p:spPr>
        <p:txBody>
          <a:bodyPr wrap="square">
            <a:spAutoFit/>
          </a:bodyPr>
          <a:lstStyle/>
          <a:p>
            <a:pPr fontAlgn="base">
              <a:spcBef>
                <a:spcPct val="0"/>
              </a:spcBef>
              <a:spcAft>
                <a:spcPct val="0"/>
              </a:spcAft>
            </a:pPr>
            <a:r>
              <a:rPr lang="ja-JP" altLang="en-US" sz="2800" b="1" dirty="0">
                <a:solidFill>
                  <a:srgbClr val="0000FF">
                    <a:lumMod val="75000"/>
                  </a:srgbClr>
                </a:solidFill>
                <a:effectLst>
                  <a:outerShdw blurRad="38100" dist="38100" dir="2700000" algn="tl">
                    <a:srgbClr val="000000"/>
                  </a:outerShdw>
                </a:effectLst>
                <a:latin typeface="ＭＳ Ｐゴシック" pitchFamily="50" charset="-128"/>
              </a:rPr>
              <a:t>　ちょっとした</a:t>
            </a:r>
            <a:r>
              <a:rPr lang="ja-JP" altLang="en-US" sz="2800" b="1" dirty="0" smtClean="0">
                <a:solidFill>
                  <a:srgbClr val="0000FF">
                    <a:lumMod val="75000"/>
                  </a:srgbClr>
                </a:solidFill>
                <a:effectLst>
                  <a:outerShdw blurRad="38100" dist="38100" dir="2700000" algn="tl">
                    <a:srgbClr val="000000"/>
                  </a:outerShdw>
                </a:effectLst>
                <a:latin typeface="ＭＳ Ｐゴシック" pitchFamily="50" charset="-128"/>
              </a:rPr>
              <a:t>一言を自分</a:t>
            </a:r>
            <a:r>
              <a:rPr lang="ja-JP" altLang="en-US" sz="2800" b="1" dirty="0">
                <a:solidFill>
                  <a:srgbClr val="0000FF">
                    <a:lumMod val="75000"/>
                  </a:srgbClr>
                </a:solidFill>
                <a:effectLst>
                  <a:outerShdw blurRad="38100" dist="38100" dir="2700000" algn="tl">
                    <a:srgbClr val="000000"/>
                  </a:outerShdw>
                </a:effectLst>
                <a:latin typeface="ＭＳ Ｐゴシック" pitchFamily="50" charset="-128"/>
              </a:rPr>
              <a:t>への攻撃や非難と</a:t>
            </a:r>
            <a:r>
              <a:rPr lang="ja-JP" altLang="en-US" sz="2800" b="1" dirty="0" smtClean="0">
                <a:solidFill>
                  <a:srgbClr val="0000FF">
                    <a:lumMod val="75000"/>
                  </a:srgbClr>
                </a:solidFill>
                <a:effectLst>
                  <a:outerShdw blurRad="38100" dist="38100" dir="2700000" algn="tl">
                    <a:srgbClr val="000000"/>
                  </a:outerShdw>
                </a:effectLst>
                <a:latin typeface="ＭＳ Ｐゴシック" pitchFamily="50" charset="-128"/>
              </a:rPr>
              <a:t>勘違いする。鬼ごっこ</a:t>
            </a:r>
            <a:r>
              <a:rPr lang="ja-JP" altLang="en-US" sz="2800" b="1" dirty="0">
                <a:solidFill>
                  <a:srgbClr val="0000FF">
                    <a:lumMod val="75000"/>
                  </a:srgbClr>
                </a:solidFill>
                <a:effectLst>
                  <a:outerShdw blurRad="38100" dist="38100" dir="2700000" algn="tl">
                    <a:srgbClr val="000000"/>
                  </a:outerShdw>
                </a:effectLst>
                <a:latin typeface="ＭＳ Ｐゴシック" pitchFamily="50" charset="-128"/>
              </a:rPr>
              <a:t>などレクレーションで遊んでいるうちに本気になって</a:t>
            </a:r>
            <a:r>
              <a:rPr lang="ja-JP" altLang="en-US" sz="2800" b="1" dirty="0" smtClean="0">
                <a:solidFill>
                  <a:srgbClr val="0000FF">
                    <a:lumMod val="75000"/>
                  </a:srgbClr>
                </a:solidFill>
                <a:effectLst>
                  <a:outerShdw blurRad="38100" dist="38100" dir="2700000" algn="tl">
                    <a:srgbClr val="000000"/>
                  </a:outerShdw>
                </a:effectLst>
                <a:latin typeface="ＭＳ Ｐゴシック" pitchFamily="50" charset="-128"/>
              </a:rPr>
              <a:t>しまう。自分</a:t>
            </a:r>
            <a:r>
              <a:rPr lang="ja-JP" altLang="en-US" sz="2800" b="1" dirty="0">
                <a:solidFill>
                  <a:srgbClr val="0000FF">
                    <a:lumMod val="75000"/>
                  </a:srgbClr>
                </a:solidFill>
                <a:effectLst>
                  <a:outerShdw blurRad="38100" dist="38100" dir="2700000" algn="tl">
                    <a:srgbClr val="000000"/>
                  </a:outerShdw>
                </a:effectLst>
                <a:latin typeface="ＭＳ Ｐゴシック" pitchFamily="50" charset="-128"/>
              </a:rPr>
              <a:t>のやり方にこだわり周囲から指摘されると</a:t>
            </a:r>
            <a:r>
              <a:rPr lang="ja-JP" altLang="en-US" sz="2800" b="1" dirty="0" smtClean="0">
                <a:solidFill>
                  <a:srgbClr val="0000FF">
                    <a:lumMod val="75000"/>
                  </a:srgbClr>
                </a:solidFill>
                <a:effectLst>
                  <a:outerShdw blurRad="38100" dist="38100" dir="2700000" algn="tl">
                    <a:srgbClr val="000000"/>
                  </a:outerShdw>
                </a:effectLst>
                <a:latin typeface="ＭＳ Ｐゴシック" pitchFamily="50" charset="-128"/>
              </a:rPr>
              <a:t>逆上すること</a:t>
            </a:r>
            <a:r>
              <a:rPr lang="ja-JP" altLang="en-US" sz="2800" b="1" dirty="0">
                <a:solidFill>
                  <a:srgbClr val="0000FF">
                    <a:lumMod val="75000"/>
                  </a:srgbClr>
                </a:solidFill>
                <a:effectLst>
                  <a:outerShdw blurRad="38100" dist="38100" dir="2700000" algn="tl">
                    <a:srgbClr val="000000"/>
                  </a:outerShdw>
                </a:effectLst>
                <a:latin typeface="ＭＳ Ｐゴシック" pitchFamily="50" charset="-128"/>
              </a:rPr>
              <a:t>が多かった</a:t>
            </a:r>
            <a:r>
              <a:rPr lang="ja-JP" altLang="en-US" sz="2800" b="1" dirty="0" smtClean="0">
                <a:solidFill>
                  <a:srgbClr val="0000FF">
                    <a:lumMod val="75000"/>
                  </a:srgbClr>
                </a:solidFill>
                <a:effectLst>
                  <a:outerShdw blurRad="38100" dist="38100" dir="2700000" algn="tl">
                    <a:srgbClr val="000000"/>
                  </a:outerShdw>
                </a:effectLst>
                <a:latin typeface="ＭＳ Ｐゴシック" pitchFamily="50" charset="-128"/>
              </a:rPr>
              <a:t>。</a:t>
            </a:r>
            <a:r>
              <a:rPr lang="ja-JP" altLang="en-US" sz="2900" b="1" dirty="0" smtClean="0">
                <a:solidFill>
                  <a:srgbClr val="FF0000"/>
                </a:solidFill>
                <a:effectLst>
                  <a:outerShdw blurRad="38100" dist="38100" dir="2700000" algn="tl">
                    <a:srgbClr val="000000"/>
                  </a:outerShdw>
                </a:effectLst>
                <a:latin typeface="ＭＳ Ｐゴシック" pitchFamily="50" charset="-128"/>
              </a:rPr>
              <a:t>しかし</a:t>
            </a:r>
            <a:r>
              <a:rPr lang="ja-JP" altLang="en-US" sz="2900" b="1" dirty="0">
                <a:solidFill>
                  <a:srgbClr val="FF0000"/>
                </a:solidFill>
                <a:effectLst>
                  <a:outerShdw blurRad="38100" dist="38100" dir="2700000" algn="tl">
                    <a:srgbClr val="000000"/>
                  </a:outerShdw>
                </a:effectLst>
                <a:latin typeface="ＭＳ Ｐゴシック" pitchFamily="50" charset="-128"/>
              </a:rPr>
              <a:t>、よく観察しているうちに、Ａ君が友だちから</a:t>
            </a:r>
            <a:r>
              <a:rPr lang="ja-JP" altLang="en-US" sz="2900" b="1" dirty="0" smtClean="0">
                <a:solidFill>
                  <a:srgbClr val="FF0000"/>
                </a:solidFill>
                <a:effectLst>
                  <a:outerShdw blurRad="38100" dist="38100" dir="2700000" algn="tl">
                    <a:srgbClr val="000000"/>
                  </a:outerShdw>
                </a:effectLst>
                <a:latin typeface="ＭＳ Ｐゴシック" pitchFamily="50" charset="-128"/>
              </a:rPr>
              <a:t>認められず、馬鹿</a:t>
            </a:r>
            <a:r>
              <a:rPr lang="ja-JP" altLang="en-US" sz="2900" b="1" dirty="0">
                <a:solidFill>
                  <a:srgbClr val="FF0000"/>
                </a:solidFill>
                <a:effectLst>
                  <a:outerShdw blurRad="38100" dist="38100" dir="2700000" algn="tl">
                    <a:srgbClr val="000000"/>
                  </a:outerShdw>
                </a:effectLst>
                <a:latin typeface="ＭＳ Ｐゴシック" pitchFamily="50" charset="-128"/>
              </a:rPr>
              <a:t>にされたと</a:t>
            </a:r>
            <a:r>
              <a:rPr lang="ja-JP" altLang="en-US" sz="2900" b="1" dirty="0" smtClean="0">
                <a:solidFill>
                  <a:srgbClr val="FF0000"/>
                </a:solidFill>
                <a:effectLst>
                  <a:outerShdw blurRad="38100" dist="38100" dir="2700000" algn="tl">
                    <a:srgbClr val="000000"/>
                  </a:outerShdw>
                </a:effectLst>
                <a:latin typeface="ＭＳ Ｐゴシック" pitchFamily="50" charset="-128"/>
              </a:rPr>
              <a:t>思う場面で</a:t>
            </a:r>
            <a:r>
              <a:rPr lang="ja-JP" altLang="en-US" sz="2900" b="1" dirty="0">
                <a:solidFill>
                  <a:srgbClr val="FF0000"/>
                </a:solidFill>
                <a:effectLst>
                  <a:outerShdw blurRad="38100" dist="38100" dir="2700000" algn="tl">
                    <a:srgbClr val="000000"/>
                  </a:outerShdw>
                </a:effectLst>
                <a:latin typeface="ＭＳ Ｐゴシック" pitchFamily="50" charset="-128"/>
              </a:rPr>
              <a:t>暴</a:t>
            </a:r>
            <a:r>
              <a:rPr lang="ja-JP" altLang="en-US" sz="2900" b="1" dirty="0" smtClean="0">
                <a:solidFill>
                  <a:srgbClr val="FF0000"/>
                </a:solidFill>
                <a:effectLst>
                  <a:outerShdw blurRad="38100" dist="38100" dir="2700000" algn="tl">
                    <a:srgbClr val="000000"/>
                  </a:outerShdw>
                </a:effectLst>
                <a:latin typeface="ＭＳ Ｐゴシック" pitchFamily="50" charset="-128"/>
              </a:rPr>
              <a:t>れる。学力面</a:t>
            </a:r>
            <a:r>
              <a:rPr lang="ja-JP" altLang="en-US" sz="2900" b="1" dirty="0">
                <a:solidFill>
                  <a:srgbClr val="FF0000"/>
                </a:solidFill>
                <a:effectLst>
                  <a:outerShdw blurRad="38100" dist="38100" dir="2700000" algn="tl">
                    <a:srgbClr val="000000"/>
                  </a:outerShdw>
                </a:effectLst>
                <a:latin typeface="ＭＳ Ｐゴシック" pitchFamily="50" charset="-128"/>
              </a:rPr>
              <a:t>で劣等感が非常に</a:t>
            </a:r>
            <a:r>
              <a:rPr lang="ja-JP" altLang="en-US" sz="2900" b="1" dirty="0" smtClean="0">
                <a:solidFill>
                  <a:srgbClr val="FF0000"/>
                </a:solidFill>
                <a:effectLst>
                  <a:outerShdw blurRad="38100" dist="38100" dir="2700000" algn="tl">
                    <a:srgbClr val="000000"/>
                  </a:outerShdw>
                </a:effectLst>
                <a:latin typeface="ＭＳ Ｐゴシック" pitchFamily="50" charset="-128"/>
              </a:rPr>
              <a:t>強く、自尊</a:t>
            </a:r>
            <a:r>
              <a:rPr lang="ja-JP" altLang="en-US" sz="2900" b="1" dirty="0">
                <a:solidFill>
                  <a:srgbClr val="FF0000"/>
                </a:solidFill>
                <a:effectLst>
                  <a:outerShdw blurRad="38100" dist="38100" dir="2700000" algn="tl">
                    <a:srgbClr val="000000"/>
                  </a:outerShdw>
                </a:effectLst>
                <a:latin typeface="ＭＳ Ｐゴシック" pitchFamily="50" charset="-128"/>
              </a:rPr>
              <a:t>心が</a:t>
            </a:r>
            <a:r>
              <a:rPr lang="ja-JP" altLang="en-US" sz="2900" b="1" dirty="0" smtClean="0">
                <a:solidFill>
                  <a:srgbClr val="FF0000"/>
                </a:solidFill>
                <a:effectLst>
                  <a:outerShdw blurRad="38100" dist="38100" dir="2700000" algn="tl">
                    <a:srgbClr val="000000"/>
                  </a:outerShdw>
                </a:effectLst>
                <a:latin typeface="ＭＳ Ｐゴシック" pitchFamily="50" charset="-128"/>
              </a:rPr>
              <a:t>傷つく場面</a:t>
            </a:r>
            <a:r>
              <a:rPr lang="ja-JP" altLang="en-US" sz="2900" b="1" dirty="0">
                <a:solidFill>
                  <a:srgbClr val="FF0000"/>
                </a:solidFill>
                <a:effectLst>
                  <a:outerShdw blurRad="38100" dist="38100" dir="2700000" algn="tl">
                    <a:srgbClr val="000000"/>
                  </a:outerShdw>
                </a:effectLst>
                <a:latin typeface="ＭＳ Ｐゴシック" pitchFamily="50" charset="-128"/>
              </a:rPr>
              <a:t>で、感情の高まりが多くあることが感じ取れて、Ａ君の心の内がなんとなく感じとれるようになって</a:t>
            </a:r>
            <a:r>
              <a:rPr lang="ja-JP" altLang="en-US" sz="2900" b="1" dirty="0" smtClean="0">
                <a:solidFill>
                  <a:srgbClr val="FF0000"/>
                </a:solidFill>
                <a:effectLst>
                  <a:outerShdw blurRad="38100" dist="38100" dir="2700000" algn="tl">
                    <a:srgbClr val="000000"/>
                  </a:outerShdw>
                </a:effectLst>
                <a:latin typeface="ＭＳ Ｐゴシック" pitchFamily="50" charset="-128"/>
              </a:rPr>
              <a:t>きた。</a:t>
            </a:r>
            <a:r>
              <a:rPr lang="ja-JP" altLang="en-US" sz="2800" b="1" dirty="0">
                <a:solidFill>
                  <a:srgbClr val="0000FF">
                    <a:lumMod val="75000"/>
                  </a:srgbClr>
                </a:solidFill>
                <a:effectLst>
                  <a:outerShdw blurRad="38100" dist="38100" dir="2700000" algn="tl">
                    <a:srgbClr val="000000"/>
                  </a:outerShdw>
                </a:effectLst>
                <a:latin typeface="ＭＳ Ｐゴシック" pitchFamily="50" charset="-128"/>
              </a:rPr>
              <a:t>　それは、</a:t>
            </a:r>
            <a:r>
              <a:rPr lang="ja-JP" altLang="en-US" sz="2800" b="1" u="sng" dirty="0">
                <a:solidFill>
                  <a:srgbClr val="0000FF">
                    <a:lumMod val="75000"/>
                  </a:srgbClr>
                </a:solidFill>
                <a:effectLst>
                  <a:outerShdw blurRad="38100" dist="38100" dir="2700000" algn="tl">
                    <a:srgbClr val="000000"/>
                  </a:outerShdw>
                </a:effectLst>
                <a:latin typeface="ＭＳ Ｐゴシック" pitchFamily="50" charset="-128"/>
              </a:rPr>
              <a:t>Ａ君が興奮して暴れ始めるのを抱きかかえるように押さえるとき、「俺なんか死ねばいいんだ！」、「生まれてこなければよかったんだ！」、「こんな学校やめてやる！」などと、わめき散らす言葉</a:t>
            </a:r>
            <a:r>
              <a:rPr lang="ja-JP" altLang="en-US" sz="2800" b="1" dirty="0">
                <a:solidFill>
                  <a:srgbClr val="0000FF">
                    <a:lumMod val="75000"/>
                  </a:srgbClr>
                </a:solidFill>
                <a:effectLst>
                  <a:outerShdw blurRad="38100" dist="38100" dir="2700000" algn="tl">
                    <a:srgbClr val="000000"/>
                  </a:outerShdw>
                </a:effectLst>
                <a:latin typeface="ＭＳ Ｐゴシック" pitchFamily="50" charset="-128"/>
              </a:rPr>
              <a:t>からもうかがえた。</a:t>
            </a:r>
          </a:p>
        </p:txBody>
      </p:sp>
      <p:sp>
        <p:nvSpPr>
          <p:cNvPr id="59402" name="Text Box 10"/>
          <p:cNvSpPr txBox="1">
            <a:spLocks noChangeArrowheads="1"/>
          </p:cNvSpPr>
          <p:nvPr/>
        </p:nvSpPr>
        <p:spPr bwMode="auto">
          <a:xfrm>
            <a:off x="283029" y="5736773"/>
            <a:ext cx="11397342" cy="1077218"/>
          </a:xfrm>
          <a:prstGeom prst="rect">
            <a:avLst/>
          </a:prstGeom>
          <a:solidFill>
            <a:schemeClr val="folHlink"/>
          </a:solidFill>
          <a:ln w="9525">
            <a:noFill/>
            <a:miter lim="800000"/>
            <a:headEnd/>
            <a:tailEnd/>
          </a:ln>
          <a:effectLst/>
        </p:spPr>
        <p:txBody>
          <a:bodyPr wrap="square">
            <a:spAutoFit/>
          </a:bodyPr>
          <a:lstStyle/>
          <a:p>
            <a:pPr fontAlgn="base">
              <a:spcBef>
                <a:spcPct val="50000"/>
              </a:spcBef>
              <a:spcAft>
                <a:spcPct val="0"/>
              </a:spcAft>
            </a:pPr>
            <a:r>
              <a:rPr lang="ja-JP" altLang="en-US" sz="3200" dirty="0">
                <a:solidFill>
                  <a:srgbClr val="000000"/>
                </a:solidFill>
                <a:latin typeface="HG創英ﾌﾟﾚｾﾞﾝｽEB" pitchFamily="17" charset="-128"/>
                <a:ea typeface="HG創英ﾌﾟﾚｾﾞﾝｽEB" pitchFamily="17" charset="-128"/>
              </a:rPr>
              <a:t>学級への所属感を感じ、居場所があるように実感できるために学級の周りの児童への</a:t>
            </a:r>
            <a:r>
              <a:rPr lang="ja-JP" altLang="en-US" sz="3200" dirty="0" smtClean="0">
                <a:solidFill>
                  <a:srgbClr val="000000"/>
                </a:solidFill>
                <a:latin typeface="HG創英ﾌﾟﾚｾﾞﾝｽEB" pitchFamily="17" charset="-128"/>
                <a:ea typeface="HG創英ﾌﾟﾚｾﾞﾝｽEB" pitchFamily="17" charset="-128"/>
              </a:rPr>
              <a:t>指導（周囲の見方を変える）</a:t>
            </a:r>
            <a:endParaRPr lang="ja-JP" altLang="en-US" sz="3200" b="1" dirty="0">
              <a:solidFill>
                <a:srgbClr val="FFFF00"/>
              </a:solidFill>
              <a:effectLst>
                <a:outerShdw blurRad="38100" dist="38100" dir="2700000" algn="tl">
                  <a:srgbClr val="000000"/>
                </a:outerShdw>
              </a:effectLst>
              <a:latin typeface="HG創英ﾌﾟﾚｾﾞﾝｽEB" pitchFamily="17" charset="-128"/>
              <a:ea typeface="HG創英ﾌﾟﾚｾﾞﾝｽEB" pitchFamily="17" charset="-128"/>
            </a:endParaRPr>
          </a:p>
        </p:txBody>
      </p:sp>
      <p:sp>
        <p:nvSpPr>
          <p:cNvPr id="59403" name="AutoShape 11"/>
          <p:cNvSpPr>
            <a:spLocks noChangeArrowheads="1"/>
          </p:cNvSpPr>
          <p:nvPr/>
        </p:nvSpPr>
        <p:spPr bwMode="auto">
          <a:xfrm>
            <a:off x="5355772" y="5214262"/>
            <a:ext cx="990600" cy="533400"/>
          </a:xfrm>
          <a:prstGeom prst="downArrow">
            <a:avLst>
              <a:gd name="adj1" fmla="val 52889"/>
              <a:gd name="adj2" fmla="val 37847"/>
            </a:avLst>
          </a:prstGeom>
          <a:solidFill>
            <a:schemeClr val="accent1"/>
          </a:solidFill>
          <a:ln w="9525">
            <a:solidFill>
              <a:schemeClr val="tx1"/>
            </a:solidFill>
            <a:miter lim="800000"/>
            <a:headEnd/>
            <a:tailEnd/>
          </a:ln>
          <a:effectLst/>
        </p:spPr>
        <p:txBody>
          <a:bodyPr wrap="none" anchor="ctr"/>
          <a:lstStyle/>
          <a:p>
            <a:pPr fontAlgn="base">
              <a:spcBef>
                <a:spcPct val="0"/>
              </a:spcBef>
              <a:spcAft>
                <a:spcPct val="0"/>
              </a:spcAft>
            </a:pPr>
            <a:endParaRPr lang="ja-JP" altLang="en-US" sz="2000" b="1" u="sng">
              <a:solidFill>
                <a:srgbClr val="FF0033"/>
              </a:solidFill>
              <a:effectLst>
                <a:outerShdw blurRad="38100" dist="38100" dir="2700000" algn="tl">
                  <a:srgbClr val="000000">
                    <a:alpha val="43137"/>
                  </a:srgbClr>
                </a:outerShdw>
              </a:effectLst>
              <a:latin typeface="Century" pitchFamily="18" charset="0"/>
            </a:endParaRPr>
          </a:p>
        </p:txBody>
      </p:sp>
    </p:spTree>
    <p:extLst>
      <p:ext uri="{BB962C8B-B14F-4D97-AF65-F5344CB8AC3E}">
        <p14:creationId xmlns:p14="http://schemas.microsoft.com/office/powerpoint/2010/main" val="815161531"/>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9394"/>
                                        </p:tgtEl>
                                        <p:attrNameLst>
                                          <p:attrName>style.visibility</p:attrName>
                                        </p:attrNameLst>
                                      </p:cBhvr>
                                      <p:to>
                                        <p:strVal val="visible"/>
                                      </p:to>
                                    </p:set>
                                    <p:anim calcmode="lin" valueType="num">
                                      <p:cBhvr additive="base">
                                        <p:cTn id="7" dur="500" fill="hold"/>
                                        <p:tgtEl>
                                          <p:spTgt spid="59394"/>
                                        </p:tgtEl>
                                        <p:attrNameLst>
                                          <p:attrName>ppt_x</p:attrName>
                                        </p:attrNameLst>
                                      </p:cBhvr>
                                      <p:tavLst>
                                        <p:tav tm="0">
                                          <p:val>
                                            <p:strVal val="0-#ppt_w/2"/>
                                          </p:val>
                                        </p:tav>
                                        <p:tav tm="100000">
                                          <p:val>
                                            <p:strVal val="#ppt_x"/>
                                          </p:val>
                                        </p:tav>
                                      </p:tavLst>
                                    </p:anim>
                                    <p:anim calcmode="lin" valueType="num">
                                      <p:cBhvr additive="base">
                                        <p:cTn id="8" dur="500" fill="hold"/>
                                        <p:tgtEl>
                                          <p:spTgt spid="5939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9400"/>
                                        </p:tgtEl>
                                        <p:attrNameLst>
                                          <p:attrName>style.visibility</p:attrName>
                                        </p:attrNameLst>
                                      </p:cBhvr>
                                      <p:to>
                                        <p:strVal val="visible"/>
                                      </p:to>
                                    </p:set>
                                    <p:anim calcmode="lin" valueType="num">
                                      <p:cBhvr additive="base">
                                        <p:cTn id="13" dur="500" fill="hold"/>
                                        <p:tgtEl>
                                          <p:spTgt spid="59400"/>
                                        </p:tgtEl>
                                        <p:attrNameLst>
                                          <p:attrName>ppt_x</p:attrName>
                                        </p:attrNameLst>
                                      </p:cBhvr>
                                      <p:tavLst>
                                        <p:tav tm="0">
                                          <p:val>
                                            <p:strVal val="0-#ppt_w/2"/>
                                          </p:val>
                                        </p:tav>
                                        <p:tav tm="100000">
                                          <p:val>
                                            <p:strVal val="#ppt_x"/>
                                          </p:val>
                                        </p:tav>
                                      </p:tavLst>
                                    </p:anim>
                                    <p:anim calcmode="lin" valueType="num">
                                      <p:cBhvr additive="base">
                                        <p:cTn id="14" dur="500" fill="hold"/>
                                        <p:tgtEl>
                                          <p:spTgt spid="59400"/>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59401"/>
                                        </p:tgtEl>
                                        <p:attrNameLst>
                                          <p:attrName>style.visibility</p:attrName>
                                        </p:attrNameLst>
                                      </p:cBhvr>
                                      <p:to>
                                        <p:strVal val="visible"/>
                                      </p:to>
                                    </p:set>
                                    <p:animEffect transition="in" filter="dissolve">
                                      <p:cBhvr>
                                        <p:cTn id="19" dur="500"/>
                                        <p:tgtEl>
                                          <p:spTgt spid="59401"/>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59403"/>
                                        </p:tgtEl>
                                        <p:attrNameLst>
                                          <p:attrName>style.visibility</p:attrName>
                                        </p:attrNameLst>
                                      </p:cBhvr>
                                      <p:to>
                                        <p:strVal val="visible"/>
                                      </p:to>
                                    </p:set>
                                    <p:anim calcmode="lin" valueType="num">
                                      <p:cBhvr additive="base">
                                        <p:cTn id="24" dur="500" fill="hold"/>
                                        <p:tgtEl>
                                          <p:spTgt spid="59403"/>
                                        </p:tgtEl>
                                        <p:attrNameLst>
                                          <p:attrName>ppt_x</p:attrName>
                                        </p:attrNameLst>
                                      </p:cBhvr>
                                      <p:tavLst>
                                        <p:tav tm="0">
                                          <p:val>
                                            <p:strVal val="0-#ppt_w/2"/>
                                          </p:val>
                                        </p:tav>
                                        <p:tav tm="100000">
                                          <p:val>
                                            <p:strVal val="#ppt_x"/>
                                          </p:val>
                                        </p:tav>
                                      </p:tavLst>
                                    </p:anim>
                                    <p:anim calcmode="lin" valueType="num">
                                      <p:cBhvr additive="base">
                                        <p:cTn id="25" dur="500" fill="hold"/>
                                        <p:tgtEl>
                                          <p:spTgt spid="59403"/>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grpId="0" nodeType="clickEffect">
                                  <p:stCondLst>
                                    <p:cond delay="0"/>
                                  </p:stCondLst>
                                  <p:childTnLst>
                                    <p:set>
                                      <p:cBhvr>
                                        <p:cTn id="29" dur="1" fill="hold">
                                          <p:stCondLst>
                                            <p:cond delay="0"/>
                                          </p:stCondLst>
                                        </p:cTn>
                                        <p:tgtEl>
                                          <p:spTgt spid="59402"/>
                                        </p:tgtEl>
                                        <p:attrNameLst>
                                          <p:attrName>style.visibility</p:attrName>
                                        </p:attrNameLst>
                                      </p:cBhvr>
                                      <p:to>
                                        <p:strVal val="visible"/>
                                      </p:to>
                                    </p:set>
                                    <p:anim calcmode="lin" valueType="num">
                                      <p:cBhvr additive="base">
                                        <p:cTn id="30" dur="500" fill="hold"/>
                                        <p:tgtEl>
                                          <p:spTgt spid="59402"/>
                                        </p:tgtEl>
                                        <p:attrNameLst>
                                          <p:attrName>ppt_x</p:attrName>
                                        </p:attrNameLst>
                                      </p:cBhvr>
                                      <p:tavLst>
                                        <p:tav tm="0">
                                          <p:val>
                                            <p:strVal val="0-#ppt_w/2"/>
                                          </p:val>
                                        </p:tav>
                                        <p:tav tm="100000">
                                          <p:val>
                                            <p:strVal val="#ppt_x"/>
                                          </p:val>
                                        </p:tav>
                                      </p:tavLst>
                                    </p:anim>
                                    <p:anim calcmode="lin" valueType="num">
                                      <p:cBhvr additive="base">
                                        <p:cTn id="31" dur="500" fill="hold"/>
                                        <p:tgtEl>
                                          <p:spTgt spid="5940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autoUpdateAnimBg="0"/>
      <p:bldP spid="59400" grpId="0" autoUpdateAnimBg="0"/>
      <p:bldP spid="59401" grpId="0" animBg="1" autoUpdateAnimBg="0"/>
      <p:bldP spid="59402" grpId="0" animBg="1" autoUpdateAnimBg="0"/>
      <p:bldP spid="59403"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7" name="Text Box 7"/>
          <p:cNvSpPr txBox="1">
            <a:spLocks noChangeArrowheads="1"/>
          </p:cNvSpPr>
          <p:nvPr/>
        </p:nvSpPr>
        <p:spPr bwMode="auto">
          <a:xfrm>
            <a:off x="1883228" y="1014879"/>
            <a:ext cx="8534400" cy="1160463"/>
          </a:xfrm>
          <a:prstGeom prst="rect">
            <a:avLst/>
          </a:prstGeom>
          <a:noFill/>
          <a:ln w="9525">
            <a:noFill/>
            <a:miter lim="800000"/>
            <a:headEnd/>
            <a:tailEnd/>
          </a:ln>
          <a:effectLst/>
        </p:spPr>
        <p:txBody>
          <a:bodyPr>
            <a:spAutoFit/>
          </a:bodyPr>
          <a:lstStyle/>
          <a:p>
            <a:pPr fontAlgn="base">
              <a:spcBef>
                <a:spcPct val="50000"/>
              </a:spcBef>
              <a:spcAft>
                <a:spcPct val="0"/>
              </a:spcAft>
            </a:pPr>
            <a:r>
              <a:rPr lang="en-US" altLang="ja-JP" sz="2800" b="1" dirty="0">
                <a:solidFill>
                  <a:srgbClr val="FFFF00"/>
                </a:solidFill>
                <a:effectLst>
                  <a:outerShdw blurRad="38100" dist="38100" dir="2700000" algn="tl">
                    <a:srgbClr val="000000"/>
                  </a:outerShdw>
                </a:effectLst>
                <a:latin typeface="Arial" charset="0"/>
                <a:ea typeface="HG創英ﾌﾟﾚｾﾞﾝｽEB" pitchFamily="17" charset="-128"/>
              </a:rPr>
              <a:t>☆</a:t>
            </a:r>
            <a:r>
              <a:rPr lang="ja-JP" altLang="en-US" sz="2800" b="1" dirty="0">
                <a:solidFill>
                  <a:srgbClr val="FFFF00"/>
                </a:solidFill>
                <a:effectLst>
                  <a:outerShdw blurRad="38100" dist="38100" dir="2700000" algn="tl">
                    <a:srgbClr val="000000"/>
                  </a:outerShdw>
                </a:effectLst>
                <a:latin typeface="Arial" charset="0"/>
                <a:ea typeface="HG創英ﾌﾟﾚｾﾞﾝｽEB" pitchFamily="17" charset="-128"/>
              </a:rPr>
              <a:t>その問題が</a:t>
            </a:r>
            <a:r>
              <a:rPr lang="ja-JP" altLang="en-US" sz="2800" b="1" i="1" u="sng" dirty="0">
                <a:solidFill>
                  <a:srgbClr val="FFFF00"/>
                </a:solidFill>
                <a:effectLst>
                  <a:outerShdw blurRad="38100" dist="38100" dir="2700000" algn="tl">
                    <a:srgbClr val="000000"/>
                  </a:outerShdw>
                </a:effectLst>
                <a:latin typeface="Arial" charset="0"/>
                <a:ea typeface="HG創英ﾌﾟﾚｾﾞﾝｽEB" pitchFamily="17" charset="-128"/>
              </a:rPr>
              <a:t>「起こらなかったとき」</a:t>
            </a:r>
            <a:r>
              <a:rPr lang="ja-JP" altLang="en-US" sz="2800" b="1" dirty="0">
                <a:solidFill>
                  <a:srgbClr val="FFFF00"/>
                </a:solidFill>
                <a:effectLst>
                  <a:outerShdw blurRad="38100" dist="38100" dir="2700000" algn="tl">
                    <a:srgbClr val="000000"/>
                  </a:outerShdw>
                </a:effectLst>
                <a:latin typeface="Arial" charset="0"/>
                <a:ea typeface="HG創英ﾌﾟﾚｾﾞﾝｽEB" pitchFamily="17" charset="-128"/>
              </a:rPr>
              <a:t>を考える</a:t>
            </a:r>
          </a:p>
          <a:p>
            <a:pPr fontAlgn="base">
              <a:spcBef>
                <a:spcPct val="50000"/>
              </a:spcBef>
              <a:spcAft>
                <a:spcPct val="0"/>
              </a:spcAft>
            </a:pPr>
            <a:r>
              <a:rPr lang="ja-JP" altLang="en-US" sz="2800" b="1" dirty="0">
                <a:solidFill>
                  <a:srgbClr val="FFFF00"/>
                </a:solidFill>
                <a:effectLst>
                  <a:outerShdw blurRad="38100" dist="38100" dir="2700000" algn="tl">
                    <a:srgbClr val="000000"/>
                  </a:outerShdw>
                </a:effectLst>
                <a:latin typeface="Arial" charset="0"/>
                <a:ea typeface="HG創英ﾌﾟﾚｾﾞﾝｽEB" pitchFamily="17" charset="-128"/>
              </a:rPr>
              <a:t>☆</a:t>
            </a:r>
            <a:r>
              <a:rPr lang="ja-JP" altLang="en-US" sz="2800" b="1" i="1" u="sng" dirty="0">
                <a:solidFill>
                  <a:srgbClr val="FFFF00"/>
                </a:solidFill>
                <a:effectLst>
                  <a:outerShdw blurRad="38100" dist="38100" dir="2700000" algn="tl">
                    <a:srgbClr val="000000"/>
                  </a:outerShdw>
                </a:effectLst>
                <a:latin typeface="Arial" charset="0"/>
                <a:ea typeface="HG創英ﾌﾟﾚｾﾞﾝｽEB" pitchFamily="17" charset="-128"/>
              </a:rPr>
              <a:t>「うまくいったとき」</a:t>
            </a:r>
            <a:r>
              <a:rPr lang="ja-JP" altLang="en-US" sz="2800" b="1" dirty="0">
                <a:solidFill>
                  <a:srgbClr val="FFFF00"/>
                </a:solidFill>
                <a:effectLst>
                  <a:outerShdw blurRad="38100" dist="38100" dir="2700000" algn="tl">
                    <a:srgbClr val="000000"/>
                  </a:outerShdw>
                </a:effectLst>
                <a:latin typeface="Arial" charset="0"/>
                <a:ea typeface="HG創英ﾌﾟﾚｾﾞﾝｽEB" pitchFamily="17" charset="-128"/>
              </a:rPr>
              <a:t>を考える</a:t>
            </a:r>
            <a:endParaRPr lang="ja-JP" altLang="en-US" sz="3600" b="1" u="sng" dirty="0">
              <a:solidFill>
                <a:srgbClr val="FFFF00"/>
              </a:solidFill>
              <a:effectLst>
                <a:outerShdw blurRad="38100" dist="38100" dir="2700000" algn="tl">
                  <a:srgbClr val="000000"/>
                </a:outerShdw>
              </a:effectLst>
              <a:latin typeface="Arial" charset="0"/>
              <a:ea typeface="HG創英ﾌﾟﾚｾﾞﾝｽEB" pitchFamily="17" charset="-128"/>
            </a:endParaRPr>
          </a:p>
        </p:txBody>
      </p:sp>
      <p:sp>
        <p:nvSpPr>
          <p:cNvPr id="56330" name="Text Box 10"/>
          <p:cNvSpPr txBox="1">
            <a:spLocks noChangeArrowheads="1"/>
          </p:cNvSpPr>
          <p:nvPr/>
        </p:nvSpPr>
        <p:spPr bwMode="auto">
          <a:xfrm>
            <a:off x="566057" y="152400"/>
            <a:ext cx="9492343" cy="523220"/>
          </a:xfrm>
          <a:prstGeom prst="rect">
            <a:avLst/>
          </a:prstGeom>
          <a:noFill/>
          <a:ln w="9525">
            <a:noFill/>
            <a:miter lim="800000"/>
            <a:headEnd/>
            <a:tailEnd/>
          </a:ln>
          <a:effectLst/>
        </p:spPr>
        <p:txBody>
          <a:bodyPr wrap="square">
            <a:spAutoFit/>
          </a:bodyPr>
          <a:lstStyle/>
          <a:p>
            <a:pPr fontAlgn="base">
              <a:spcBef>
                <a:spcPct val="50000"/>
              </a:spcBef>
              <a:spcAft>
                <a:spcPct val="0"/>
              </a:spcAft>
            </a:pPr>
            <a:r>
              <a:rPr lang="ja-JP" altLang="en-US" sz="2800" b="1" dirty="0">
                <a:solidFill>
                  <a:srgbClr val="FF9933"/>
                </a:solidFill>
                <a:effectLst>
                  <a:outerShdw blurRad="38100" dist="38100" dir="2700000" algn="tl">
                    <a:srgbClr val="000000"/>
                  </a:outerShdw>
                </a:effectLst>
                <a:latin typeface="HG創英ﾌﾟﾚｾﾞﾝｽEB" pitchFamily="17" charset="-128"/>
                <a:ea typeface="HG創英ﾌﾟﾚｾﾞﾝｽEB" pitchFamily="17" charset="-128"/>
              </a:rPr>
              <a:t>事例３</a:t>
            </a:r>
            <a:r>
              <a:rPr lang="ja-JP" altLang="en-US" sz="2800" dirty="0">
                <a:solidFill>
                  <a:srgbClr val="000000"/>
                </a:solidFill>
                <a:effectLst>
                  <a:outerShdw blurRad="38100" dist="38100" dir="2700000" algn="tl">
                    <a:srgbClr val="FFFFFF"/>
                  </a:outerShdw>
                </a:effectLst>
                <a:latin typeface="ＭＳ 明朝" pitchFamily="17" charset="-128"/>
                <a:ea typeface="HG創英ﾌﾟﾚｾﾞﾝｽEB" pitchFamily="17" charset="-128"/>
              </a:rPr>
              <a:t>　</a:t>
            </a:r>
            <a:r>
              <a:rPr lang="ja-JP" altLang="en-US" sz="2800" b="1" dirty="0">
                <a:solidFill>
                  <a:srgbClr val="FFFF00"/>
                </a:solidFill>
                <a:effectLst>
                  <a:outerShdw blurRad="38100" dist="38100" dir="2700000" algn="tl">
                    <a:srgbClr val="000000"/>
                  </a:outerShdw>
                </a:effectLst>
                <a:latin typeface="HG創英ﾌﾟﾚｾﾞﾝｽEB" pitchFamily="17" charset="-128"/>
                <a:ea typeface="HG創英ﾌﾟﾚｾﾞﾝｽEB" pitchFamily="17" charset="-128"/>
              </a:rPr>
              <a:t>～Ｃさんの指導から</a:t>
            </a:r>
            <a:r>
              <a:rPr lang="ja-JP" altLang="en-US" sz="2800" b="1" dirty="0" smtClean="0">
                <a:solidFill>
                  <a:srgbClr val="FFFF00"/>
                </a:solidFill>
                <a:effectLst>
                  <a:outerShdw blurRad="38100" dist="38100" dir="2700000" algn="tl">
                    <a:srgbClr val="000000"/>
                  </a:outerShdw>
                </a:effectLst>
                <a:latin typeface="HG創英ﾌﾟﾚｾﾞﾝｽEB" pitchFamily="17" charset="-128"/>
                <a:ea typeface="HG創英ﾌﾟﾚｾﾞﾝｽEB" pitchFamily="17" charset="-128"/>
              </a:rPr>
              <a:t>～</a:t>
            </a:r>
            <a:r>
              <a:rPr lang="en-US" altLang="ja-JP" sz="2400" b="1" dirty="0" smtClean="0">
                <a:solidFill>
                  <a:srgbClr val="0000FF"/>
                </a:solidFill>
                <a:effectLst>
                  <a:outerShdw blurRad="38100" dist="38100" dir="2700000" algn="tl">
                    <a:srgbClr val="000000"/>
                  </a:outerShdw>
                </a:effectLst>
                <a:latin typeface="HG創英ﾌﾟﾚｾﾞﾝｽEB" pitchFamily="17" charset="-128"/>
                <a:ea typeface="HG創英ﾌﾟﾚｾﾞﾝｽEB" pitchFamily="17" charset="-128"/>
              </a:rPr>
              <a:t>《 </a:t>
            </a:r>
            <a:r>
              <a:rPr lang="ja-JP" altLang="en-US" sz="2400" b="1" dirty="0">
                <a:solidFill>
                  <a:srgbClr val="0000FF"/>
                </a:solidFill>
                <a:effectLst>
                  <a:outerShdw blurRad="38100" dist="38100" dir="2700000" algn="tl">
                    <a:srgbClr val="000000"/>
                  </a:outerShdw>
                </a:effectLst>
                <a:latin typeface="HG創英ﾌﾟﾚｾﾞﾝｽEB" pitchFamily="17" charset="-128"/>
                <a:ea typeface="HG創英ﾌﾟﾚｾﾞﾝｽEB" pitchFamily="17" charset="-128"/>
              </a:rPr>
              <a:t>４／１１ </a:t>
            </a:r>
            <a:r>
              <a:rPr lang="en-US" altLang="ja-JP" sz="2400" b="1" dirty="0">
                <a:solidFill>
                  <a:srgbClr val="0000FF"/>
                </a:solidFill>
                <a:effectLst>
                  <a:outerShdw blurRad="38100" dist="38100" dir="2700000" algn="tl">
                    <a:srgbClr val="000000"/>
                  </a:outerShdw>
                </a:effectLst>
                <a:latin typeface="HG創英ﾌﾟﾚｾﾞﾝｽEB" pitchFamily="17" charset="-128"/>
                <a:ea typeface="HG創英ﾌﾟﾚｾﾞﾝｽEB" pitchFamily="17" charset="-128"/>
              </a:rPr>
              <a:t>》</a:t>
            </a:r>
            <a:r>
              <a:rPr lang="ja-JP" altLang="en-US" sz="2400" b="1" dirty="0">
                <a:solidFill>
                  <a:srgbClr val="0000FF"/>
                </a:solidFill>
                <a:effectLst>
                  <a:outerShdw blurRad="38100" dist="38100" dir="2700000" algn="tl">
                    <a:srgbClr val="000000"/>
                  </a:outerShdw>
                </a:effectLst>
                <a:latin typeface="HG創英ﾌﾟﾚｾﾞﾝｽEB" pitchFamily="17" charset="-128"/>
                <a:ea typeface="HG創英ﾌﾟﾚｾﾞﾝｽEB" pitchFamily="17" charset="-128"/>
              </a:rPr>
              <a:t>の記録より</a:t>
            </a:r>
          </a:p>
        </p:txBody>
      </p:sp>
      <p:sp>
        <p:nvSpPr>
          <p:cNvPr id="56331" name="Text Box 11"/>
          <p:cNvSpPr txBox="1">
            <a:spLocks noChangeArrowheads="1"/>
          </p:cNvSpPr>
          <p:nvPr/>
        </p:nvSpPr>
        <p:spPr bwMode="auto">
          <a:xfrm>
            <a:off x="642257" y="2514601"/>
            <a:ext cx="11179629" cy="3046988"/>
          </a:xfrm>
          <a:prstGeom prst="rect">
            <a:avLst/>
          </a:prstGeom>
          <a:solidFill>
            <a:schemeClr val="accent2"/>
          </a:solidFill>
          <a:ln w="9525">
            <a:noFill/>
            <a:miter lim="800000"/>
            <a:headEnd/>
            <a:tailEnd/>
          </a:ln>
          <a:effectLst/>
        </p:spPr>
        <p:txBody>
          <a:bodyPr wrap="square">
            <a:spAutoFit/>
          </a:bodyPr>
          <a:lstStyle/>
          <a:p>
            <a:pPr algn="just" fontAlgn="base">
              <a:spcBef>
                <a:spcPct val="0"/>
              </a:spcBef>
              <a:spcAft>
                <a:spcPct val="0"/>
              </a:spcAft>
            </a:pPr>
            <a:r>
              <a:rPr lang="en-US" altLang="ja-JP" sz="3200" b="1" dirty="0">
                <a:solidFill>
                  <a:srgbClr val="FFFF00"/>
                </a:solidFill>
                <a:effectLst>
                  <a:outerShdw blurRad="38100" dist="38100" dir="2700000" algn="tl">
                    <a:srgbClr val="000000"/>
                  </a:outerShdw>
                </a:effectLst>
                <a:ea typeface="ＭＳ 明朝" pitchFamily="17" charset="-128"/>
              </a:rPr>
              <a:t>《</a:t>
            </a:r>
            <a:r>
              <a:rPr lang="ja-JP" altLang="en-US" sz="3200" b="1" dirty="0">
                <a:solidFill>
                  <a:srgbClr val="FFFF00"/>
                </a:solidFill>
                <a:effectLst>
                  <a:outerShdw blurRad="38100" dist="38100" dir="2700000" algn="tl">
                    <a:srgbClr val="000000"/>
                  </a:outerShdw>
                </a:effectLst>
                <a:ea typeface="ＭＳ 明朝" pitchFamily="17" charset="-128"/>
              </a:rPr>
              <a:t>４／</a:t>
            </a:r>
            <a:r>
              <a:rPr lang="ja-JP" altLang="en-US" sz="3200" b="1" dirty="0" smtClean="0">
                <a:solidFill>
                  <a:srgbClr val="FFFF00"/>
                </a:solidFill>
                <a:effectLst>
                  <a:outerShdw blurRad="38100" dist="38100" dir="2700000" algn="tl">
                    <a:srgbClr val="000000"/>
                  </a:outerShdw>
                </a:effectLst>
                <a:ea typeface="ＭＳ 明朝" pitchFamily="17" charset="-128"/>
              </a:rPr>
              <a:t>１１　</a:t>
            </a:r>
            <a:r>
              <a:rPr lang="en-US" altLang="ja-JP" sz="3200" b="1" dirty="0" smtClean="0">
                <a:solidFill>
                  <a:srgbClr val="FFFF00"/>
                </a:solidFill>
                <a:effectLst>
                  <a:outerShdw blurRad="38100" dist="38100" dir="2700000" algn="tl">
                    <a:srgbClr val="000000"/>
                  </a:outerShdw>
                </a:effectLst>
                <a:ea typeface="ＭＳ 明朝" pitchFamily="17" charset="-128"/>
              </a:rPr>
              <a:t>K</a:t>
            </a:r>
            <a:r>
              <a:rPr lang="ja-JP" altLang="en-US" sz="3200" b="1" dirty="0" smtClean="0">
                <a:solidFill>
                  <a:srgbClr val="FFFF00"/>
                </a:solidFill>
                <a:effectLst>
                  <a:outerShdw blurRad="38100" dist="38100" dir="2700000" algn="tl">
                    <a:srgbClr val="000000"/>
                  </a:outerShdw>
                </a:effectLst>
                <a:ea typeface="ＭＳ 明朝" pitchFamily="17" charset="-128"/>
              </a:rPr>
              <a:t>先生から</a:t>
            </a:r>
            <a:r>
              <a:rPr lang="en-US" altLang="ja-JP" sz="3200" b="1" dirty="0" smtClean="0">
                <a:solidFill>
                  <a:srgbClr val="FFFF00"/>
                </a:solidFill>
                <a:effectLst>
                  <a:outerShdw blurRad="38100" dist="38100" dir="2700000" algn="tl">
                    <a:srgbClr val="000000"/>
                  </a:outerShdw>
                </a:effectLst>
                <a:ea typeface="ＭＳ 明朝" pitchFamily="17" charset="-128"/>
              </a:rPr>
              <a:t>》</a:t>
            </a:r>
            <a:r>
              <a:rPr lang="ja-JP" altLang="en-US" sz="3200" b="1" dirty="0" smtClean="0">
                <a:solidFill>
                  <a:srgbClr val="FFFF00"/>
                </a:solidFill>
                <a:effectLst>
                  <a:outerShdw blurRad="38100" dist="38100" dir="2700000" algn="tl">
                    <a:srgbClr val="000000"/>
                  </a:outerShdw>
                </a:effectLst>
                <a:ea typeface="ＭＳ 明朝" pitchFamily="17" charset="-128"/>
              </a:rPr>
              <a:t>・</a:t>
            </a:r>
            <a:r>
              <a:rPr lang="ja-JP" altLang="en-US" sz="3200" b="1" dirty="0">
                <a:solidFill>
                  <a:srgbClr val="FFFF00"/>
                </a:solidFill>
                <a:effectLst>
                  <a:outerShdw blurRad="38100" dist="38100" dir="2700000" algn="tl">
                    <a:srgbClr val="000000"/>
                  </a:outerShdw>
                </a:effectLst>
                <a:ea typeface="ＭＳ 明朝" pitchFamily="17" charset="-128"/>
              </a:rPr>
              <a:t>・・</a:t>
            </a:r>
            <a:r>
              <a:rPr lang="en-US" altLang="ja-JP" sz="3200" b="1" dirty="0">
                <a:solidFill>
                  <a:srgbClr val="FFFF00"/>
                </a:solidFill>
                <a:effectLst>
                  <a:outerShdw blurRad="38100" dist="38100" dir="2700000" algn="tl">
                    <a:srgbClr val="000000"/>
                  </a:outerShdw>
                </a:effectLst>
                <a:ea typeface="ＭＳ 明朝" pitchFamily="17" charset="-128"/>
              </a:rPr>
              <a:t>【</a:t>
            </a:r>
            <a:r>
              <a:rPr lang="ja-JP" altLang="en-US" sz="3200" b="1" dirty="0">
                <a:solidFill>
                  <a:srgbClr val="FFFF00"/>
                </a:solidFill>
                <a:effectLst>
                  <a:outerShdw blurRad="38100" dist="38100" dir="2700000" algn="tl">
                    <a:srgbClr val="000000"/>
                  </a:outerShdw>
                </a:effectLst>
                <a:ea typeface="ＭＳ 明朝" pitchFamily="17" charset="-128"/>
              </a:rPr>
              <a:t>前略</a:t>
            </a:r>
            <a:r>
              <a:rPr lang="en-US" altLang="ja-JP" sz="3200" b="1" dirty="0">
                <a:solidFill>
                  <a:srgbClr val="FFFF00"/>
                </a:solidFill>
                <a:effectLst>
                  <a:outerShdw blurRad="38100" dist="38100" dir="2700000" algn="tl">
                    <a:srgbClr val="000000"/>
                  </a:outerShdw>
                </a:effectLst>
                <a:ea typeface="ＭＳ 明朝" pitchFamily="17" charset="-128"/>
              </a:rPr>
              <a:t>】</a:t>
            </a:r>
            <a:r>
              <a:rPr lang="ja-JP" altLang="en-US" sz="3200" b="1" dirty="0">
                <a:solidFill>
                  <a:srgbClr val="FFFF00"/>
                </a:solidFill>
                <a:effectLst>
                  <a:outerShdw blurRad="38100" dist="38100" dir="2700000" algn="tl">
                    <a:srgbClr val="000000"/>
                  </a:outerShdw>
                </a:effectLst>
                <a:ea typeface="ＭＳ 明朝" pitchFamily="17" charset="-128"/>
              </a:rPr>
              <a:t>・・・</a:t>
            </a:r>
          </a:p>
          <a:p>
            <a:pPr algn="just" fontAlgn="base">
              <a:spcBef>
                <a:spcPct val="0"/>
              </a:spcBef>
              <a:spcAft>
                <a:spcPct val="0"/>
              </a:spcAft>
            </a:pPr>
            <a:r>
              <a:rPr lang="ja-JP" altLang="en-US" sz="3200" b="1" dirty="0">
                <a:solidFill>
                  <a:srgbClr val="FFFF00"/>
                </a:solidFill>
                <a:effectLst>
                  <a:outerShdw blurRad="38100" dist="38100" dir="2700000" algn="tl">
                    <a:srgbClr val="000000"/>
                  </a:outerShdw>
                </a:effectLst>
              </a:rPr>
              <a:t>　ふと気がついたのですが</a:t>
            </a:r>
            <a:r>
              <a:rPr lang="ja-JP" altLang="en-US" sz="3200" b="1" dirty="0" smtClean="0">
                <a:solidFill>
                  <a:srgbClr val="FFFF00"/>
                </a:solidFill>
                <a:effectLst>
                  <a:outerShdw blurRad="38100" dist="38100" dir="2700000" algn="tl">
                    <a:srgbClr val="000000"/>
                  </a:outerShdw>
                </a:effectLst>
              </a:rPr>
              <a:t>、原級では</a:t>
            </a:r>
            <a:r>
              <a:rPr lang="ja-JP" altLang="en-US" sz="3200" b="1" dirty="0">
                <a:solidFill>
                  <a:srgbClr val="FFFF00"/>
                </a:solidFill>
                <a:effectLst>
                  <a:outerShdw blurRad="38100" dist="38100" dir="2700000" algn="tl">
                    <a:srgbClr val="000000"/>
                  </a:outerShdw>
                </a:effectLst>
              </a:rPr>
              <a:t>担任の</a:t>
            </a:r>
            <a:r>
              <a:rPr lang="en-US" altLang="ja-JP" sz="3200" b="1" dirty="0">
                <a:solidFill>
                  <a:srgbClr val="FFFF00"/>
                </a:solidFill>
                <a:effectLst>
                  <a:outerShdw blurRad="38100" dist="38100" dir="2700000" algn="tl">
                    <a:srgbClr val="000000"/>
                  </a:outerShdw>
                </a:effectLst>
              </a:rPr>
              <a:t>I</a:t>
            </a:r>
            <a:r>
              <a:rPr lang="ja-JP" altLang="en-US" sz="3200" b="1" dirty="0">
                <a:solidFill>
                  <a:srgbClr val="FFFF00"/>
                </a:solidFill>
                <a:effectLst>
                  <a:outerShdw blurRad="38100" dist="38100" dir="2700000" algn="tl">
                    <a:srgbClr val="000000"/>
                  </a:outerShdw>
                </a:effectLst>
              </a:rPr>
              <a:t>先生や子どもたちの前では、固まって話すらできないのですが</a:t>
            </a:r>
            <a:r>
              <a:rPr lang="ja-JP" altLang="en-US" sz="3200" b="1" dirty="0" smtClean="0">
                <a:solidFill>
                  <a:srgbClr val="FFFF00"/>
                </a:solidFill>
                <a:effectLst>
                  <a:outerShdw blurRad="38100" dist="38100" dir="2700000" algn="tl">
                    <a:srgbClr val="000000"/>
                  </a:outerShdw>
                </a:effectLst>
              </a:rPr>
              <a:t>、</a:t>
            </a:r>
            <a:r>
              <a:rPr lang="ja-JP" altLang="en-US" sz="3200" b="1" u="sng" dirty="0" smtClean="0">
                <a:solidFill>
                  <a:srgbClr val="FFCCFF"/>
                </a:solidFill>
                <a:effectLst>
                  <a:outerShdw blurRad="38100" dist="38100" dir="2700000" algn="tl">
                    <a:srgbClr val="000000"/>
                  </a:outerShdw>
                </a:effectLst>
              </a:rPr>
              <a:t>情緒に</a:t>
            </a:r>
            <a:r>
              <a:rPr lang="ja-JP" altLang="en-US" sz="3200" b="1" u="sng" dirty="0">
                <a:solidFill>
                  <a:srgbClr val="FFCCFF"/>
                </a:solidFill>
                <a:effectLst>
                  <a:outerShdw blurRad="38100" dist="38100" dir="2700000" algn="tl">
                    <a:srgbClr val="000000"/>
                  </a:outerShdw>
                </a:effectLst>
              </a:rPr>
              <a:t>遊びに来る上級生などの友だちには、けっこうふつうに接することができるんですね。</a:t>
            </a:r>
            <a:r>
              <a:rPr lang="ja-JP" altLang="en-US" sz="3200" b="1" dirty="0">
                <a:solidFill>
                  <a:srgbClr val="FFFF00"/>
                </a:solidFill>
                <a:effectLst>
                  <a:outerShdw blurRad="38100" dist="38100" dir="2700000" algn="tl">
                    <a:srgbClr val="000000"/>
                  </a:outerShdw>
                </a:effectLst>
              </a:rPr>
              <a:t>どうしてでしょう。ここら辺が原級復帰への切り口になるのかもしれません。</a:t>
            </a:r>
          </a:p>
        </p:txBody>
      </p:sp>
    </p:spTree>
    <p:extLst>
      <p:ext uri="{BB962C8B-B14F-4D97-AF65-F5344CB8AC3E}">
        <p14:creationId xmlns:p14="http://schemas.microsoft.com/office/powerpoint/2010/main" val="2605639810"/>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6330"/>
                                        </p:tgtEl>
                                        <p:attrNameLst>
                                          <p:attrName>style.visibility</p:attrName>
                                        </p:attrNameLst>
                                      </p:cBhvr>
                                      <p:to>
                                        <p:strVal val="visible"/>
                                      </p:to>
                                    </p:set>
                                    <p:anim calcmode="lin" valueType="num">
                                      <p:cBhvr additive="base">
                                        <p:cTn id="7" dur="500" fill="hold"/>
                                        <p:tgtEl>
                                          <p:spTgt spid="56330"/>
                                        </p:tgtEl>
                                        <p:attrNameLst>
                                          <p:attrName>ppt_x</p:attrName>
                                        </p:attrNameLst>
                                      </p:cBhvr>
                                      <p:tavLst>
                                        <p:tav tm="0">
                                          <p:val>
                                            <p:strVal val="0-#ppt_w/2"/>
                                          </p:val>
                                        </p:tav>
                                        <p:tav tm="100000">
                                          <p:val>
                                            <p:strVal val="#ppt_x"/>
                                          </p:val>
                                        </p:tav>
                                      </p:tavLst>
                                    </p:anim>
                                    <p:anim calcmode="lin" valueType="num">
                                      <p:cBhvr additive="base">
                                        <p:cTn id="8" dur="500" fill="hold"/>
                                        <p:tgtEl>
                                          <p:spTgt spid="5633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6327"/>
                                        </p:tgtEl>
                                        <p:attrNameLst>
                                          <p:attrName>style.visibility</p:attrName>
                                        </p:attrNameLst>
                                      </p:cBhvr>
                                      <p:to>
                                        <p:strVal val="visible"/>
                                      </p:to>
                                    </p:set>
                                    <p:anim calcmode="lin" valueType="num">
                                      <p:cBhvr additive="base">
                                        <p:cTn id="13" dur="500" fill="hold"/>
                                        <p:tgtEl>
                                          <p:spTgt spid="56327"/>
                                        </p:tgtEl>
                                        <p:attrNameLst>
                                          <p:attrName>ppt_x</p:attrName>
                                        </p:attrNameLst>
                                      </p:cBhvr>
                                      <p:tavLst>
                                        <p:tav tm="0">
                                          <p:val>
                                            <p:strVal val="0-#ppt_w/2"/>
                                          </p:val>
                                        </p:tav>
                                        <p:tav tm="100000">
                                          <p:val>
                                            <p:strVal val="#ppt_x"/>
                                          </p:val>
                                        </p:tav>
                                      </p:tavLst>
                                    </p:anim>
                                    <p:anim calcmode="lin" valueType="num">
                                      <p:cBhvr additive="base">
                                        <p:cTn id="14" dur="500" fill="hold"/>
                                        <p:tgtEl>
                                          <p:spTgt spid="56327"/>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6331"/>
                                        </p:tgtEl>
                                        <p:attrNameLst>
                                          <p:attrName>style.visibility</p:attrName>
                                        </p:attrNameLst>
                                      </p:cBhvr>
                                      <p:to>
                                        <p:strVal val="visible"/>
                                      </p:to>
                                    </p:set>
                                    <p:anim calcmode="lin" valueType="num">
                                      <p:cBhvr additive="base">
                                        <p:cTn id="19" dur="500" fill="hold"/>
                                        <p:tgtEl>
                                          <p:spTgt spid="56331"/>
                                        </p:tgtEl>
                                        <p:attrNameLst>
                                          <p:attrName>ppt_x</p:attrName>
                                        </p:attrNameLst>
                                      </p:cBhvr>
                                      <p:tavLst>
                                        <p:tav tm="0">
                                          <p:val>
                                            <p:strVal val="0-#ppt_w/2"/>
                                          </p:val>
                                        </p:tav>
                                        <p:tav tm="100000">
                                          <p:val>
                                            <p:strVal val="#ppt_x"/>
                                          </p:val>
                                        </p:tav>
                                      </p:tavLst>
                                    </p:anim>
                                    <p:anim calcmode="lin" valueType="num">
                                      <p:cBhvr additive="base">
                                        <p:cTn id="20" dur="500" fill="hold"/>
                                        <p:tgtEl>
                                          <p:spTgt spid="5633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7" grpId="0" autoUpdateAnimBg="0"/>
      <p:bldP spid="56330" grpId="0" autoUpdateAnimBg="0"/>
      <p:bldP spid="56331" grpId="0" animBg="1"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7" name="Text Box 7"/>
          <p:cNvSpPr txBox="1">
            <a:spLocks noChangeArrowheads="1"/>
          </p:cNvSpPr>
          <p:nvPr/>
        </p:nvSpPr>
        <p:spPr bwMode="auto">
          <a:xfrm>
            <a:off x="1905000" y="1295401"/>
            <a:ext cx="8534400" cy="1160463"/>
          </a:xfrm>
          <a:prstGeom prst="rect">
            <a:avLst/>
          </a:prstGeom>
          <a:noFill/>
          <a:ln w="9525">
            <a:noFill/>
            <a:miter lim="800000"/>
            <a:headEnd/>
            <a:tailEnd/>
          </a:ln>
          <a:effectLst/>
        </p:spPr>
        <p:txBody>
          <a:bodyPr>
            <a:spAutoFit/>
          </a:bodyPr>
          <a:lstStyle/>
          <a:p>
            <a:pPr fontAlgn="base">
              <a:spcBef>
                <a:spcPct val="50000"/>
              </a:spcBef>
              <a:spcAft>
                <a:spcPct val="0"/>
              </a:spcAft>
            </a:pPr>
            <a:r>
              <a:rPr lang="en-US" altLang="ja-JP" sz="2800" b="1">
                <a:solidFill>
                  <a:srgbClr val="FFFF00"/>
                </a:solidFill>
                <a:effectLst>
                  <a:outerShdw blurRad="38100" dist="38100" dir="2700000" algn="tl">
                    <a:srgbClr val="000000"/>
                  </a:outerShdw>
                </a:effectLst>
                <a:latin typeface="Arial" charset="0"/>
                <a:ea typeface="HG創英ﾌﾟﾚｾﾞﾝｽEB" pitchFamily="17" charset="-128"/>
              </a:rPr>
              <a:t>☆</a:t>
            </a:r>
            <a:r>
              <a:rPr lang="ja-JP" altLang="en-US" sz="2800" b="1">
                <a:solidFill>
                  <a:srgbClr val="FFFF00"/>
                </a:solidFill>
                <a:effectLst>
                  <a:outerShdw blurRad="38100" dist="38100" dir="2700000" algn="tl">
                    <a:srgbClr val="000000"/>
                  </a:outerShdw>
                </a:effectLst>
                <a:latin typeface="Arial" charset="0"/>
                <a:ea typeface="HG創英ﾌﾟﾚｾﾞﾝｽEB" pitchFamily="17" charset="-128"/>
              </a:rPr>
              <a:t>その問題が</a:t>
            </a:r>
            <a:r>
              <a:rPr lang="ja-JP" altLang="en-US" sz="2800" b="1" i="1" u="sng">
                <a:solidFill>
                  <a:srgbClr val="FFFF00"/>
                </a:solidFill>
                <a:effectLst>
                  <a:outerShdw blurRad="38100" dist="38100" dir="2700000" algn="tl">
                    <a:srgbClr val="000000"/>
                  </a:outerShdw>
                </a:effectLst>
                <a:latin typeface="Arial" charset="0"/>
                <a:ea typeface="HG創英ﾌﾟﾚｾﾞﾝｽEB" pitchFamily="17" charset="-128"/>
              </a:rPr>
              <a:t>「起こらなかったとき」</a:t>
            </a:r>
            <a:r>
              <a:rPr lang="ja-JP" altLang="en-US" sz="2800" b="1">
                <a:solidFill>
                  <a:srgbClr val="FFFF00"/>
                </a:solidFill>
                <a:effectLst>
                  <a:outerShdw blurRad="38100" dist="38100" dir="2700000" algn="tl">
                    <a:srgbClr val="000000"/>
                  </a:outerShdw>
                </a:effectLst>
                <a:latin typeface="Arial" charset="0"/>
                <a:ea typeface="HG創英ﾌﾟﾚｾﾞﾝｽEB" pitchFamily="17" charset="-128"/>
              </a:rPr>
              <a:t>を考える</a:t>
            </a:r>
          </a:p>
          <a:p>
            <a:pPr fontAlgn="base">
              <a:spcBef>
                <a:spcPct val="50000"/>
              </a:spcBef>
              <a:spcAft>
                <a:spcPct val="0"/>
              </a:spcAft>
            </a:pPr>
            <a:r>
              <a:rPr lang="ja-JP" altLang="en-US" sz="2800" b="1">
                <a:solidFill>
                  <a:srgbClr val="FFFF00"/>
                </a:solidFill>
                <a:effectLst>
                  <a:outerShdw blurRad="38100" dist="38100" dir="2700000" algn="tl">
                    <a:srgbClr val="000000"/>
                  </a:outerShdw>
                </a:effectLst>
                <a:latin typeface="Arial" charset="0"/>
                <a:ea typeface="HG創英ﾌﾟﾚｾﾞﾝｽEB" pitchFamily="17" charset="-128"/>
              </a:rPr>
              <a:t>☆</a:t>
            </a:r>
            <a:r>
              <a:rPr lang="ja-JP" altLang="en-US" sz="2800" b="1" i="1" u="sng">
                <a:solidFill>
                  <a:srgbClr val="FFFF00"/>
                </a:solidFill>
                <a:effectLst>
                  <a:outerShdw blurRad="38100" dist="38100" dir="2700000" algn="tl">
                    <a:srgbClr val="000000"/>
                  </a:outerShdw>
                </a:effectLst>
                <a:latin typeface="Arial" charset="0"/>
                <a:ea typeface="HG創英ﾌﾟﾚｾﾞﾝｽEB" pitchFamily="17" charset="-128"/>
              </a:rPr>
              <a:t>「うまくいったとき」</a:t>
            </a:r>
            <a:r>
              <a:rPr lang="ja-JP" altLang="en-US" sz="2800" b="1">
                <a:solidFill>
                  <a:srgbClr val="FFFF00"/>
                </a:solidFill>
                <a:effectLst>
                  <a:outerShdw blurRad="38100" dist="38100" dir="2700000" algn="tl">
                    <a:srgbClr val="000000"/>
                  </a:outerShdw>
                </a:effectLst>
                <a:latin typeface="Arial" charset="0"/>
                <a:ea typeface="HG創英ﾌﾟﾚｾﾞﾝｽEB" pitchFamily="17" charset="-128"/>
              </a:rPr>
              <a:t>を考える</a:t>
            </a:r>
            <a:endParaRPr lang="ja-JP" altLang="en-US" sz="3600" b="1" u="sng">
              <a:solidFill>
                <a:srgbClr val="FFFF00"/>
              </a:solidFill>
              <a:effectLst>
                <a:outerShdw blurRad="38100" dist="38100" dir="2700000" algn="tl">
                  <a:srgbClr val="000000"/>
                </a:outerShdw>
              </a:effectLst>
              <a:latin typeface="Arial" charset="0"/>
              <a:ea typeface="HG創英ﾌﾟﾚｾﾞﾝｽEB" pitchFamily="17" charset="-128"/>
            </a:endParaRPr>
          </a:p>
        </p:txBody>
      </p:sp>
      <p:sp>
        <p:nvSpPr>
          <p:cNvPr id="56330" name="Text Box 10"/>
          <p:cNvSpPr txBox="1">
            <a:spLocks noChangeArrowheads="1"/>
          </p:cNvSpPr>
          <p:nvPr/>
        </p:nvSpPr>
        <p:spPr bwMode="auto">
          <a:xfrm>
            <a:off x="2209800" y="152400"/>
            <a:ext cx="7848600" cy="1098550"/>
          </a:xfrm>
          <a:prstGeom prst="rect">
            <a:avLst/>
          </a:prstGeom>
          <a:noFill/>
          <a:ln w="9525">
            <a:noFill/>
            <a:miter lim="800000"/>
            <a:headEnd/>
            <a:tailEnd/>
          </a:ln>
          <a:effectLst/>
        </p:spPr>
        <p:txBody>
          <a:bodyPr>
            <a:spAutoFit/>
          </a:bodyPr>
          <a:lstStyle/>
          <a:p>
            <a:pPr fontAlgn="base">
              <a:spcBef>
                <a:spcPct val="50000"/>
              </a:spcBef>
              <a:spcAft>
                <a:spcPct val="0"/>
              </a:spcAft>
            </a:pPr>
            <a:r>
              <a:rPr lang="ja-JP" altLang="en-US" sz="2400" b="1" dirty="0">
                <a:solidFill>
                  <a:srgbClr val="FF9933"/>
                </a:solidFill>
                <a:effectLst>
                  <a:outerShdw blurRad="38100" dist="38100" dir="2700000" algn="tl">
                    <a:srgbClr val="000000"/>
                  </a:outerShdw>
                </a:effectLst>
                <a:latin typeface="HG創英ﾌﾟﾚｾﾞﾝｽEB" pitchFamily="17" charset="-128"/>
                <a:ea typeface="HG創英ﾌﾟﾚｾﾞﾝｽEB" pitchFamily="17" charset="-128"/>
              </a:rPr>
              <a:t>事例３</a:t>
            </a:r>
            <a:r>
              <a:rPr lang="ja-JP" altLang="en-US" sz="2400" dirty="0">
                <a:solidFill>
                  <a:srgbClr val="000000"/>
                </a:solidFill>
                <a:effectLst>
                  <a:outerShdw blurRad="38100" dist="38100" dir="2700000" algn="tl">
                    <a:srgbClr val="FFFFFF"/>
                  </a:outerShdw>
                </a:effectLst>
                <a:latin typeface="ＭＳ 明朝" pitchFamily="17" charset="-128"/>
                <a:ea typeface="HG創英ﾌﾟﾚｾﾞﾝｽEB" pitchFamily="17" charset="-128"/>
              </a:rPr>
              <a:t>　</a:t>
            </a:r>
            <a:r>
              <a:rPr lang="ja-JP" altLang="en-US" sz="2400" b="1" dirty="0">
                <a:solidFill>
                  <a:srgbClr val="FFFF00"/>
                </a:solidFill>
                <a:effectLst>
                  <a:outerShdw blurRad="38100" dist="38100" dir="2700000" algn="tl">
                    <a:srgbClr val="000000"/>
                  </a:outerShdw>
                </a:effectLst>
                <a:latin typeface="HG創英ﾌﾟﾚｾﾞﾝｽEB" pitchFamily="17" charset="-128"/>
                <a:ea typeface="HG創英ﾌﾟﾚｾﾞﾝｽEB" pitchFamily="17" charset="-128"/>
              </a:rPr>
              <a:t>～Ｃさんの指導から～</a:t>
            </a:r>
          </a:p>
          <a:p>
            <a:pPr fontAlgn="base">
              <a:spcBef>
                <a:spcPct val="50000"/>
              </a:spcBef>
              <a:spcAft>
                <a:spcPct val="0"/>
              </a:spcAft>
            </a:pPr>
            <a:r>
              <a:rPr lang="ja-JP" altLang="en-US" sz="2800" dirty="0">
                <a:solidFill>
                  <a:srgbClr val="000000"/>
                </a:solidFill>
                <a:effectLst>
                  <a:outerShdw blurRad="38100" dist="38100" dir="2700000" algn="tl">
                    <a:srgbClr val="FFFFFF"/>
                  </a:outerShdw>
                </a:effectLst>
                <a:latin typeface="ＭＳ 明朝" pitchFamily="17" charset="-128"/>
                <a:ea typeface="ＭＳ 明朝" pitchFamily="17" charset="-128"/>
              </a:rPr>
              <a:t>　　</a:t>
            </a:r>
            <a:r>
              <a:rPr lang="ja-JP" altLang="en-US" sz="2400" b="1" dirty="0">
                <a:solidFill>
                  <a:srgbClr val="0000FF"/>
                </a:solidFill>
                <a:effectLst>
                  <a:outerShdw blurRad="38100" dist="38100" dir="2700000" algn="tl">
                    <a:srgbClr val="000000"/>
                  </a:outerShdw>
                </a:effectLst>
                <a:latin typeface="HG創英ﾌﾟﾚｾﾞﾝｽEB" pitchFamily="17" charset="-128"/>
                <a:ea typeface="HG創英ﾌﾟﾚｾﾞﾝｽEB" pitchFamily="17" charset="-128"/>
              </a:rPr>
              <a:t>　</a:t>
            </a:r>
            <a:r>
              <a:rPr lang="en-US" altLang="ja-JP" sz="2400" b="1" dirty="0">
                <a:solidFill>
                  <a:srgbClr val="0000FF"/>
                </a:solidFill>
                <a:effectLst>
                  <a:outerShdw blurRad="38100" dist="38100" dir="2700000" algn="tl">
                    <a:srgbClr val="000000"/>
                  </a:outerShdw>
                </a:effectLst>
                <a:latin typeface="HG創英ﾌﾟﾚｾﾞﾝｽEB" pitchFamily="17" charset="-128"/>
                <a:ea typeface="HG創英ﾌﾟﾚｾﾞﾝｽEB" pitchFamily="17" charset="-128"/>
              </a:rPr>
              <a:t>《 </a:t>
            </a:r>
            <a:r>
              <a:rPr lang="ja-JP" altLang="en-US" sz="2400" b="1" dirty="0">
                <a:solidFill>
                  <a:srgbClr val="0000FF"/>
                </a:solidFill>
                <a:effectLst>
                  <a:outerShdw blurRad="38100" dist="38100" dir="2700000" algn="tl">
                    <a:srgbClr val="000000"/>
                  </a:outerShdw>
                </a:effectLst>
                <a:latin typeface="HG創英ﾌﾟﾚｾﾞﾝｽEB" pitchFamily="17" charset="-128"/>
                <a:ea typeface="HG創英ﾌﾟﾚｾﾞﾝｽEB" pitchFamily="17" charset="-128"/>
              </a:rPr>
              <a:t>４／</a:t>
            </a:r>
            <a:r>
              <a:rPr lang="ja-JP" altLang="en-US" sz="2400" b="1" dirty="0" smtClean="0">
                <a:solidFill>
                  <a:srgbClr val="0000FF"/>
                </a:solidFill>
                <a:effectLst>
                  <a:outerShdw blurRad="38100" dist="38100" dir="2700000" algn="tl">
                    <a:srgbClr val="000000"/>
                  </a:outerShdw>
                </a:effectLst>
                <a:latin typeface="HG創英ﾌﾟﾚｾﾞﾝｽEB" pitchFamily="17" charset="-128"/>
                <a:ea typeface="HG創英ﾌﾟﾚｾﾞﾝｽEB" pitchFamily="17" charset="-128"/>
              </a:rPr>
              <a:t>１２ </a:t>
            </a:r>
            <a:r>
              <a:rPr lang="en-US" altLang="ja-JP" sz="2400" b="1" dirty="0">
                <a:solidFill>
                  <a:srgbClr val="0000FF"/>
                </a:solidFill>
                <a:effectLst>
                  <a:outerShdw blurRad="38100" dist="38100" dir="2700000" algn="tl">
                    <a:srgbClr val="000000"/>
                  </a:outerShdw>
                </a:effectLst>
                <a:latin typeface="HG創英ﾌﾟﾚｾﾞﾝｽEB" pitchFamily="17" charset="-128"/>
                <a:ea typeface="HG創英ﾌﾟﾚｾﾞﾝｽEB" pitchFamily="17" charset="-128"/>
              </a:rPr>
              <a:t>》</a:t>
            </a:r>
            <a:r>
              <a:rPr lang="ja-JP" altLang="en-US" sz="2400" b="1" dirty="0">
                <a:solidFill>
                  <a:srgbClr val="0000FF"/>
                </a:solidFill>
                <a:effectLst>
                  <a:outerShdw blurRad="38100" dist="38100" dir="2700000" algn="tl">
                    <a:srgbClr val="000000"/>
                  </a:outerShdw>
                </a:effectLst>
                <a:latin typeface="HG創英ﾌﾟﾚｾﾞﾝｽEB" pitchFamily="17" charset="-128"/>
                <a:ea typeface="HG創英ﾌﾟﾚｾﾞﾝｽEB" pitchFamily="17" charset="-128"/>
              </a:rPr>
              <a:t>の記録より</a:t>
            </a:r>
          </a:p>
        </p:txBody>
      </p:sp>
      <p:sp>
        <p:nvSpPr>
          <p:cNvPr id="56332" name="Text Box 12"/>
          <p:cNvSpPr txBox="1">
            <a:spLocks noChangeArrowheads="1"/>
          </p:cNvSpPr>
          <p:nvPr/>
        </p:nvSpPr>
        <p:spPr bwMode="auto">
          <a:xfrm>
            <a:off x="527957" y="2540058"/>
            <a:ext cx="11288486" cy="3539430"/>
          </a:xfrm>
          <a:prstGeom prst="rect">
            <a:avLst/>
          </a:prstGeom>
          <a:solidFill>
            <a:schemeClr val="tx2">
              <a:lumMod val="60000"/>
              <a:lumOff val="40000"/>
            </a:schemeClr>
          </a:solidFill>
          <a:ln w="9525">
            <a:pattFill prst="dkHorz">
              <a:fgClr>
                <a:srgbClr val="000000"/>
              </a:fgClr>
              <a:bgClr>
                <a:srgbClr val="FFFFFF"/>
              </a:bgClr>
            </a:pattFill>
            <a:miter lim="800000"/>
            <a:headEnd/>
            <a:tailEnd/>
          </a:ln>
          <a:effectLst>
            <a:outerShdw dist="107763" dir="2700000" algn="ctr" rotWithShape="0">
              <a:schemeClr val="bg2"/>
            </a:outerShdw>
          </a:effectLst>
        </p:spPr>
        <p:txBody>
          <a:bodyPr wrap="square">
            <a:spAutoFit/>
          </a:bodyPr>
          <a:lstStyle/>
          <a:p>
            <a:pPr fontAlgn="base">
              <a:spcBef>
                <a:spcPct val="50000"/>
              </a:spcBef>
              <a:spcAft>
                <a:spcPct val="0"/>
              </a:spcAft>
            </a:pPr>
            <a:r>
              <a:rPr lang="en-US" altLang="ja-JP" sz="2800" b="1" dirty="0">
                <a:solidFill>
                  <a:srgbClr val="0000FF">
                    <a:lumMod val="75000"/>
                  </a:srgbClr>
                </a:solidFill>
                <a:effectLst>
                  <a:outerShdw blurRad="38100" dist="38100" dir="2700000" algn="tl">
                    <a:srgbClr val="000000"/>
                  </a:outerShdw>
                </a:effectLst>
              </a:rPr>
              <a:t>《</a:t>
            </a:r>
            <a:r>
              <a:rPr lang="ja-JP" altLang="en-US" sz="2800" b="1" dirty="0">
                <a:solidFill>
                  <a:srgbClr val="0000FF">
                    <a:lumMod val="75000"/>
                  </a:srgbClr>
                </a:solidFill>
                <a:effectLst>
                  <a:outerShdw blurRad="38100" dist="38100" dir="2700000" algn="tl">
                    <a:srgbClr val="000000"/>
                  </a:outerShdw>
                </a:effectLst>
              </a:rPr>
              <a:t>４／</a:t>
            </a:r>
            <a:r>
              <a:rPr lang="ja-JP" altLang="en-US" sz="2800" b="1" dirty="0" smtClean="0">
                <a:solidFill>
                  <a:srgbClr val="0000FF">
                    <a:lumMod val="75000"/>
                  </a:srgbClr>
                </a:solidFill>
                <a:effectLst>
                  <a:outerShdw blurRad="38100" dist="38100" dir="2700000" algn="tl">
                    <a:srgbClr val="000000"/>
                  </a:outerShdw>
                </a:effectLst>
              </a:rPr>
              <a:t>１２</a:t>
            </a:r>
            <a:r>
              <a:rPr lang="ja-JP" altLang="en-US" sz="2800" b="1" dirty="0" smtClean="0">
                <a:solidFill>
                  <a:srgbClr val="FF0000"/>
                </a:solidFill>
                <a:effectLst>
                  <a:outerShdw blurRad="38100" dist="38100" dir="2700000" algn="tl">
                    <a:srgbClr val="000000"/>
                  </a:outerShdw>
                </a:effectLst>
              </a:rPr>
              <a:t>母親から</a:t>
            </a:r>
            <a:r>
              <a:rPr lang="en-US" altLang="ja-JP" sz="2800" b="1" dirty="0" smtClean="0">
                <a:solidFill>
                  <a:srgbClr val="0000FF">
                    <a:lumMod val="75000"/>
                  </a:srgbClr>
                </a:solidFill>
                <a:effectLst>
                  <a:outerShdw blurRad="38100" dist="38100" dir="2700000" algn="tl">
                    <a:srgbClr val="000000"/>
                  </a:outerShdw>
                </a:effectLst>
              </a:rPr>
              <a:t>》</a:t>
            </a:r>
            <a:r>
              <a:rPr lang="ja-JP" altLang="en-US" sz="2800" b="1" dirty="0">
                <a:solidFill>
                  <a:srgbClr val="0000FF">
                    <a:lumMod val="75000"/>
                  </a:srgbClr>
                </a:solidFill>
                <a:effectLst>
                  <a:outerShdw blurRad="38100" dist="38100" dir="2700000" algn="tl">
                    <a:srgbClr val="000000"/>
                  </a:outerShdw>
                </a:effectLst>
              </a:rPr>
              <a:t>　今日も一日楽しかったそうで</a:t>
            </a:r>
            <a:r>
              <a:rPr lang="ja-JP" altLang="en-US" sz="2800" b="1" dirty="0" smtClean="0">
                <a:solidFill>
                  <a:srgbClr val="0000FF">
                    <a:lumMod val="75000"/>
                  </a:srgbClr>
                </a:solidFill>
                <a:effectLst>
                  <a:outerShdw blurRad="38100" dist="38100" dir="2700000" algn="tl">
                    <a:srgbClr val="000000"/>
                  </a:outerShdw>
                </a:effectLst>
              </a:rPr>
              <a:t>、公園</a:t>
            </a:r>
            <a:r>
              <a:rPr lang="ja-JP" altLang="en-US" sz="2800" b="1" dirty="0">
                <a:solidFill>
                  <a:srgbClr val="0000FF">
                    <a:lumMod val="75000"/>
                  </a:srgbClr>
                </a:solidFill>
                <a:effectLst>
                  <a:outerShdw blurRad="38100" dist="38100" dir="2700000" algn="tl">
                    <a:srgbClr val="000000"/>
                  </a:outerShdw>
                </a:effectLst>
              </a:rPr>
              <a:t>に行ったことや、農協で花を買ったことなど、いろいろ話してくれました。</a:t>
            </a:r>
            <a:r>
              <a:rPr lang="en-US" altLang="ja-JP" sz="2800" b="1" u="sng" dirty="0">
                <a:solidFill>
                  <a:srgbClr val="0000FF">
                    <a:lumMod val="75000"/>
                  </a:srgbClr>
                </a:solidFill>
                <a:effectLst>
                  <a:outerShdw blurRad="38100" dist="38100" dir="2700000" algn="tl">
                    <a:srgbClr val="000000"/>
                  </a:outerShdw>
                </a:effectLst>
              </a:rPr>
              <a:t>C</a:t>
            </a:r>
            <a:r>
              <a:rPr lang="ja-JP" altLang="en-US" sz="2800" b="1" u="sng" dirty="0">
                <a:solidFill>
                  <a:srgbClr val="0000FF">
                    <a:lumMod val="75000"/>
                  </a:srgbClr>
                </a:solidFill>
                <a:effectLst>
                  <a:outerShdw blurRad="38100" dist="38100" dir="2700000" algn="tl">
                    <a:srgbClr val="000000"/>
                  </a:outerShdw>
                </a:effectLst>
              </a:rPr>
              <a:t>は</a:t>
            </a:r>
            <a:r>
              <a:rPr lang="ja-JP" altLang="en-US" sz="2800" b="1" u="sng" dirty="0" smtClean="0">
                <a:solidFill>
                  <a:srgbClr val="0000FF">
                    <a:lumMod val="75000"/>
                  </a:srgbClr>
                </a:solidFill>
                <a:effectLst>
                  <a:outerShdw blurRad="38100" dist="38100" dir="2700000" algn="tl">
                    <a:srgbClr val="000000"/>
                  </a:outerShdw>
                </a:effectLst>
              </a:rPr>
              <a:t>、</a:t>
            </a:r>
            <a:r>
              <a:rPr lang="ja-JP" altLang="en-US" sz="2800" b="1" u="sng" dirty="0">
                <a:solidFill>
                  <a:srgbClr val="0000FF">
                    <a:lumMod val="75000"/>
                  </a:srgbClr>
                </a:solidFill>
                <a:effectLst>
                  <a:outerShdw blurRad="38100" dist="38100" dir="2700000" algn="tl">
                    <a:srgbClr val="000000"/>
                  </a:outerShdw>
                </a:effectLst>
              </a:rPr>
              <a:t>原級</a:t>
            </a:r>
            <a:r>
              <a:rPr lang="ja-JP" altLang="en-US" sz="2800" b="1" u="sng" dirty="0" smtClean="0">
                <a:solidFill>
                  <a:srgbClr val="0000FF">
                    <a:lumMod val="75000"/>
                  </a:srgbClr>
                </a:solidFill>
                <a:effectLst>
                  <a:outerShdw blurRad="38100" dist="38100" dir="2700000" algn="tl">
                    <a:srgbClr val="000000"/>
                  </a:outerShdw>
                </a:effectLst>
              </a:rPr>
              <a:t>の</a:t>
            </a:r>
            <a:r>
              <a:rPr lang="ja-JP" altLang="en-US" sz="2800" b="1" u="sng" dirty="0">
                <a:solidFill>
                  <a:srgbClr val="0000FF">
                    <a:lumMod val="75000"/>
                  </a:srgbClr>
                </a:solidFill>
                <a:effectLst>
                  <a:outerShdw blurRad="38100" dist="38100" dir="2700000" algn="tl">
                    <a:srgbClr val="000000"/>
                  </a:outerShdw>
                </a:effectLst>
              </a:rPr>
              <a:t>お友達とは、ほとんど話しませんし、関わるのを嫌がりますが</a:t>
            </a:r>
            <a:r>
              <a:rPr lang="ja-JP" altLang="en-US" sz="2800" b="1" u="sng" dirty="0" smtClean="0">
                <a:solidFill>
                  <a:srgbClr val="0000FF">
                    <a:lumMod val="75000"/>
                  </a:srgbClr>
                </a:solidFill>
                <a:effectLst>
                  <a:outerShdw blurRad="38100" dist="38100" dir="2700000" algn="tl">
                    <a:srgbClr val="000000"/>
                  </a:outerShdw>
                </a:effectLst>
              </a:rPr>
              <a:t>、情緒･知的学級の</a:t>
            </a:r>
            <a:r>
              <a:rPr lang="ja-JP" altLang="en-US" sz="2800" b="1" u="sng" dirty="0">
                <a:solidFill>
                  <a:srgbClr val="0000FF">
                    <a:lumMod val="75000"/>
                  </a:srgbClr>
                </a:solidFill>
                <a:effectLst>
                  <a:outerShdw blurRad="38100" dist="38100" dir="2700000" algn="tl">
                    <a:srgbClr val="000000"/>
                  </a:outerShdw>
                </a:effectLst>
              </a:rPr>
              <a:t>お友達とは少しですが、会話をしたり、一緒に遊んだりできているそうです。</a:t>
            </a:r>
            <a:r>
              <a:rPr lang="ja-JP" altLang="en-US" sz="2800" b="1" dirty="0">
                <a:solidFill>
                  <a:srgbClr val="0000FF">
                    <a:lumMod val="75000"/>
                  </a:srgbClr>
                </a:solidFill>
                <a:effectLst>
                  <a:outerShdw blurRad="38100" dist="38100" dir="2700000" algn="tl">
                    <a:srgbClr val="000000"/>
                  </a:outerShdw>
                </a:effectLst>
              </a:rPr>
              <a:t>今度、</a:t>
            </a:r>
            <a:r>
              <a:rPr lang="en-US" altLang="ja-JP" sz="2800" b="1" dirty="0">
                <a:solidFill>
                  <a:srgbClr val="0000FF">
                    <a:lumMod val="75000"/>
                  </a:srgbClr>
                </a:solidFill>
                <a:effectLst>
                  <a:outerShdw blurRad="38100" dist="38100" dir="2700000" algn="tl">
                    <a:srgbClr val="000000"/>
                  </a:outerShdw>
                </a:effectLst>
              </a:rPr>
              <a:t>K</a:t>
            </a:r>
            <a:r>
              <a:rPr lang="ja-JP" altLang="en-US" sz="2800" b="1" dirty="0">
                <a:solidFill>
                  <a:srgbClr val="0000FF">
                    <a:lumMod val="75000"/>
                  </a:srgbClr>
                </a:solidFill>
                <a:effectLst>
                  <a:outerShdw blurRad="38100" dist="38100" dir="2700000" algn="tl">
                    <a:srgbClr val="000000"/>
                  </a:outerShdw>
                </a:effectLst>
              </a:rPr>
              <a:t>先生にお会いできたらお願いしようと思っていたのですが、こども病院の先生</a:t>
            </a:r>
            <a:r>
              <a:rPr lang="ja-JP" altLang="en-US" sz="2800" b="1" dirty="0" smtClean="0">
                <a:solidFill>
                  <a:srgbClr val="0000FF">
                    <a:lumMod val="75000"/>
                  </a:srgbClr>
                </a:solidFill>
                <a:effectLst>
                  <a:outerShdw blurRad="38100" dist="38100" dir="2700000" algn="tl">
                    <a:srgbClr val="000000"/>
                  </a:outerShdw>
                </a:effectLst>
              </a:rPr>
              <a:t>から</a:t>
            </a:r>
            <a:r>
              <a:rPr lang="ja-JP" altLang="en-US" sz="2800" b="1" dirty="0">
                <a:solidFill>
                  <a:srgbClr val="0000FF">
                    <a:lumMod val="75000"/>
                  </a:srgbClr>
                </a:solidFill>
                <a:effectLst>
                  <a:outerShdw blurRad="38100" dist="38100" dir="2700000" algn="tl">
                    <a:srgbClr val="000000"/>
                  </a:outerShdw>
                </a:effectLst>
              </a:rPr>
              <a:t>情緒</a:t>
            </a:r>
            <a:r>
              <a:rPr lang="ja-JP" altLang="en-US" sz="2800" b="1" dirty="0" smtClean="0">
                <a:solidFill>
                  <a:srgbClr val="0000FF">
                    <a:lumMod val="75000"/>
                  </a:srgbClr>
                </a:solidFill>
                <a:effectLst>
                  <a:outerShdw blurRad="38100" dist="38100" dir="2700000" algn="tl">
                    <a:srgbClr val="000000"/>
                  </a:outerShdw>
                </a:effectLst>
              </a:rPr>
              <a:t>のほ</a:t>
            </a:r>
            <a:r>
              <a:rPr lang="ja-JP" altLang="en-US" sz="2800" b="1" dirty="0">
                <a:solidFill>
                  <a:srgbClr val="0000FF">
                    <a:lumMod val="75000"/>
                  </a:srgbClr>
                </a:solidFill>
                <a:effectLst>
                  <a:outerShdw blurRad="38100" dist="38100" dir="2700000" algn="tl">
                    <a:srgbClr val="000000"/>
                  </a:outerShdw>
                </a:effectLst>
              </a:rPr>
              <a:t>うでソーシャルスキルトレーニングをどんどんすすめていくようにと言われています。（Ａ先生にお願いしたところ、あいさつから始められました。）</a:t>
            </a:r>
          </a:p>
        </p:txBody>
      </p:sp>
      <p:sp>
        <p:nvSpPr>
          <p:cNvPr id="56333" name="Text Box 13"/>
          <p:cNvSpPr txBox="1">
            <a:spLocks noChangeArrowheads="1"/>
          </p:cNvSpPr>
          <p:nvPr/>
        </p:nvSpPr>
        <p:spPr bwMode="auto">
          <a:xfrm>
            <a:off x="1001488" y="6199411"/>
            <a:ext cx="9525000" cy="584775"/>
          </a:xfrm>
          <a:prstGeom prst="rect">
            <a:avLst/>
          </a:prstGeom>
          <a:solidFill>
            <a:srgbClr val="FFFF00"/>
          </a:solidFill>
          <a:ln w="38100" cmpd="dbl">
            <a:solidFill>
              <a:schemeClr val="hlink"/>
            </a:solidFill>
            <a:miter lim="800000"/>
            <a:headEnd/>
            <a:tailEnd/>
          </a:ln>
          <a:effectLst/>
        </p:spPr>
        <p:txBody>
          <a:bodyPr wrap="square">
            <a:spAutoFit/>
          </a:bodyPr>
          <a:lstStyle/>
          <a:p>
            <a:pPr fontAlgn="base">
              <a:spcBef>
                <a:spcPct val="50000"/>
              </a:spcBef>
              <a:spcAft>
                <a:spcPct val="0"/>
              </a:spcAft>
            </a:pPr>
            <a:r>
              <a:rPr lang="ja-JP" altLang="en-US" sz="2800">
                <a:solidFill>
                  <a:srgbClr val="FF0033"/>
                </a:solidFill>
                <a:effectLst>
                  <a:outerShdw blurRad="38100" dist="38100" dir="2700000" algn="tl">
                    <a:srgbClr val="000000"/>
                  </a:outerShdw>
                </a:effectLst>
                <a:latin typeface="Arial" charset="0"/>
                <a:ea typeface="HG創英ﾌﾟﾚｾﾞﾝｽEB" pitchFamily="17" charset="-128"/>
              </a:rPr>
              <a:t>　☆</a:t>
            </a:r>
            <a:r>
              <a:rPr lang="ja-JP" altLang="en-US" sz="3200">
                <a:solidFill>
                  <a:srgbClr val="0000FF"/>
                </a:solidFill>
                <a:effectLst>
                  <a:outerShdw blurRad="38100" dist="38100" dir="2700000" algn="tl">
                    <a:srgbClr val="000000"/>
                  </a:outerShdw>
                </a:effectLst>
                <a:latin typeface="Arial" charset="0"/>
                <a:ea typeface="HG創英ﾌﾟﾚｾﾞﾝｽEB" pitchFamily="17" charset="-128"/>
              </a:rPr>
              <a:t>できないのではなく、できるけどやらない</a:t>
            </a:r>
            <a:r>
              <a:rPr lang="ja-JP" altLang="en-US" sz="2800">
                <a:solidFill>
                  <a:srgbClr val="FF0033"/>
                </a:solidFill>
                <a:effectLst>
                  <a:outerShdw blurRad="38100" dist="38100" dir="2700000" algn="tl">
                    <a:srgbClr val="000000"/>
                  </a:outerShdw>
                </a:effectLst>
                <a:latin typeface="Arial" charset="0"/>
                <a:ea typeface="HG創英ﾌﾟﾚｾﾞﾝｽEB" pitchFamily="17" charset="-128"/>
              </a:rPr>
              <a:t>☆</a:t>
            </a:r>
          </a:p>
        </p:txBody>
      </p:sp>
    </p:spTree>
    <p:extLst>
      <p:ext uri="{BB962C8B-B14F-4D97-AF65-F5344CB8AC3E}">
        <p14:creationId xmlns:p14="http://schemas.microsoft.com/office/powerpoint/2010/main" val="1241534814"/>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6330"/>
                                        </p:tgtEl>
                                        <p:attrNameLst>
                                          <p:attrName>style.visibility</p:attrName>
                                        </p:attrNameLst>
                                      </p:cBhvr>
                                      <p:to>
                                        <p:strVal val="visible"/>
                                      </p:to>
                                    </p:set>
                                    <p:anim calcmode="lin" valueType="num">
                                      <p:cBhvr additive="base">
                                        <p:cTn id="7" dur="500" fill="hold"/>
                                        <p:tgtEl>
                                          <p:spTgt spid="56330"/>
                                        </p:tgtEl>
                                        <p:attrNameLst>
                                          <p:attrName>ppt_x</p:attrName>
                                        </p:attrNameLst>
                                      </p:cBhvr>
                                      <p:tavLst>
                                        <p:tav tm="0">
                                          <p:val>
                                            <p:strVal val="0-#ppt_w/2"/>
                                          </p:val>
                                        </p:tav>
                                        <p:tav tm="100000">
                                          <p:val>
                                            <p:strVal val="#ppt_x"/>
                                          </p:val>
                                        </p:tav>
                                      </p:tavLst>
                                    </p:anim>
                                    <p:anim calcmode="lin" valueType="num">
                                      <p:cBhvr additive="base">
                                        <p:cTn id="8" dur="500" fill="hold"/>
                                        <p:tgtEl>
                                          <p:spTgt spid="5633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6327"/>
                                        </p:tgtEl>
                                        <p:attrNameLst>
                                          <p:attrName>style.visibility</p:attrName>
                                        </p:attrNameLst>
                                      </p:cBhvr>
                                      <p:to>
                                        <p:strVal val="visible"/>
                                      </p:to>
                                    </p:set>
                                    <p:anim calcmode="lin" valueType="num">
                                      <p:cBhvr additive="base">
                                        <p:cTn id="13" dur="500" fill="hold"/>
                                        <p:tgtEl>
                                          <p:spTgt spid="56327"/>
                                        </p:tgtEl>
                                        <p:attrNameLst>
                                          <p:attrName>ppt_x</p:attrName>
                                        </p:attrNameLst>
                                      </p:cBhvr>
                                      <p:tavLst>
                                        <p:tav tm="0">
                                          <p:val>
                                            <p:strVal val="0-#ppt_w/2"/>
                                          </p:val>
                                        </p:tav>
                                        <p:tav tm="100000">
                                          <p:val>
                                            <p:strVal val="#ppt_x"/>
                                          </p:val>
                                        </p:tav>
                                      </p:tavLst>
                                    </p:anim>
                                    <p:anim calcmode="lin" valueType="num">
                                      <p:cBhvr additive="base">
                                        <p:cTn id="14" dur="500" fill="hold"/>
                                        <p:tgtEl>
                                          <p:spTgt spid="56327"/>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56332"/>
                                        </p:tgtEl>
                                        <p:attrNameLst>
                                          <p:attrName>style.visibility</p:attrName>
                                        </p:attrNameLst>
                                      </p:cBhvr>
                                      <p:to>
                                        <p:strVal val="visible"/>
                                      </p:to>
                                    </p:set>
                                    <p:animEffect transition="in" filter="dissolve">
                                      <p:cBhvr>
                                        <p:cTn id="19" dur="500"/>
                                        <p:tgtEl>
                                          <p:spTgt spid="56332"/>
                                        </p:tgtEl>
                                      </p:cBhvr>
                                    </p:animEffect>
                                  </p:childTnLst>
                                </p:cTn>
                              </p:par>
                            </p:childTnLst>
                          </p:cTn>
                        </p:par>
                      </p:childTnLst>
                    </p:cTn>
                  </p:par>
                  <p:par>
                    <p:cTn id="20" fill="hold">
                      <p:stCondLst>
                        <p:cond delay="indefinite"/>
                      </p:stCondLst>
                      <p:childTnLst>
                        <p:par>
                          <p:cTn id="21" fill="hold">
                            <p:stCondLst>
                              <p:cond delay="0"/>
                            </p:stCondLst>
                            <p:childTnLst>
                              <p:par>
                                <p:cTn id="22" presetID="23" presetClass="entr" presetSubtype="16" fill="hold" grpId="0" nodeType="clickEffect">
                                  <p:stCondLst>
                                    <p:cond delay="0"/>
                                  </p:stCondLst>
                                  <p:childTnLst>
                                    <p:set>
                                      <p:cBhvr>
                                        <p:cTn id="23" dur="1" fill="hold">
                                          <p:stCondLst>
                                            <p:cond delay="0"/>
                                          </p:stCondLst>
                                        </p:cTn>
                                        <p:tgtEl>
                                          <p:spTgt spid="56333"/>
                                        </p:tgtEl>
                                        <p:attrNameLst>
                                          <p:attrName>style.visibility</p:attrName>
                                        </p:attrNameLst>
                                      </p:cBhvr>
                                      <p:to>
                                        <p:strVal val="visible"/>
                                      </p:to>
                                    </p:set>
                                    <p:anim calcmode="lin" valueType="num">
                                      <p:cBhvr>
                                        <p:cTn id="24" dur="500" fill="hold"/>
                                        <p:tgtEl>
                                          <p:spTgt spid="56333"/>
                                        </p:tgtEl>
                                        <p:attrNameLst>
                                          <p:attrName>ppt_w</p:attrName>
                                        </p:attrNameLst>
                                      </p:cBhvr>
                                      <p:tavLst>
                                        <p:tav tm="0">
                                          <p:val>
                                            <p:fltVal val="0"/>
                                          </p:val>
                                        </p:tav>
                                        <p:tav tm="100000">
                                          <p:val>
                                            <p:strVal val="#ppt_w"/>
                                          </p:val>
                                        </p:tav>
                                      </p:tavLst>
                                    </p:anim>
                                    <p:anim calcmode="lin" valueType="num">
                                      <p:cBhvr>
                                        <p:cTn id="25" dur="500" fill="hold"/>
                                        <p:tgtEl>
                                          <p:spTgt spid="5633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7" grpId="0" autoUpdateAnimBg="0"/>
      <p:bldP spid="56330" grpId="0" autoUpdateAnimBg="0"/>
      <p:bldP spid="56332" grpId="0" animBg="1" autoUpdateAnimBg="0"/>
      <p:bldP spid="56333" grpId="0" animBg="1"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ext Box 2"/>
          <p:cNvSpPr txBox="1">
            <a:spLocks noChangeArrowheads="1"/>
          </p:cNvSpPr>
          <p:nvPr/>
        </p:nvSpPr>
        <p:spPr bwMode="auto">
          <a:xfrm>
            <a:off x="1001486" y="152400"/>
            <a:ext cx="9895114" cy="584775"/>
          </a:xfrm>
          <a:prstGeom prst="rect">
            <a:avLst/>
          </a:prstGeom>
          <a:noFill/>
          <a:ln w="9525">
            <a:noFill/>
            <a:miter lim="800000"/>
            <a:headEnd/>
            <a:tailEnd/>
          </a:ln>
          <a:effectLst/>
        </p:spPr>
        <p:txBody>
          <a:bodyPr wrap="square">
            <a:spAutoFit/>
          </a:bodyPr>
          <a:lstStyle/>
          <a:p>
            <a:pPr fontAlgn="base">
              <a:spcBef>
                <a:spcPct val="50000"/>
              </a:spcBef>
              <a:spcAft>
                <a:spcPct val="0"/>
              </a:spcAft>
            </a:pPr>
            <a:r>
              <a:rPr lang="ja-JP" altLang="en-US" sz="3200" b="1" i="1" u="sng" dirty="0">
                <a:solidFill>
                  <a:srgbClr val="FFCC66"/>
                </a:solidFill>
                <a:effectLst>
                  <a:outerShdw blurRad="38100" dist="38100" dir="2700000" algn="tl">
                    <a:srgbClr val="000000"/>
                  </a:outerShdw>
                </a:effectLst>
                <a:latin typeface="Arial" charset="0"/>
                <a:ea typeface="HG創英ﾌﾟﾚｾﾞﾝｽEB" pitchFamily="17" charset="-128"/>
              </a:rPr>
              <a:t>指導の視点４　</a:t>
            </a:r>
            <a:r>
              <a:rPr lang="ja-JP" altLang="en-US" sz="2800" b="1" u="sng" dirty="0">
                <a:solidFill>
                  <a:srgbClr val="0000FF"/>
                </a:solidFill>
                <a:effectLst>
                  <a:outerShdw blurRad="38100" dist="38100" dir="2700000" algn="tl">
                    <a:srgbClr val="000000"/>
                  </a:outerShdw>
                </a:effectLst>
                <a:latin typeface="Arial" charset="0"/>
                <a:ea typeface="HG創英ﾌﾟﾚｾﾞﾝｽEB" pitchFamily="17" charset="-128"/>
              </a:rPr>
              <a:t>問題行動をユーモアなどで</a:t>
            </a:r>
            <a:r>
              <a:rPr lang="ja-JP" altLang="en-US" sz="2800" b="1" u="sng" dirty="0" smtClean="0">
                <a:solidFill>
                  <a:srgbClr val="0000FF"/>
                </a:solidFill>
                <a:effectLst>
                  <a:outerShdw blurRad="38100" dist="38100" dir="2700000" algn="tl">
                    <a:srgbClr val="000000"/>
                  </a:outerShdw>
                </a:effectLst>
                <a:latin typeface="Arial" charset="0"/>
                <a:ea typeface="HG創英ﾌﾟﾚｾﾞﾝｽEB" pitchFamily="17" charset="-128"/>
              </a:rPr>
              <a:t>、他</a:t>
            </a:r>
            <a:r>
              <a:rPr lang="ja-JP" altLang="en-US" sz="2800" b="1" u="sng" dirty="0">
                <a:solidFill>
                  <a:srgbClr val="0000FF"/>
                </a:solidFill>
                <a:effectLst>
                  <a:outerShdw blurRad="38100" dist="38100" dir="2700000" algn="tl">
                    <a:srgbClr val="000000"/>
                  </a:outerShdw>
                </a:effectLst>
                <a:latin typeface="Arial" charset="0"/>
                <a:ea typeface="HG創英ﾌﾟﾚｾﾞﾝｽEB" pitchFamily="17" charset="-128"/>
              </a:rPr>
              <a:t>に転化する</a:t>
            </a:r>
          </a:p>
        </p:txBody>
      </p:sp>
      <p:sp>
        <p:nvSpPr>
          <p:cNvPr id="60422" name="Text Box 6"/>
          <p:cNvSpPr txBox="1">
            <a:spLocks noChangeArrowheads="1"/>
          </p:cNvSpPr>
          <p:nvPr/>
        </p:nvSpPr>
        <p:spPr bwMode="auto">
          <a:xfrm>
            <a:off x="1143000" y="840689"/>
            <a:ext cx="9655629" cy="523220"/>
          </a:xfrm>
          <a:prstGeom prst="rect">
            <a:avLst/>
          </a:prstGeom>
          <a:noFill/>
          <a:ln w="9525">
            <a:noFill/>
            <a:miter lim="800000"/>
            <a:headEnd/>
            <a:tailEnd/>
          </a:ln>
          <a:effectLst/>
        </p:spPr>
        <p:txBody>
          <a:bodyPr wrap="square">
            <a:spAutoFit/>
          </a:bodyPr>
          <a:lstStyle/>
          <a:p>
            <a:pPr fontAlgn="base">
              <a:spcBef>
                <a:spcPct val="50000"/>
              </a:spcBef>
              <a:spcAft>
                <a:spcPct val="0"/>
              </a:spcAft>
            </a:pPr>
            <a:r>
              <a:rPr lang="ja-JP" altLang="en-US" sz="2800" b="1" dirty="0">
                <a:solidFill>
                  <a:srgbClr val="FF9933"/>
                </a:solidFill>
                <a:effectLst>
                  <a:outerShdw blurRad="38100" dist="38100" dir="2700000" algn="tl">
                    <a:srgbClr val="000000"/>
                  </a:outerShdw>
                </a:effectLst>
                <a:latin typeface="HG創英ﾌﾟﾚｾﾞﾝｽEB" pitchFamily="17" charset="-128"/>
                <a:ea typeface="HG創英ﾌﾟﾚｾﾞﾝｽEB" pitchFamily="17" charset="-128"/>
              </a:rPr>
              <a:t>事例４</a:t>
            </a:r>
            <a:r>
              <a:rPr lang="ja-JP" altLang="en-US" sz="2800" dirty="0">
                <a:solidFill>
                  <a:srgbClr val="000000"/>
                </a:solidFill>
                <a:effectLst>
                  <a:outerShdw blurRad="38100" dist="38100" dir="2700000" algn="tl">
                    <a:srgbClr val="FFFFFF"/>
                  </a:outerShdw>
                </a:effectLst>
                <a:latin typeface="ＭＳ 明朝" pitchFamily="17" charset="-128"/>
                <a:ea typeface="HG創英ﾌﾟﾚｾﾞﾝｽEB" pitchFamily="17" charset="-128"/>
              </a:rPr>
              <a:t>　</a:t>
            </a:r>
            <a:r>
              <a:rPr lang="ja-JP" altLang="en-US" sz="2800" b="1" dirty="0">
                <a:solidFill>
                  <a:srgbClr val="FFFF00"/>
                </a:solidFill>
                <a:effectLst>
                  <a:outerShdw blurRad="38100" dist="38100" dir="2700000" algn="tl">
                    <a:srgbClr val="000000"/>
                  </a:outerShdw>
                </a:effectLst>
                <a:latin typeface="HG創英ﾌﾟﾚｾﾞﾝｽEB" pitchFamily="17" charset="-128"/>
                <a:ea typeface="HG創英ﾌﾟﾚｾﾞﾝｽEB" pitchFamily="17" charset="-128"/>
              </a:rPr>
              <a:t>～Ｃさんの指導から</a:t>
            </a:r>
            <a:r>
              <a:rPr lang="ja-JP" altLang="en-US" sz="2800" b="1" dirty="0" smtClean="0">
                <a:solidFill>
                  <a:srgbClr val="FFFF00"/>
                </a:solidFill>
                <a:effectLst>
                  <a:outerShdw blurRad="38100" dist="38100" dir="2700000" algn="tl">
                    <a:srgbClr val="000000"/>
                  </a:outerShdw>
                </a:effectLst>
                <a:latin typeface="HG創英ﾌﾟﾚｾﾞﾝｽEB" pitchFamily="17" charset="-128"/>
                <a:ea typeface="HG創英ﾌﾟﾚｾﾞﾝｽEB" pitchFamily="17" charset="-128"/>
              </a:rPr>
              <a:t>～</a:t>
            </a:r>
            <a:r>
              <a:rPr lang="en-US" altLang="ja-JP" sz="2800" b="1" dirty="0" smtClean="0">
                <a:solidFill>
                  <a:srgbClr val="0000FF"/>
                </a:solidFill>
                <a:effectLst>
                  <a:outerShdw blurRad="38100" dist="38100" dir="2700000" algn="tl">
                    <a:srgbClr val="000000"/>
                  </a:outerShdw>
                </a:effectLst>
                <a:latin typeface="HG創英ﾌﾟﾚｾﾞﾝｽEB" pitchFamily="17" charset="-128"/>
                <a:ea typeface="HG創英ﾌﾟﾚｾﾞﾝｽEB" pitchFamily="17" charset="-128"/>
              </a:rPr>
              <a:t>《 </a:t>
            </a:r>
            <a:r>
              <a:rPr lang="ja-JP" altLang="en-US" sz="2800" b="1" dirty="0">
                <a:solidFill>
                  <a:srgbClr val="0000FF"/>
                </a:solidFill>
                <a:effectLst>
                  <a:outerShdw blurRad="38100" dist="38100" dir="2700000" algn="tl">
                    <a:srgbClr val="000000"/>
                  </a:outerShdw>
                </a:effectLst>
                <a:latin typeface="HG創英ﾌﾟﾚｾﾞﾝｽEB" pitchFamily="17" charset="-128"/>
                <a:ea typeface="HG創英ﾌﾟﾚｾﾞﾝｽEB" pitchFamily="17" charset="-128"/>
              </a:rPr>
              <a:t>５／２８ </a:t>
            </a:r>
            <a:r>
              <a:rPr lang="en-US" altLang="ja-JP" sz="2800" b="1" dirty="0">
                <a:solidFill>
                  <a:srgbClr val="0000FF"/>
                </a:solidFill>
                <a:effectLst>
                  <a:outerShdw blurRad="38100" dist="38100" dir="2700000" algn="tl">
                    <a:srgbClr val="000000"/>
                  </a:outerShdw>
                </a:effectLst>
                <a:latin typeface="HG創英ﾌﾟﾚｾﾞﾝｽEB" pitchFamily="17" charset="-128"/>
                <a:ea typeface="HG創英ﾌﾟﾚｾﾞﾝｽEB" pitchFamily="17" charset="-128"/>
              </a:rPr>
              <a:t>》</a:t>
            </a:r>
            <a:r>
              <a:rPr lang="ja-JP" altLang="en-US" sz="2800" b="1" dirty="0">
                <a:solidFill>
                  <a:srgbClr val="0000FF"/>
                </a:solidFill>
                <a:effectLst>
                  <a:outerShdw blurRad="38100" dist="38100" dir="2700000" algn="tl">
                    <a:srgbClr val="000000"/>
                  </a:outerShdw>
                </a:effectLst>
                <a:latin typeface="HG創英ﾌﾟﾚｾﾞﾝｽEB" pitchFamily="17" charset="-128"/>
                <a:ea typeface="HG創英ﾌﾟﾚｾﾞﾝｽEB" pitchFamily="17" charset="-128"/>
              </a:rPr>
              <a:t>の記録より</a:t>
            </a:r>
          </a:p>
        </p:txBody>
      </p:sp>
      <p:sp>
        <p:nvSpPr>
          <p:cNvPr id="60423" name="Text Box 7"/>
          <p:cNvSpPr txBox="1">
            <a:spLocks noChangeArrowheads="1"/>
          </p:cNvSpPr>
          <p:nvPr/>
        </p:nvSpPr>
        <p:spPr bwMode="auto">
          <a:xfrm>
            <a:off x="315685" y="1607156"/>
            <a:ext cx="11560628" cy="5016758"/>
          </a:xfrm>
          <a:prstGeom prst="rect">
            <a:avLst/>
          </a:prstGeom>
          <a:solidFill>
            <a:schemeClr val="tx2">
              <a:lumMod val="60000"/>
              <a:lumOff val="40000"/>
            </a:schemeClr>
          </a:solidFill>
          <a:ln w="9525">
            <a:pattFill prst="dkHorz">
              <a:fgClr>
                <a:srgbClr val="000000"/>
              </a:fgClr>
              <a:bgClr>
                <a:srgbClr val="FFFFFF"/>
              </a:bgClr>
            </a:pattFill>
            <a:miter lim="800000"/>
            <a:headEnd/>
            <a:tailEnd/>
          </a:ln>
          <a:effectLst>
            <a:outerShdw dist="107763" dir="2700000" algn="ctr" rotWithShape="0">
              <a:schemeClr val="bg2"/>
            </a:outerShdw>
          </a:effectLst>
        </p:spPr>
        <p:txBody>
          <a:bodyPr wrap="square">
            <a:spAutoFit/>
          </a:bodyPr>
          <a:lstStyle/>
          <a:p>
            <a:pPr fontAlgn="base">
              <a:spcBef>
                <a:spcPct val="0"/>
              </a:spcBef>
              <a:spcAft>
                <a:spcPct val="0"/>
              </a:spcAft>
            </a:pPr>
            <a:r>
              <a:rPr lang="ja-JP" altLang="en-US" sz="3200" dirty="0">
                <a:solidFill>
                  <a:srgbClr val="0000FF">
                    <a:lumMod val="75000"/>
                  </a:srgbClr>
                </a:solidFill>
                <a:latin typeface="ＭＳ Ｐゴシック" pitchFamily="50" charset="-128"/>
              </a:rPr>
              <a:t>　</a:t>
            </a:r>
            <a:r>
              <a:rPr lang="en-US" altLang="ja-JP" sz="3200" b="1" dirty="0">
                <a:solidFill>
                  <a:srgbClr val="0000FF">
                    <a:lumMod val="75000"/>
                  </a:srgbClr>
                </a:solidFill>
                <a:latin typeface="ＭＳ Ｐゴシック" pitchFamily="50" charset="-128"/>
              </a:rPr>
              <a:t>《</a:t>
            </a:r>
            <a:r>
              <a:rPr lang="ja-JP" altLang="en-US" sz="3200" b="1" dirty="0">
                <a:solidFill>
                  <a:srgbClr val="0000FF">
                    <a:lumMod val="75000"/>
                  </a:srgbClr>
                </a:solidFill>
              </a:rPr>
              <a:t>５／</a:t>
            </a:r>
            <a:r>
              <a:rPr lang="ja-JP" altLang="en-US" sz="3200" b="1" dirty="0" smtClean="0">
                <a:solidFill>
                  <a:srgbClr val="0000FF">
                    <a:lumMod val="75000"/>
                  </a:srgbClr>
                </a:solidFill>
              </a:rPr>
              <a:t>２８　</a:t>
            </a:r>
            <a:r>
              <a:rPr lang="en-US" altLang="ja-JP" sz="3200" b="1" dirty="0" smtClean="0">
                <a:solidFill>
                  <a:srgbClr val="0000FF">
                    <a:lumMod val="75000"/>
                  </a:srgbClr>
                </a:solidFill>
              </a:rPr>
              <a:t>K</a:t>
            </a:r>
            <a:r>
              <a:rPr lang="ja-JP" altLang="en-US" sz="3200" b="1" dirty="0" smtClean="0">
                <a:solidFill>
                  <a:srgbClr val="0000FF">
                    <a:lumMod val="75000"/>
                  </a:srgbClr>
                </a:solidFill>
              </a:rPr>
              <a:t>先生から</a:t>
            </a:r>
            <a:r>
              <a:rPr lang="en-US" altLang="ja-JP" sz="3200" b="1" dirty="0" smtClean="0">
                <a:solidFill>
                  <a:srgbClr val="0000FF">
                    <a:lumMod val="75000"/>
                  </a:srgbClr>
                </a:solidFill>
              </a:rPr>
              <a:t>》</a:t>
            </a:r>
            <a:r>
              <a:rPr lang="ja-JP" altLang="en-US" sz="3200" b="1" dirty="0">
                <a:solidFill>
                  <a:srgbClr val="0000FF">
                    <a:lumMod val="75000"/>
                  </a:srgbClr>
                </a:solidFill>
              </a:rPr>
              <a:t>････････</a:t>
            </a:r>
            <a:r>
              <a:rPr lang="en-US" altLang="ja-JP" sz="3200" b="1" dirty="0">
                <a:solidFill>
                  <a:srgbClr val="0000FF">
                    <a:lumMod val="75000"/>
                  </a:srgbClr>
                </a:solidFill>
              </a:rPr>
              <a:t>【</a:t>
            </a:r>
            <a:r>
              <a:rPr lang="ja-JP" altLang="en-US" sz="3200" b="1" dirty="0">
                <a:solidFill>
                  <a:srgbClr val="0000FF">
                    <a:lumMod val="75000"/>
                  </a:srgbClr>
                </a:solidFill>
              </a:rPr>
              <a:t>前略</a:t>
            </a:r>
            <a:r>
              <a:rPr lang="en-US" altLang="ja-JP" sz="3200" b="1" dirty="0">
                <a:solidFill>
                  <a:srgbClr val="0000FF">
                    <a:lumMod val="75000"/>
                  </a:srgbClr>
                </a:solidFill>
              </a:rPr>
              <a:t>】</a:t>
            </a:r>
          </a:p>
          <a:p>
            <a:pPr algn="just" fontAlgn="base">
              <a:spcBef>
                <a:spcPct val="0"/>
              </a:spcBef>
              <a:spcAft>
                <a:spcPct val="0"/>
              </a:spcAft>
            </a:pPr>
            <a:r>
              <a:rPr lang="ja-JP" altLang="en-US" sz="3200" b="1" dirty="0">
                <a:solidFill>
                  <a:srgbClr val="0000FF">
                    <a:lumMod val="75000"/>
                  </a:srgbClr>
                </a:solidFill>
              </a:rPr>
              <a:t>　算数ではわり算を頑張っています。今日の１８個のドーナッツを６人で分ける問題のところで、「１８</a:t>
            </a:r>
            <a:r>
              <a:rPr lang="en-US" altLang="ja-JP" sz="3200" b="1" dirty="0">
                <a:solidFill>
                  <a:srgbClr val="0000FF">
                    <a:lumMod val="75000"/>
                  </a:srgbClr>
                </a:solidFill>
              </a:rPr>
              <a:t>÷</a:t>
            </a:r>
            <a:r>
              <a:rPr lang="ja-JP" altLang="en-US" sz="3200" b="1" dirty="0">
                <a:solidFill>
                  <a:srgbClr val="0000FF">
                    <a:lumMod val="75000"/>
                  </a:srgbClr>
                </a:solidFill>
              </a:rPr>
              <a:t>６＝」の立式の場面、Ｃさん、Ｓくん、Ｍくん、私と、そして金魚２匹の６人で分けることを考えていました。黒板の絵のドーナッツを６つの丸で囲んで分けることを考えて学習し、黒板に書いてくれました。それぞれに私、Ｓくん、Ｍくん、と書いていき、</a:t>
            </a:r>
            <a:r>
              <a:rPr lang="ja-JP" altLang="en-US" sz="3200" b="1" u="sng" dirty="0">
                <a:solidFill>
                  <a:srgbClr val="0000FF">
                    <a:lumMod val="75000"/>
                  </a:srgbClr>
                </a:solidFill>
              </a:rPr>
              <a:t>そして先生のところではＫカードと書いてキャッキャッと笑っていました。最近とても茶目っ気が出てきたように感じます。</a:t>
            </a:r>
            <a:r>
              <a:rPr lang="ja-JP" altLang="en-US" sz="3200" b="1" dirty="0">
                <a:solidFill>
                  <a:srgbClr val="0000FF">
                    <a:lumMod val="75000"/>
                  </a:srgbClr>
                </a:solidFill>
              </a:rPr>
              <a:t>柔軟性が出てきて、お友だちの中でもそんな茶目っ気</a:t>
            </a:r>
            <a:r>
              <a:rPr lang="ja-JP" altLang="en-US" sz="3200" b="1" dirty="0" err="1">
                <a:solidFill>
                  <a:srgbClr val="0000FF">
                    <a:lumMod val="75000"/>
                  </a:srgbClr>
                </a:solidFill>
              </a:rPr>
              <a:t>な</a:t>
            </a:r>
            <a:r>
              <a:rPr lang="ja-JP" altLang="en-US" sz="3200" b="1" dirty="0">
                <a:solidFill>
                  <a:srgbClr val="0000FF">
                    <a:lumMod val="75000"/>
                  </a:srgbClr>
                </a:solidFill>
              </a:rPr>
              <a:t>部分がたくさん増えて出てくるといいですね。</a:t>
            </a:r>
            <a:endParaRPr lang="ja-JP" altLang="en-US" sz="3200" b="1" dirty="0">
              <a:solidFill>
                <a:srgbClr val="0000FF">
                  <a:lumMod val="75000"/>
                </a:srgbClr>
              </a:solidFill>
              <a:latin typeface="ＭＳ Ｐゴシック" pitchFamily="50" charset="-128"/>
            </a:endParaRPr>
          </a:p>
        </p:txBody>
      </p:sp>
    </p:spTree>
    <p:extLst>
      <p:ext uri="{BB962C8B-B14F-4D97-AF65-F5344CB8AC3E}">
        <p14:creationId xmlns:p14="http://schemas.microsoft.com/office/powerpoint/2010/main" val="3042215994"/>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0418"/>
                                        </p:tgtEl>
                                        <p:attrNameLst>
                                          <p:attrName>style.visibility</p:attrName>
                                        </p:attrNameLst>
                                      </p:cBhvr>
                                      <p:to>
                                        <p:strVal val="visible"/>
                                      </p:to>
                                    </p:set>
                                    <p:anim calcmode="lin" valueType="num">
                                      <p:cBhvr additive="base">
                                        <p:cTn id="7" dur="500" fill="hold"/>
                                        <p:tgtEl>
                                          <p:spTgt spid="60418"/>
                                        </p:tgtEl>
                                        <p:attrNameLst>
                                          <p:attrName>ppt_x</p:attrName>
                                        </p:attrNameLst>
                                      </p:cBhvr>
                                      <p:tavLst>
                                        <p:tav tm="0">
                                          <p:val>
                                            <p:strVal val="0-#ppt_w/2"/>
                                          </p:val>
                                        </p:tav>
                                        <p:tav tm="100000">
                                          <p:val>
                                            <p:strVal val="#ppt_x"/>
                                          </p:val>
                                        </p:tav>
                                      </p:tavLst>
                                    </p:anim>
                                    <p:anim calcmode="lin" valueType="num">
                                      <p:cBhvr additive="base">
                                        <p:cTn id="8" dur="500" fill="hold"/>
                                        <p:tgtEl>
                                          <p:spTgt spid="6041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0422"/>
                                        </p:tgtEl>
                                        <p:attrNameLst>
                                          <p:attrName>style.visibility</p:attrName>
                                        </p:attrNameLst>
                                      </p:cBhvr>
                                      <p:to>
                                        <p:strVal val="visible"/>
                                      </p:to>
                                    </p:set>
                                    <p:anim calcmode="lin" valueType="num">
                                      <p:cBhvr additive="base">
                                        <p:cTn id="13" dur="500" fill="hold"/>
                                        <p:tgtEl>
                                          <p:spTgt spid="60422"/>
                                        </p:tgtEl>
                                        <p:attrNameLst>
                                          <p:attrName>ppt_x</p:attrName>
                                        </p:attrNameLst>
                                      </p:cBhvr>
                                      <p:tavLst>
                                        <p:tav tm="0">
                                          <p:val>
                                            <p:strVal val="0-#ppt_w/2"/>
                                          </p:val>
                                        </p:tav>
                                        <p:tav tm="100000">
                                          <p:val>
                                            <p:strVal val="#ppt_x"/>
                                          </p:val>
                                        </p:tav>
                                      </p:tavLst>
                                    </p:anim>
                                    <p:anim calcmode="lin" valueType="num">
                                      <p:cBhvr additive="base">
                                        <p:cTn id="14" dur="500" fill="hold"/>
                                        <p:tgtEl>
                                          <p:spTgt spid="60422"/>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60423"/>
                                        </p:tgtEl>
                                        <p:attrNameLst>
                                          <p:attrName>style.visibility</p:attrName>
                                        </p:attrNameLst>
                                      </p:cBhvr>
                                      <p:to>
                                        <p:strVal val="visible"/>
                                      </p:to>
                                    </p:set>
                                    <p:animEffect transition="in" filter="dissolve">
                                      <p:cBhvr>
                                        <p:cTn id="19" dur="500"/>
                                        <p:tgtEl>
                                          <p:spTgt spid="604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autoUpdateAnimBg="0"/>
      <p:bldP spid="60422" grpId="0" autoUpdateAnimBg="0"/>
      <p:bldP spid="60423" grpId="0" animBg="1"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気になる子も気にならない子も、同じ人間</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ja-JP" altLang="en-US" dirty="0" smtClean="0"/>
              <a:t>大人の都合</a:t>
            </a:r>
            <a:r>
              <a:rPr lang="ja-JP" altLang="en-US" dirty="0" smtClean="0"/>
              <a:t>を優先すると、気になる子が出てくる</a:t>
            </a:r>
            <a:endParaRPr lang="en-US" altLang="ja-JP" dirty="0" smtClean="0"/>
          </a:p>
          <a:p>
            <a:pPr marL="0" indent="0">
              <a:buNone/>
            </a:pPr>
            <a:r>
              <a:rPr kumimoji="1" lang="ja-JP" altLang="en-US" dirty="0" smtClean="0"/>
              <a:t>　・・・その子が積極的に参加できる状況とは</a:t>
            </a:r>
            <a:r>
              <a:rPr kumimoji="1" lang="en-US" altLang="ja-JP" dirty="0" smtClean="0"/>
              <a:t>?</a:t>
            </a:r>
            <a:endParaRPr kumimoji="1" lang="en-US" altLang="ja-JP" dirty="0"/>
          </a:p>
          <a:p>
            <a:endParaRPr lang="en-US" altLang="ja-JP" dirty="0" smtClean="0"/>
          </a:p>
          <a:p>
            <a:r>
              <a:rPr kumimoji="1" lang="ja-JP" altLang="en-US" dirty="0"/>
              <a:t>本当</a:t>
            </a:r>
            <a:r>
              <a:rPr kumimoji="1" lang="ja-JP" altLang="en-US" dirty="0" smtClean="0"/>
              <a:t>に、その子に寄り添えているか</a:t>
            </a:r>
            <a:r>
              <a:rPr kumimoji="1" lang="en-US" altLang="ja-JP" dirty="0" smtClean="0"/>
              <a:t>?</a:t>
            </a:r>
            <a:r>
              <a:rPr kumimoji="1" lang="ja-JP" altLang="en-US" dirty="0" smtClean="0"/>
              <a:t>可能性を信じているか</a:t>
            </a:r>
            <a:r>
              <a:rPr kumimoji="1" lang="en-US" altLang="ja-JP" dirty="0" smtClean="0"/>
              <a:t>?</a:t>
            </a:r>
          </a:p>
          <a:p>
            <a:pPr marL="0" indent="0">
              <a:buNone/>
            </a:pPr>
            <a:r>
              <a:rPr lang="ja-JP" altLang="en-US" dirty="0" smtClean="0"/>
              <a:t>　・・・困っていることを身体表現しているのではないか</a:t>
            </a:r>
            <a:r>
              <a:rPr lang="en-US" altLang="ja-JP" dirty="0" smtClean="0"/>
              <a:t>?</a:t>
            </a:r>
          </a:p>
          <a:p>
            <a:pPr marL="0" indent="0">
              <a:buNone/>
            </a:pPr>
            <a:r>
              <a:rPr lang="ja-JP" altLang="en-US" dirty="0"/>
              <a:t>　</a:t>
            </a:r>
            <a:r>
              <a:rPr lang="ja-JP" altLang="en-US" dirty="0" smtClean="0"/>
              <a:t>　　その子を本当に愛しているのか</a:t>
            </a:r>
            <a:r>
              <a:rPr lang="en-US" altLang="ja-JP" dirty="0" smtClean="0"/>
              <a:t>?</a:t>
            </a:r>
          </a:p>
          <a:p>
            <a:endParaRPr lang="en-US" altLang="ja-JP" dirty="0"/>
          </a:p>
          <a:p>
            <a:r>
              <a:rPr kumimoji="1" lang="ja-JP" altLang="en-US" dirty="0" smtClean="0"/>
              <a:t>本当に、その子の行動の理由を理解できているか</a:t>
            </a:r>
            <a:r>
              <a:rPr kumimoji="1" lang="en-US" altLang="ja-JP" dirty="0" smtClean="0"/>
              <a:t>?</a:t>
            </a:r>
          </a:p>
          <a:p>
            <a:pPr marL="0" indent="0">
              <a:buNone/>
            </a:pPr>
            <a:r>
              <a:rPr lang="ja-JP" altLang="en-US" dirty="0"/>
              <a:t>　</a:t>
            </a:r>
            <a:r>
              <a:rPr lang="ja-JP" altLang="en-US" dirty="0" smtClean="0"/>
              <a:t>・・・家庭、クラス、などが原因になっていないか</a:t>
            </a:r>
            <a:r>
              <a:rPr lang="en-US" altLang="ja-JP" dirty="0" smtClean="0"/>
              <a:t>?</a:t>
            </a:r>
            <a:endParaRPr kumimoji="1" lang="en-US" altLang="ja-JP" dirty="0" smtClean="0"/>
          </a:p>
        </p:txBody>
      </p:sp>
    </p:spTree>
    <p:extLst>
      <p:ext uri="{BB962C8B-B14F-4D97-AF65-F5344CB8AC3E}">
        <p14:creationId xmlns:p14="http://schemas.microsoft.com/office/powerpoint/2010/main" val="349225732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4" name="Text Box 4"/>
          <p:cNvSpPr txBox="1">
            <a:spLocks noChangeArrowheads="1"/>
          </p:cNvSpPr>
          <p:nvPr/>
        </p:nvSpPr>
        <p:spPr bwMode="auto">
          <a:xfrm>
            <a:off x="2133600" y="0"/>
            <a:ext cx="7848600" cy="1098550"/>
          </a:xfrm>
          <a:prstGeom prst="rect">
            <a:avLst/>
          </a:prstGeom>
          <a:noFill/>
          <a:ln w="9525">
            <a:noFill/>
            <a:miter lim="800000"/>
            <a:headEnd/>
            <a:tailEnd/>
          </a:ln>
          <a:effectLst/>
        </p:spPr>
        <p:txBody>
          <a:bodyPr>
            <a:spAutoFit/>
          </a:bodyPr>
          <a:lstStyle/>
          <a:p>
            <a:pPr fontAlgn="base">
              <a:spcBef>
                <a:spcPct val="50000"/>
              </a:spcBef>
              <a:spcAft>
                <a:spcPct val="0"/>
              </a:spcAft>
            </a:pPr>
            <a:r>
              <a:rPr lang="ja-JP" altLang="en-US" sz="2400" b="1" dirty="0">
                <a:solidFill>
                  <a:srgbClr val="FF9933"/>
                </a:solidFill>
                <a:effectLst>
                  <a:outerShdw blurRad="38100" dist="38100" dir="2700000" algn="tl">
                    <a:srgbClr val="000000"/>
                  </a:outerShdw>
                </a:effectLst>
                <a:latin typeface="HG創英ﾌﾟﾚｾﾞﾝｽEB" pitchFamily="17" charset="-128"/>
                <a:ea typeface="HG創英ﾌﾟﾚｾﾞﾝｽEB" pitchFamily="17" charset="-128"/>
              </a:rPr>
              <a:t>事例５</a:t>
            </a:r>
            <a:r>
              <a:rPr lang="ja-JP" altLang="en-US" sz="2400" dirty="0">
                <a:solidFill>
                  <a:srgbClr val="000000"/>
                </a:solidFill>
                <a:effectLst>
                  <a:outerShdw blurRad="38100" dist="38100" dir="2700000" algn="tl">
                    <a:srgbClr val="FFFFFF"/>
                  </a:outerShdw>
                </a:effectLst>
                <a:latin typeface="ＭＳ 明朝" pitchFamily="17" charset="-128"/>
                <a:ea typeface="HG創英ﾌﾟﾚｾﾞﾝｽEB" pitchFamily="17" charset="-128"/>
              </a:rPr>
              <a:t>　</a:t>
            </a:r>
            <a:r>
              <a:rPr lang="ja-JP" altLang="en-US" sz="2400" b="1" dirty="0">
                <a:solidFill>
                  <a:srgbClr val="FFFF00"/>
                </a:solidFill>
                <a:effectLst>
                  <a:outerShdw blurRad="38100" dist="38100" dir="2700000" algn="tl">
                    <a:srgbClr val="000000"/>
                  </a:outerShdw>
                </a:effectLst>
                <a:latin typeface="HG創英ﾌﾟﾚｾﾞﾝｽEB" pitchFamily="17" charset="-128"/>
                <a:ea typeface="HG創英ﾌﾟﾚｾﾞﾝｽEB" pitchFamily="17" charset="-128"/>
              </a:rPr>
              <a:t>～Ｃさんの指導から～</a:t>
            </a:r>
          </a:p>
          <a:p>
            <a:pPr fontAlgn="base">
              <a:spcBef>
                <a:spcPct val="50000"/>
              </a:spcBef>
              <a:spcAft>
                <a:spcPct val="0"/>
              </a:spcAft>
            </a:pPr>
            <a:r>
              <a:rPr lang="ja-JP" altLang="en-US" sz="2800" dirty="0">
                <a:solidFill>
                  <a:srgbClr val="000000"/>
                </a:solidFill>
                <a:effectLst>
                  <a:outerShdw blurRad="38100" dist="38100" dir="2700000" algn="tl">
                    <a:srgbClr val="FFFFFF"/>
                  </a:outerShdw>
                </a:effectLst>
                <a:latin typeface="ＭＳ 明朝" pitchFamily="17" charset="-128"/>
                <a:ea typeface="ＭＳ 明朝" pitchFamily="17" charset="-128"/>
              </a:rPr>
              <a:t>　　</a:t>
            </a:r>
            <a:r>
              <a:rPr lang="ja-JP" altLang="en-US" sz="2400" b="1" dirty="0">
                <a:solidFill>
                  <a:srgbClr val="0000FF"/>
                </a:solidFill>
                <a:effectLst>
                  <a:outerShdw blurRad="38100" dist="38100" dir="2700000" algn="tl">
                    <a:srgbClr val="000000"/>
                  </a:outerShdw>
                </a:effectLst>
                <a:latin typeface="HG創英ﾌﾟﾚｾﾞﾝｽEB" pitchFamily="17" charset="-128"/>
                <a:ea typeface="HG創英ﾌﾟﾚｾﾞﾝｽEB" pitchFamily="17" charset="-128"/>
              </a:rPr>
              <a:t>　</a:t>
            </a:r>
            <a:r>
              <a:rPr lang="en-US" altLang="ja-JP" sz="2400" b="1" dirty="0">
                <a:solidFill>
                  <a:srgbClr val="0000FF"/>
                </a:solidFill>
                <a:effectLst>
                  <a:outerShdw blurRad="38100" dist="38100" dir="2700000" algn="tl">
                    <a:srgbClr val="000000"/>
                  </a:outerShdw>
                </a:effectLst>
                <a:latin typeface="HG創英ﾌﾟﾚｾﾞﾝｽEB" pitchFamily="17" charset="-128"/>
                <a:ea typeface="HG創英ﾌﾟﾚｾﾞﾝｽEB" pitchFamily="17" charset="-128"/>
              </a:rPr>
              <a:t>《 </a:t>
            </a:r>
            <a:r>
              <a:rPr lang="ja-JP" altLang="en-US" sz="2400" b="1" dirty="0">
                <a:solidFill>
                  <a:srgbClr val="0000FF"/>
                </a:solidFill>
                <a:effectLst>
                  <a:outerShdw blurRad="38100" dist="38100" dir="2700000" algn="tl">
                    <a:srgbClr val="000000"/>
                  </a:outerShdw>
                </a:effectLst>
                <a:latin typeface="HG創英ﾌﾟﾚｾﾞﾝｽEB" pitchFamily="17" charset="-128"/>
                <a:ea typeface="HG創英ﾌﾟﾚｾﾞﾝｽEB" pitchFamily="17" charset="-128"/>
              </a:rPr>
              <a:t>６／１２ </a:t>
            </a:r>
            <a:r>
              <a:rPr lang="en-US" altLang="ja-JP" sz="2400" b="1" dirty="0">
                <a:solidFill>
                  <a:srgbClr val="0000FF"/>
                </a:solidFill>
                <a:effectLst>
                  <a:outerShdw blurRad="38100" dist="38100" dir="2700000" algn="tl">
                    <a:srgbClr val="000000"/>
                  </a:outerShdw>
                </a:effectLst>
                <a:latin typeface="HG創英ﾌﾟﾚｾﾞﾝｽEB" pitchFamily="17" charset="-128"/>
                <a:ea typeface="HG創英ﾌﾟﾚｾﾞﾝｽEB" pitchFamily="17" charset="-128"/>
              </a:rPr>
              <a:t>》</a:t>
            </a:r>
            <a:r>
              <a:rPr lang="ja-JP" altLang="en-US" sz="2400" b="1" dirty="0">
                <a:solidFill>
                  <a:srgbClr val="0000FF"/>
                </a:solidFill>
                <a:effectLst>
                  <a:outerShdw blurRad="38100" dist="38100" dir="2700000" algn="tl">
                    <a:srgbClr val="000000"/>
                  </a:outerShdw>
                </a:effectLst>
                <a:latin typeface="HG創英ﾌﾟﾚｾﾞﾝｽEB" pitchFamily="17" charset="-128"/>
                <a:ea typeface="HG創英ﾌﾟﾚｾﾞﾝｽEB" pitchFamily="17" charset="-128"/>
              </a:rPr>
              <a:t>の記録より</a:t>
            </a:r>
          </a:p>
        </p:txBody>
      </p:sp>
      <p:sp>
        <p:nvSpPr>
          <p:cNvPr id="61446" name="Text Box 6"/>
          <p:cNvSpPr txBox="1">
            <a:spLocks noChangeArrowheads="1"/>
          </p:cNvSpPr>
          <p:nvPr/>
        </p:nvSpPr>
        <p:spPr bwMode="auto">
          <a:xfrm>
            <a:off x="1126435" y="1295401"/>
            <a:ext cx="9236765" cy="5324535"/>
          </a:xfrm>
          <a:prstGeom prst="rect">
            <a:avLst/>
          </a:prstGeom>
          <a:solidFill>
            <a:schemeClr val="tx2">
              <a:lumMod val="60000"/>
              <a:lumOff val="40000"/>
            </a:schemeClr>
          </a:solidFill>
          <a:ln w="9525">
            <a:pattFill prst="dkHorz">
              <a:fgClr>
                <a:srgbClr val="000000"/>
              </a:fgClr>
              <a:bgClr>
                <a:srgbClr val="FFFFFF"/>
              </a:bgClr>
            </a:pattFill>
            <a:miter lim="800000"/>
            <a:headEnd/>
            <a:tailEnd/>
          </a:ln>
          <a:effectLst>
            <a:outerShdw dist="107763" dir="2700000" algn="ctr" rotWithShape="0">
              <a:schemeClr val="bg2"/>
            </a:outerShdw>
          </a:effectLst>
        </p:spPr>
        <p:txBody>
          <a:bodyPr wrap="square">
            <a:spAutoFit/>
          </a:bodyPr>
          <a:lstStyle/>
          <a:p>
            <a:pPr fontAlgn="base">
              <a:spcBef>
                <a:spcPct val="0"/>
              </a:spcBef>
              <a:spcAft>
                <a:spcPct val="0"/>
              </a:spcAft>
            </a:pPr>
            <a:r>
              <a:rPr lang="ja-JP" altLang="en-US" sz="3200" b="1" dirty="0">
                <a:solidFill>
                  <a:srgbClr val="0000FF"/>
                </a:solidFill>
              </a:rPr>
              <a:t>　</a:t>
            </a:r>
            <a:r>
              <a:rPr lang="en-US" altLang="ja-JP" sz="2800" b="1" dirty="0">
                <a:solidFill>
                  <a:srgbClr val="0000FF"/>
                </a:solidFill>
              </a:rPr>
              <a:t>《</a:t>
            </a:r>
            <a:r>
              <a:rPr lang="ja-JP" altLang="en-US" sz="2800" b="1" dirty="0">
                <a:solidFill>
                  <a:srgbClr val="0000FF"/>
                </a:solidFill>
              </a:rPr>
              <a:t>６／５</a:t>
            </a:r>
            <a:r>
              <a:rPr lang="en-US" altLang="ja-JP" sz="2800" b="1" dirty="0">
                <a:solidFill>
                  <a:srgbClr val="0000FF"/>
                </a:solidFill>
              </a:rPr>
              <a:t>》</a:t>
            </a:r>
            <a:r>
              <a:rPr lang="ja-JP" altLang="en-US" sz="2800" b="1" dirty="0">
                <a:solidFill>
                  <a:srgbClr val="0000FF"/>
                </a:solidFill>
              </a:rPr>
              <a:t>　</a:t>
            </a:r>
            <a:r>
              <a:rPr lang="ja-JP" altLang="en-US" sz="2800" b="1" dirty="0" smtClean="0">
                <a:solidFill>
                  <a:srgbClr val="0000FF"/>
                </a:solidFill>
              </a:rPr>
              <a:t>原級が</a:t>
            </a:r>
            <a:r>
              <a:rPr lang="ja-JP" altLang="en-US" sz="2800" b="1" dirty="0">
                <a:solidFill>
                  <a:srgbClr val="0000FF"/>
                </a:solidFill>
              </a:rPr>
              <a:t>新しい班になり、清掃分担も変わったということで、清掃</a:t>
            </a:r>
            <a:r>
              <a:rPr lang="ja-JP" altLang="en-US" sz="2800" b="1" dirty="0" smtClean="0">
                <a:solidFill>
                  <a:srgbClr val="0000FF"/>
                </a:solidFill>
              </a:rPr>
              <a:t>を原級で</a:t>
            </a:r>
            <a:r>
              <a:rPr lang="ja-JP" altLang="en-US" sz="2800" b="1" dirty="0">
                <a:solidFill>
                  <a:srgbClr val="0000FF"/>
                </a:solidFill>
              </a:rPr>
              <a:t>やったらどうかと考え（前からそう思っていたのですが</a:t>
            </a:r>
            <a:r>
              <a:rPr lang="en-US" altLang="ja-JP" sz="2800" b="1" dirty="0">
                <a:solidFill>
                  <a:srgbClr val="0000FF"/>
                </a:solidFill>
              </a:rPr>
              <a:t>…</a:t>
            </a:r>
            <a:r>
              <a:rPr lang="ja-JP" altLang="en-US" sz="2800" b="1" dirty="0">
                <a:solidFill>
                  <a:srgbClr val="0000FF"/>
                </a:solidFill>
              </a:rPr>
              <a:t>）、ちょっと良い機会なので、Ｃさんと相談して１班のみんなとやることになりました（</a:t>
            </a:r>
            <a:r>
              <a:rPr lang="ja-JP" altLang="en-US" sz="2800" b="1" u="sng" dirty="0">
                <a:solidFill>
                  <a:srgbClr val="FF0000"/>
                </a:solidFill>
                <a:effectLst>
                  <a:outerShdw blurRad="38100" dist="38100" dir="2700000" algn="tl">
                    <a:srgbClr val="000000"/>
                  </a:outerShdw>
                </a:effectLst>
              </a:rPr>
              <a:t>ベロベロベーじゃんけんをしてＣさんが負けたのでやることになったのですが</a:t>
            </a:r>
            <a:r>
              <a:rPr lang="en-US" altLang="ja-JP" sz="2800" b="1" u="sng" dirty="0">
                <a:solidFill>
                  <a:srgbClr val="FF0000"/>
                </a:solidFill>
                <a:effectLst>
                  <a:outerShdw blurRad="38100" dist="38100" dir="2700000" algn="tl">
                    <a:srgbClr val="000000"/>
                  </a:outerShdw>
                </a:effectLst>
              </a:rPr>
              <a:t>…</a:t>
            </a:r>
            <a:r>
              <a:rPr lang="ja-JP" altLang="en-US" sz="2800" b="1" dirty="0">
                <a:solidFill>
                  <a:srgbClr val="0000FF"/>
                </a:solidFill>
              </a:rPr>
              <a:t>）。････････</a:t>
            </a:r>
            <a:r>
              <a:rPr lang="en-US" altLang="ja-JP" sz="2800" b="1" dirty="0">
                <a:solidFill>
                  <a:srgbClr val="0000FF"/>
                </a:solidFill>
              </a:rPr>
              <a:t>【</a:t>
            </a:r>
            <a:r>
              <a:rPr lang="ja-JP" altLang="en-US" sz="2800" b="1" dirty="0">
                <a:solidFill>
                  <a:srgbClr val="0000FF"/>
                </a:solidFill>
              </a:rPr>
              <a:t>中略</a:t>
            </a:r>
            <a:r>
              <a:rPr lang="en-US" altLang="ja-JP" sz="2800" b="1" dirty="0">
                <a:solidFill>
                  <a:srgbClr val="0000FF"/>
                </a:solidFill>
              </a:rPr>
              <a:t>】</a:t>
            </a:r>
            <a:r>
              <a:rPr lang="ja-JP" altLang="en-US" sz="2800" b="1" dirty="0">
                <a:solidFill>
                  <a:srgbClr val="0000FF"/>
                </a:solidFill>
              </a:rPr>
              <a:t>･･･････</a:t>
            </a:r>
            <a:r>
              <a:rPr lang="ja-JP" altLang="en-US" sz="2800" b="1" dirty="0" smtClean="0">
                <a:solidFill>
                  <a:srgbClr val="0000FF"/>
                </a:solidFill>
              </a:rPr>
              <a:t>･情緒の</a:t>
            </a:r>
            <a:r>
              <a:rPr lang="ja-JP" altLang="en-US" sz="2800" b="1" dirty="0">
                <a:solidFill>
                  <a:srgbClr val="0000FF"/>
                </a:solidFill>
              </a:rPr>
              <a:t>学習ではＣさんと漫才をしているような感じで進めていますが</a:t>
            </a:r>
            <a:r>
              <a:rPr lang="ja-JP" altLang="en-US" sz="2800" b="1" u="sng" dirty="0">
                <a:solidFill>
                  <a:srgbClr val="FF0000"/>
                </a:solidFill>
                <a:effectLst>
                  <a:outerShdw blurRad="38100" dist="38100" dir="2700000" algn="tl">
                    <a:srgbClr val="000000"/>
                  </a:outerShdw>
                </a:effectLst>
              </a:rPr>
              <a:t>、私との会話</a:t>
            </a:r>
            <a:r>
              <a:rPr lang="ja-JP" altLang="en-US" sz="2800" b="1" u="sng" dirty="0" smtClean="0">
                <a:solidFill>
                  <a:srgbClr val="FF0000"/>
                </a:solidFill>
                <a:effectLst>
                  <a:outerShdw blurRad="38100" dist="38100" dir="2700000" algn="tl">
                    <a:srgbClr val="000000"/>
                  </a:outerShdw>
                </a:effectLst>
              </a:rPr>
              <a:t>が原級に</a:t>
            </a:r>
            <a:r>
              <a:rPr lang="ja-JP" altLang="en-US" sz="2800" b="1" u="sng" dirty="0">
                <a:solidFill>
                  <a:srgbClr val="FF0000"/>
                </a:solidFill>
                <a:effectLst>
                  <a:outerShdw blurRad="38100" dist="38100" dir="2700000" algn="tl">
                    <a:srgbClr val="000000"/>
                  </a:outerShdw>
                </a:effectLst>
              </a:rPr>
              <a:t>いる時</a:t>
            </a:r>
            <a:r>
              <a:rPr lang="ja-JP" altLang="en-US" sz="2800" b="1" u="sng" dirty="0" smtClean="0">
                <a:solidFill>
                  <a:srgbClr val="FF0000"/>
                </a:solidFill>
                <a:effectLst>
                  <a:outerShdw blurRad="38100" dist="38100" dir="2700000" algn="tl">
                    <a:srgbClr val="000000"/>
                  </a:outerShdw>
                </a:effectLst>
              </a:rPr>
              <a:t>も情緒の</a:t>
            </a:r>
            <a:r>
              <a:rPr lang="ja-JP" altLang="en-US" sz="2800" b="1" u="sng" dirty="0">
                <a:solidFill>
                  <a:srgbClr val="FF0000"/>
                </a:solidFill>
                <a:effectLst>
                  <a:outerShdw blurRad="38100" dist="38100" dir="2700000" algn="tl">
                    <a:srgbClr val="000000"/>
                  </a:outerShdw>
                </a:effectLst>
              </a:rPr>
              <a:t>ときと同じように出る場面がとても増え</a:t>
            </a:r>
            <a:r>
              <a:rPr lang="ja-JP" altLang="en-US" sz="2800" b="1" dirty="0">
                <a:solidFill>
                  <a:srgbClr val="0000FF"/>
                </a:solidFill>
              </a:rPr>
              <a:t>、ちょっとびっくりしています。</a:t>
            </a:r>
            <a:r>
              <a:rPr lang="ja-JP" altLang="en-US" sz="2800" b="1" dirty="0" smtClean="0">
                <a:solidFill>
                  <a:srgbClr val="0000FF"/>
                </a:solidFill>
              </a:rPr>
              <a:t>多分原級の</a:t>
            </a:r>
            <a:r>
              <a:rPr lang="ja-JP" altLang="en-US" sz="2800" b="1" dirty="0">
                <a:solidFill>
                  <a:srgbClr val="0000FF"/>
                </a:solidFill>
              </a:rPr>
              <a:t>子たちはそんな</a:t>
            </a:r>
            <a:r>
              <a:rPr lang="en-US" altLang="ja-JP" sz="2800" b="1" dirty="0">
                <a:solidFill>
                  <a:srgbClr val="0000FF"/>
                </a:solidFill>
              </a:rPr>
              <a:t>C</a:t>
            </a:r>
            <a:r>
              <a:rPr lang="ja-JP" altLang="en-US" sz="2800" b="1" dirty="0" err="1">
                <a:solidFill>
                  <a:srgbClr val="0000FF"/>
                </a:solidFill>
              </a:rPr>
              <a:t>さんを</a:t>
            </a:r>
            <a:r>
              <a:rPr lang="ja-JP" altLang="en-US" sz="2800" b="1" dirty="0">
                <a:solidFill>
                  <a:srgbClr val="0000FF"/>
                </a:solidFill>
              </a:rPr>
              <a:t>見て、もっとびっくりしていると思いますよ。私を仲介しながら</a:t>
            </a:r>
            <a:r>
              <a:rPr lang="ja-JP" altLang="en-US" sz="2800" b="1" dirty="0" smtClean="0">
                <a:solidFill>
                  <a:srgbClr val="0000FF"/>
                </a:solidFill>
              </a:rPr>
              <a:t>、原級の</a:t>
            </a:r>
            <a:r>
              <a:rPr lang="ja-JP" altLang="en-US" sz="2800" b="1" dirty="0">
                <a:solidFill>
                  <a:srgbClr val="0000FF"/>
                </a:solidFill>
              </a:rPr>
              <a:t>お友達とＣさんがコミュニケーションが広がるとすばらしいと願ってやっています。</a:t>
            </a:r>
          </a:p>
        </p:txBody>
      </p:sp>
    </p:spTree>
    <p:extLst>
      <p:ext uri="{BB962C8B-B14F-4D97-AF65-F5344CB8AC3E}">
        <p14:creationId xmlns:p14="http://schemas.microsoft.com/office/powerpoint/2010/main" val="55497710"/>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1444"/>
                                        </p:tgtEl>
                                        <p:attrNameLst>
                                          <p:attrName>style.visibility</p:attrName>
                                        </p:attrNameLst>
                                      </p:cBhvr>
                                      <p:to>
                                        <p:strVal val="visible"/>
                                      </p:to>
                                    </p:set>
                                    <p:anim calcmode="lin" valueType="num">
                                      <p:cBhvr additive="base">
                                        <p:cTn id="7" dur="500" fill="hold"/>
                                        <p:tgtEl>
                                          <p:spTgt spid="61444"/>
                                        </p:tgtEl>
                                        <p:attrNameLst>
                                          <p:attrName>ppt_x</p:attrName>
                                        </p:attrNameLst>
                                      </p:cBhvr>
                                      <p:tavLst>
                                        <p:tav tm="0">
                                          <p:val>
                                            <p:strVal val="0-#ppt_w/2"/>
                                          </p:val>
                                        </p:tav>
                                        <p:tav tm="100000">
                                          <p:val>
                                            <p:strVal val="#ppt_x"/>
                                          </p:val>
                                        </p:tav>
                                      </p:tavLst>
                                    </p:anim>
                                    <p:anim calcmode="lin" valueType="num">
                                      <p:cBhvr additive="base">
                                        <p:cTn id="8" dur="500" fill="hold"/>
                                        <p:tgtEl>
                                          <p:spTgt spid="6144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61446"/>
                                        </p:tgtEl>
                                        <p:attrNameLst>
                                          <p:attrName>style.visibility</p:attrName>
                                        </p:attrNameLst>
                                      </p:cBhvr>
                                      <p:to>
                                        <p:strVal val="visible"/>
                                      </p:to>
                                    </p:set>
                                    <p:animEffect transition="in" filter="dissolve">
                                      <p:cBhvr>
                                        <p:cTn id="13" dur="500"/>
                                        <p:tgtEl>
                                          <p:spTgt spid="614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4" grpId="0" autoUpdateAnimBg="0"/>
      <p:bldP spid="61446" grpId="0" animBg="1"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4" name="Text Box 4"/>
          <p:cNvSpPr txBox="1">
            <a:spLocks noChangeArrowheads="1"/>
          </p:cNvSpPr>
          <p:nvPr/>
        </p:nvSpPr>
        <p:spPr bwMode="auto">
          <a:xfrm>
            <a:off x="2133600" y="230832"/>
            <a:ext cx="8693426" cy="461665"/>
          </a:xfrm>
          <a:prstGeom prst="rect">
            <a:avLst/>
          </a:prstGeom>
          <a:noFill/>
          <a:ln w="9525">
            <a:noFill/>
            <a:miter lim="800000"/>
            <a:headEnd/>
            <a:tailEnd/>
          </a:ln>
          <a:effectLst/>
        </p:spPr>
        <p:txBody>
          <a:bodyPr wrap="square">
            <a:spAutoFit/>
          </a:bodyPr>
          <a:lstStyle/>
          <a:p>
            <a:pPr fontAlgn="base">
              <a:spcBef>
                <a:spcPct val="50000"/>
              </a:spcBef>
              <a:spcAft>
                <a:spcPct val="0"/>
              </a:spcAft>
            </a:pPr>
            <a:r>
              <a:rPr lang="ja-JP" altLang="en-US" sz="2400" b="1" dirty="0">
                <a:solidFill>
                  <a:srgbClr val="FF9933"/>
                </a:solidFill>
                <a:effectLst>
                  <a:outerShdw blurRad="38100" dist="38100" dir="2700000" algn="tl">
                    <a:srgbClr val="000000"/>
                  </a:outerShdw>
                </a:effectLst>
                <a:latin typeface="HG創英ﾌﾟﾚｾﾞﾝｽEB" pitchFamily="17" charset="-128"/>
                <a:ea typeface="HG創英ﾌﾟﾚｾﾞﾝｽEB" pitchFamily="17" charset="-128"/>
              </a:rPr>
              <a:t>事例５</a:t>
            </a:r>
            <a:r>
              <a:rPr lang="ja-JP" altLang="en-US" sz="2400" dirty="0">
                <a:solidFill>
                  <a:srgbClr val="000000"/>
                </a:solidFill>
                <a:effectLst>
                  <a:outerShdw blurRad="38100" dist="38100" dir="2700000" algn="tl">
                    <a:srgbClr val="FFFFFF"/>
                  </a:outerShdw>
                </a:effectLst>
                <a:latin typeface="ＭＳ 明朝" pitchFamily="17" charset="-128"/>
                <a:ea typeface="HG創英ﾌﾟﾚｾﾞﾝｽEB" pitchFamily="17" charset="-128"/>
              </a:rPr>
              <a:t>　</a:t>
            </a:r>
            <a:r>
              <a:rPr lang="ja-JP" altLang="en-US" sz="2400" b="1" dirty="0">
                <a:solidFill>
                  <a:srgbClr val="FFFF00"/>
                </a:solidFill>
                <a:effectLst>
                  <a:outerShdw blurRad="38100" dist="38100" dir="2700000" algn="tl">
                    <a:srgbClr val="000000"/>
                  </a:outerShdw>
                </a:effectLst>
                <a:latin typeface="HG創英ﾌﾟﾚｾﾞﾝｽEB" pitchFamily="17" charset="-128"/>
                <a:ea typeface="HG創英ﾌﾟﾚｾﾞﾝｽEB" pitchFamily="17" charset="-128"/>
              </a:rPr>
              <a:t>～Ｃさんの指導から</a:t>
            </a:r>
            <a:r>
              <a:rPr lang="ja-JP" altLang="en-US" sz="2400" b="1" dirty="0" smtClean="0">
                <a:solidFill>
                  <a:srgbClr val="FFFF00"/>
                </a:solidFill>
                <a:effectLst>
                  <a:outerShdw blurRad="38100" dist="38100" dir="2700000" algn="tl">
                    <a:srgbClr val="000000"/>
                  </a:outerShdw>
                </a:effectLst>
                <a:latin typeface="HG創英ﾌﾟﾚｾﾞﾝｽEB" pitchFamily="17" charset="-128"/>
                <a:ea typeface="HG創英ﾌﾟﾚｾﾞﾝｽEB" pitchFamily="17" charset="-128"/>
              </a:rPr>
              <a:t>～</a:t>
            </a:r>
            <a:r>
              <a:rPr lang="en-US" altLang="ja-JP" sz="2400" b="1" dirty="0" smtClean="0">
                <a:solidFill>
                  <a:srgbClr val="0000FF"/>
                </a:solidFill>
                <a:effectLst>
                  <a:outerShdw blurRad="38100" dist="38100" dir="2700000" algn="tl">
                    <a:srgbClr val="000000"/>
                  </a:outerShdw>
                </a:effectLst>
                <a:latin typeface="HG創英ﾌﾟﾚｾﾞﾝｽEB" pitchFamily="17" charset="-128"/>
                <a:ea typeface="HG創英ﾌﾟﾚｾﾞﾝｽEB" pitchFamily="17" charset="-128"/>
              </a:rPr>
              <a:t>《 </a:t>
            </a:r>
            <a:r>
              <a:rPr lang="ja-JP" altLang="en-US" sz="2400" b="1" dirty="0">
                <a:solidFill>
                  <a:srgbClr val="0000FF"/>
                </a:solidFill>
                <a:effectLst>
                  <a:outerShdw blurRad="38100" dist="38100" dir="2700000" algn="tl">
                    <a:srgbClr val="000000"/>
                  </a:outerShdw>
                </a:effectLst>
                <a:latin typeface="HG創英ﾌﾟﾚｾﾞﾝｽEB" pitchFamily="17" charset="-128"/>
                <a:ea typeface="HG創英ﾌﾟﾚｾﾞﾝｽEB" pitchFamily="17" charset="-128"/>
              </a:rPr>
              <a:t>６／１２ </a:t>
            </a:r>
            <a:r>
              <a:rPr lang="en-US" altLang="ja-JP" sz="2400" b="1" dirty="0">
                <a:solidFill>
                  <a:srgbClr val="0000FF"/>
                </a:solidFill>
                <a:effectLst>
                  <a:outerShdw blurRad="38100" dist="38100" dir="2700000" algn="tl">
                    <a:srgbClr val="000000"/>
                  </a:outerShdw>
                </a:effectLst>
                <a:latin typeface="HG創英ﾌﾟﾚｾﾞﾝｽEB" pitchFamily="17" charset="-128"/>
                <a:ea typeface="HG創英ﾌﾟﾚｾﾞﾝｽEB" pitchFamily="17" charset="-128"/>
              </a:rPr>
              <a:t>》</a:t>
            </a:r>
            <a:r>
              <a:rPr lang="ja-JP" altLang="en-US" sz="2400" b="1" dirty="0">
                <a:solidFill>
                  <a:srgbClr val="0000FF"/>
                </a:solidFill>
                <a:effectLst>
                  <a:outerShdw blurRad="38100" dist="38100" dir="2700000" algn="tl">
                    <a:srgbClr val="000000"/>
                  </a:outerShdw>
                </a:effectLst>
                <a:latin typeface="HG創英ﾌﾟﾚｾﾞﾝｽEB" pitchFamily="17" charset="-128"/>
                <a:ea typeface="HG創英ﾌﾟﾚｾﾞﾝｽEB" pitchFamily="17" charset="-128"/>
              </a:rPr>
              <a:t>の記録より</a:t>
            </a:r>
          </a:p>
        </p:txBody>
      </p:sp>
      <p:sp>
        <p:nvSpPr>
          <p:cNvPr id="61445" name="Text Box 5"/>
          <p:cNvSpPr txBox="1">
            <a:spLocks noChangeArrowheads="1"/>
          </p:cNvSpPr>
          <p:nvPr/>
        </p:nvSpPr>
        <p:spPr bwMode="auto">
          <a:xfrm>
            <a:off x="251790" y="785261"/>
            <a:ext cx="11714921" cy="5755422"/>
          </a:xfrm>
          <a:prstGeom prst="rect">
            <a:avLst/>
          </a:prstGeom>
          <a:solidFill>
            <a:schemeClr val="tx2">
              <a:lumMod val="60000"/>
              <a:lumOff val="40000"/>
            </a:schemeClr>
          </a:solidFill>
          <a:ln w="9525">
            <a:pattFill prst="dkHorz">
              <a:fgClr>
                <a:srgbClr val="000000"/>
              </a:fgClr>
              <a:bgClr>
                <a:srgbClr val="FFFFFF"/>
              </a:bgClr>
            </a:pattFill>
            <a:miter lim="800000"/>
            <a:headEnd/>
            <a:tailEnd/>
          </a:ln>
          <a:effectLst>
            <a:outerShdw dist="107763" dir="2700000" algn="ctr" rotWithShape="0">
              <a:schemeClr val="bg2"/>
            </a:outerShdw>
          </a:effectLst>
        </p:spPr>
        <p:txBody>
          <a:bodyPr wrap="square">
            <a:spAutoFit/>
          </a:bodyPr>
          <a:lstStyle/>
          <a:p>
            <a:pPr fontAlgn="base">
              <a:spcBef>
                <a:spcPct val="0"/>
              </a:spcBef>
              <a:spcAft>
                <a:spcPct val="0"/>
              </a:spcAft>
            </a:pPr>
            <a:r>
              <a:rPr lang="ja-JP" altLang="en-US" sz="3200" b="1" dirty="0">
                <a:solidFill>
                  <a:srgbClr val="0000FF">
                    <a:lumMod val="75000"/>
                  </a:srgbClr>
                </a:solidFill>
              </a:rPr>
              <a:t>　</a:t>
            </a:r>
            <a:r>
              <a:rPr lang="en-US" altLang="ja-JP" sz="2400" b="1" dirty="0">
                <a:solidFill>
                  <a:srgbClr val="0000FF">
                    <a:lumMod val="75000"/>
                  </a:srgbClr>
                </a:solidFill>
              </a:rPr>
              <a:t>《</a:t>
            </a:r>
            <a:r>
              <a:rPr lang="ja-JP" altLang="en-US" sz="2400" b="1" dirty="0">
                <a:solidFill>
                  <a:srgbClr val="0000FF">
                    <a:lumMod val="75000"/>
                  </a:srgbClr>
                </a:solidFill>
              </a:rPr>
              <a:t>６／１２</a:t>
            </a:r>
            <a:r>
              <a:rPr lang="en-US" altLang="ja-JP" sz="2400" b="1" dirty="0">
                <a:solidFill>
                  <a:srgbClr val="0000FF">
                    <a:lumMod val="75000"/>
                  </a:srgbClr>
                </a:solidFill>
              </a:rPr>
              <a:t>》</a:t>
            </a:r>
            <a:r>
              <a:rPr lang="ja-JP" altLang="en-US" sz="2400" b="1" dirty="0">
                <a:solidFill>
                  <a:srgbClr val="0000FF">
                    <a:lumMod val="75000"/>
                  </a:srgbClr>
                </a:solidFill>
              </a:rPr>
              <a:t>　････････</a:t>
            </a:r>
            <a:r>
              <a:rPr lang="en-US" altLang="ja-JP" sz="2400" b="1" dirty="0">
                <a:solidFill>
                  <a:srgbClr val="0000FF">
                    <a:lumMod val="75000"/>
                  </a:srgbClr>
                </a:solidFill>
              </a:rPr>
              <a:t>【</a:t>
            </a:r>
            <a:r>
              <a:rPr lang="ja-JP" altLang="en-US" sz="2400" b="1" dirty="0">
                <a:solidFill>
                  <a:srgbClr val="0000FF">
                    <a:lumMod val="75000"/>
                  </a:srgbClr>
                </a:solidFill>
              </a:rPr>
              <a:t>前略</a:t>
            </a:r>
            <a:r>
              <a:rPr lang="en-US" altLang="ja-JP" sz="2400" b="1" dirty="0">
                <a:solidFill>
                  <a:srgbClr val="0000FF">
                    <a:lumMod val="75000"/>
                  </a:srgbClr>
                </a:solidFill>
              </a:rPr>
              <a:t>】</a:t>
            </a:r>
          </a:p>
          <a:p>
            <a:pPr algn="just" fontAlgn="base">
              <a:spcBef>
                <a:spcPct val="0"/>
              </a:spcBef>
              <a:spcAft>
                <a:spcPct val="0"/>
              </a:spcAft>
            </a:pPr>
            <a:r>
              <a:rPr lang="ja-JP" altLang="en-US" sz="2400" b="1" dirty="0">
                <a:solidFill>
                  <a:srgbClr val="0000FF">
                    <a:lumMod val="75000"/>
                  </a:srgbClr>
                </a:solidFill>
              </a:rPr>
              <a:t>　４時間目は、算数も新しい単元に入りたかったので、テストをしようと思いましたが、それでもと思い模擬テストをやってみました。最初の単元（計画）のところでは、わからないところや文章問題があるとあわてたり不安定になったりするところがあったのですが、</a:t>
            </a:r>
            <a:r>
              <a:rPr lang="ja-JP" altLang="en-US" sz="2400" b="1" u="sng" dirty="0">
                <a:solidFill>
                  <a:srgbClr val="0000FF">
                    <a:lumMod val="75000"/>
                  </a:srgbClr>
                </a:solidFill>
              </a:rPr>
              <a:t>ちょっと</a:t>
            </a:r>
            <a:r>
              <a:rPr lang="ja-JP" altLang="en-US" sz="2400" b="1" u="sng" dirty="0" err="1">
                <a:solidFill>
                  <a:srgbClr val="0000FF">
                    <a:lumMod val="75000"/>
                  </a:srgbClr>
                </a:solidFill>
              </a:rPr>
              <a:t>ぐらい</a:t>
            </a:r>
            <a:r>
              <a:rPr lang="ja-JP" altLang="en-US" sz="2400" b="1" u="sng" dirty="0">
                <a:solidFill>
                  <a:srgbClr val="0000FF">
                    <a:lumMod val="75000"/>
                  </a:srgbClr>
                </a:solidFill>
              </a:rPr>
              <a:t>わからないところでも冗談を言ったりふざけたりしながら本当に落ち着いて学習できてました。答えで○㎝と書くところ○人と書いてあったところを指摘されても答えを「ピンポーン」とふざけて書いてケラケラ笑ったりと、不安定さが全然感じられず、ずいぶん変わったなぁと心から感じました。</a:t>
            </a:r>
            <a:r>
              <a:rPr lang="ja-JP" altLang="en-US" sz="2400" b="1" dirty="0">
                <a:solidFill>
                  <a:srgbClr val="0000FF">
                    <a:lumMod val="75000"/>
                  </a:srgbClr>
                </a:solidFill>
              </a:rPr>
              <a:t>　早く終わったので、先週から模造紙に書きはじめていた替え歌「いたずら小僧の歌」（私の息子の歌）を完成させ、北風小僧のかんたろうのメロディーで、一人で歌ってはこれも、ケラケラと笑って、本当に楽しそうでした。Ｍくんが発熱で一時間目で早退したので、お昼</a:t>
            </a:r>
            <a:r>
              <a:rPr lang="ja-JP" altLang="en-US" sz="2400" b="1" dirty="0" smtClean="0">
                <a:solidFill>
                  <a:srgbClr val="0000FF">
                    <a:lumMod val="75000"/>
                  </a:srgbClr>
                </a:solidFill>
              </a:rPr>
              <a:t>は</a:t>
            </a:r>
            <a:r>
              <a:rPr lang="ja-JP" altLang="en-US" sz="2400" b="1" dirty="0">
                <a:solidFill>
                  <a:srgbClr val="0000FF">
                    <a:lumMod val="75000"/>
                  </a:srgbClr>
                </a:solidFill>
              </a:rPr>
              <a:t>原級</a:t>
            </a:r>
            <a:r>
              <a:rPr lang="ja-JP" altLang="en-US" sz="2400" b="1" dirty="0" smtClean="0">
                <a:solidFill>
                  <a:srgbClr val="0000FF">
                    <a:lumMod val="75000"/>
                  </a:srgbClr>
                </a:solidFill>
              </a:rPr>
              <a:t>へ</a:t>
            </a:r>
            <a:r>
              <a:rPr lang="ja-JP" altLang="en-US" sz="2400" b="1" dirty="0">
                <a:solidFill>
                  <a:srgbClr val="0000FF">
                    <a:lumMod val="75000"/>
                  </a:srgbClr>
                </a:solidFill>
              </a:rPr>
              <a:t>食べに行きました。Ｃさんの前に座って食べましたが、</a:t>
            </a:r>
            <a:r>
              <a:rPr lang="ja-JP" altLang="en-US" sz="2400" b="1" u="sng" dirty="0">
                <a:solidFill>
                  <a:srgbClr val="0000FF">
                    <a:lumMod val="75000"/>
                  </a:srgbClr>
                </a:solidFill>
              </a:rPr>
              <a:t>４時間目の算数の話で盛り上がりました。Ｃさん</a:t>
            </a:r>
            <a:r>
              <a:rPr lang="ja-JP" altLang="en-US" sz="2400" b="1" u="sng" dirty="0" smtClean="0">
                <a:solidFill>
                  <a:srgbClr val="0000FF">
                    <a:lumMod val="75000"/>
                  </a:srgbClr>
                </a:solidFill>
              </a:rPr>
              <a:t>、情緒に</a:t>
            </a:r>
            <a:r>
              <a:rPr lang="ja-JP" altLang="en-US" sz="2400" b="1" u="sng" dirty="0">
                <a:solidFill>
                  <a:srgbClr val="0000FF">
                    <a:lumMod val="75000"/>
                  </a:srgbClr>
                </a:solidFill>
              </a:rPr>
              <a:t>いるときと同じような調子で話してくれ、班の子どもたちはびっくりしていたことでしょうね。この作戦、うまく行きそうなので、（自分としては私が子ども役を演じながら、子ども達の輪の中に引き入れるつもりなのですが</a:t>
            </a:r>
            <a:r>
              <a:rPr lang="en-US" altLang="ja-JP" sz="2400" b="1" u="sng" dirty="0">
                <a:solidFill>
                  <a:srgbClr val="0000FF">
                    <a:lumMod val="75000"/>
                  </a:srgbClr>
                </a:solidFill>
              </a:rPr>
              <a:t>…</a:t>
            </a:r>
            <a:r>
              <a:rPr lang="ja-JP" altLang="en-US" sz="2400" b="1" dirty="0">
                <a:solidFill>
                  <a:srgbClr val="0000FF">
                    <a:lumMod val="75000"/>
                  </a:srgbClr>
                </a:solidFill>
              </a:rPr>
              <a:t>････････</a:t>
            </a:r>
            <a:r>
              <a:rPr lang="en-US" altLang="ja-JP" sz="2400" b="1" dirty="0">
                <a:solidFill>
                  <a:srgbClr val="0000FF">
                    <a:lumMod val="75000"/>
                  </a:srgbClr>
                </a:solidFill>
              </a:rPr>
              <a:t>【</a:t>
            </a:r>
            <a:r>
              <a:rPr lang="ja-JP" altLang="en-US" sz="2400" b="1" dirty="0">
                <a:solidFill>
                  <a:srgbClr val="0000FF">
                    <a:lumMod val="75000"/>
                  </a:srgbClr>
                </a:solidFill>
              </a:rPr>
              <a:t>後略）</a:t>
            </a:r>
          </a:p>
        </p:txBody>
      </p:sp>
    </p:spTree>
    <p:extLst>
      <p:ext uri="{BB962C8B-B14F-4D97-AF65-F5344CB8AC3E}">
        <p14:creationId xmlns:p14="http://schemas.microsoft.com/office/powerpoint/2010/main" val="1333572592"/>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1444"/>
                                        </p:tgtEl>
                                        <p:attrNameLst>
                                          <p:attrName>style.visibility</p:attrName>
                                        </p:attrNameLst>
                                      </p:cBhvr>
                                      <p:to>
                                        <p:strVal val="visible"/>
                                      </p:to>
                                    </p:set>
                                    <p:anim calcmode="lin" valueType="num">
                                      <p:cBhvr additive="base">
                                        <p:cTn id="7" dur="500" fill="hold"/>
                                        <p:tgtEl>
                                          <p:spTgt spid="61444"/>
                                        </p:tgtEl>
                                        <p:attrNameLst>
                                          <p:attrName>ppt_x</p:attrName>
                                        </p:attrNameLst>
                                      </p:cBhvr>
                                      <p:tavLst>
                                        <p:tav tm="0">
                                          <p:val>
                                            <p:strVal val="0-#ppt_w/2"/>
                                          </p:val>
                                        </p:tav>
                                        <p:tav tm="100000">
                                          <p:val>
                                            <p:strVal val="#ppt_x"/>
                                          </p:val>
                                        </p:tav>
                                      </p:tavLst>
                                    </p:anim>
                                    <p:anim calcmode="lin" valueType="num">
                                      <p:cBhvr additive="base">
                                        <p:cTn id="8" dur="500" fill="hold"/>
                                        <p:tgtEl>
                                          <p:spTgt spid="6144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61445"/>
                                        </p:tgtEl>
                                        <p:attrNameLst>
                                          <p:attrName>style.visibility</p:attrName>
                                        </p:attrNameLst>
                                      </p:cBhvr>
                                      <p:to>
                                        <p:strVal val="visible"/>
                                      </p:to>
                                    </p:set>
                                    <p:animEffect transition="in" filter="dissolve">
                                      <p:cBhvr>
                                        <p:cTn id="13" dur="500"/>
                                        <p:tgtEl>
                                          <p:spTgt spid="614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4" grpId="0" autoUpdateAnimBg="0"/>
      <p:bldP spid="61445" grpId="0" animBg="1"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ext Box 2"/>
          <p:cNvSpPr txBox="1">
            <a:spLocks noChangeArrowheads="1"/>
          </p:cNvSpPr>
          <p:nvPr/>
        </p:nvSpPr>
        <p:spPr bwMode="auto">
          <a:xfrm>
            <a:off x="1828800" y="152400"/>
            <a:ext cx="9067800" cy="1231106"/>
          </a:xfrm>
          <a:prstGeom prst="rect">
            <a:avLst/>
          </a:prstGeom>
          <a:noFill/>
          <a:ln w="9525">
            <a:noFill/>
            <a:miter lim="800000"/>
            <a:headEnd/>
            <a:tailEnd/>
          </a:ln>
          <a:effectLst/>
        </p:spPr>
        <p:txBody>
          <a:bodyPr>
            <a:spAutoFit/>
          </a:bodyPr>
          <a:lstStyle/>
          <a:p>
            <a:pPr fontAlgn="base">
              <a:spcBef>
                <a:spcPct val="50000"/>
              </a:spcBef>
              <a:spcAft>
                <a:spcPct val="0"/>
              </a:spcAft>
            </a:pPr>
            <a:r>
              <a:rPr lang="ja-JP" altLang="en-US" sz="3200" b="1" i="1" u="sng" dirty="0">
                <a:solidFill>
                  <a:srgbClr val="FFCC66"/>
                </a:solidFill>
                <a:effectLst>
                  <a:outerShdw blurRad="38100" dist="38100" dir="2700000" algn="tl">
                    <a:srgbClr val="000000"/>
                  </a:outerShdw>
                </a:effectLst>
                <a:latin typeface="Arial" charset="0"/>
                <a:ea typeface="HG創英ﾌﾟﾚｾﾞﾝｽEB" pitchFamily="17" charset="-128"/>
              </a:rPr>
              <a:t>指導の視点５　</a:t>
            </a:r>
            <a:r>
              <a:rPr lang="ja-JP" altLang="en-US" sz="2800" b="1" u="sng" dirty="0" smtClean="0">
                <a:solidFill>
                  <a:srgbClr val="0000FF"/>
                </a:solidFill>
                <a:effectLst>
                  <a:outerShdw blurRad="38100" dist="38100" dir="2700000" algn="tl">
                    <a:srgbClr val="000000"/>
                  </a:outerShdw>
                </a:effectLst>
                <a:latin typeface="Arial" charset="0"/>
                <a:ea typeface="HG創英ﾌﾟﾚｾﾞﾝｽEB" pitchFamily="17" charset="-128"/>
              </a:rPr>
              <a:t>子ども</a:t>
            </a:r>
            <a:r>
              <a:rPr lang="ja-JP" altLang="en-US" sz="2800" b="1" u="sng" dirty="0">
                <a:solidFill>
                  <a:srgbClr val="0000FF"/>
                </a:solidFill>
                <a:effectLst>
                  <a:outerShdw blurRad="38100" dist="38100" dir="2700000" algn="tl">
                    <a:srgbClr val="000000"/>
                  </a:outerShdw>
                </a:effectLst>
                <a:latin typeface="Arial" charset="0"/>
                <a:ea typeface="HG創英ﾌﾟﾚｾﾞﾝｽEB" pitchFamily="17" charset="-128"/>
              </a:rPr>
              <a:t>の心の中に解決へ向かう力</a:t>
            </a:r>
          </a:p>
          <a:p>
            <a:pPr fontAlgn="base">
              <a:spcBef>
                <a:spcPct val="50000"/>
              </a:spcBef>
              <a:spcAft>
                <a:spcPct val="0"/>
              </a:spcAft>
            </a:pPr>
            <a:r>
              <a:rPr lang="ja-JP" altLang="en-US" sz="2800" b="1" dirty="0">
                <a:solidFill>
                  <a:srgbClr val="0000FF"/>
                </a:solidFill>
                <a:effectLst>
                  <a:outerShdw blurRad="38100" dist="38100" dir="2700000" algn="tl">
                    <a:srgbClr val="000000"/>
                  </a:outerShdw>
                </a:effectLst>
                <a:latin typeface="Arial" charset="0"/>
                <a:ea typeface="HG創英ﾌﾟﾚｾﾞﾝｽEB" pitchFamily="17" charset="-128"/>
              </a:rPr>
              <a:t>　　　　　　　　　　　　　　　　　</a:t>
            </a:r>
            <a:r>
              <a:rPr lang="ja-JP" altLang="en-US" sz="2800" b="1" u="sng" dirty="0">
                <a:solidFill>
                  <a:srgbClr val="0000FF"/>
                </a:solidFill>
                <a:effectLst>
                  <a:outerShdw blurRad="38100" dist="38100" dir="2700000" algn="tl">
                    <a:srgbClr val="000000"/>
                  </a:outerShdw>
                </a:effectLst>
                <a:latin typeface="Arial" charset="0"/>
                <a:ea typeface="HG創英ﾌﾟﾚｾﾞﾝｽEB" pitchFamily="17" charset="-128"/>
              </a:rPr>
              <a:t>が内在している</a:t>
            </a:r>
            <a:endParaRPr lang="ja-JP" altLang="en-US" sz="2400" b="1" u="sng" dirty="0">
              <a:solidFill>
                <a:srgbClr val="0000FF"/>
              </a:solidFill>
              <a:effectLst>
                <a:outerShdw blurRad="38100" dist="38100" dir="2700000" algn="tl">
                  <a:srgbClr val="000000"/>
                </a:outerShdw>
              </a:effectLst>
              <a:latin typeface="Arial" charset="0"/>
              <a:ea typeface="HG創英ﾌﾟﾚｾﾞﾝｽEB" pitchFamily="17" charset="-128"/>
            </a:endParaRPr>
          </a:p>
        </p:txBody>
      </p:sp>
      <p:sp>
        <p:nvSpPr>
          <p:cNvPr id="62468" name="Text Box 4"/>
          <p:cNvSpPr txBox="1">
            <a:spLocks noChangeArrowheads="1"/>
          </p:cNvSpPr>
          <p:nvPr/>
        </p:nvSpPr>
        <p:spPr bwMode="auto">
          <a:xfrm>
            <a:off x="2057400" y="1066800"/>
            <a:ext cx="7848600" cy="457200"/>
          </a:xfrm>
          <a:prstGeom prst="rect">
            <a:avLst/>
          </a:prstGeom>
          <a:noFill/>
          <a:ln w="9525">
            <a:noFill/>
            <a:miter lim="800000"/>
            <a:headEnd/>
            <a:tailEnd/>
          </a:ln>
          <a:effectLst/>
        </p:spPr>
        <p:txBody>
          <a:bodyPr>
            <a:spAutoFit/>
          </a:bodyPr>
          <a:lstStyle/>
          <a:p>
            <a:pPr fontAlgn="base">
              <a:spcBef>
                <a:spcPct val="50000"/>
              </a:spcBef>
              <a:spcAft>
                <a:spcPct val="0"/>
              </a:spcAft>
            </a:pPr>
            <a:r>
              <a:rPr lang="ja-JP" altLang="en-US" sz="2400" b="1" dirty="0">
                <a:solidFill>
                  <a:srgbClr val="FF9933"/>
                </a:solidFill>
                <a:effectLst>
                  <a:outerShdw blurRad="38100" dist="38100" dir="2700000" algn="tl">
                    <a:srgbClr val="000000"/>
                  </a:outerShdw>
                </a:effectLst>
                <a:latin typeface="HG創英ﾌﾟﾚｾﾞﾝｽEB" pitchFamily="17" charset="-128"/>
                <a:ea typeface="HG創英ﾌﾟﾚｾﾞﾝｽEB" pitchFamily="17" charset="-128"/>
              </a:rPr>
              <a:t>事例６</a:t>
            </a:r>
            <a:r>
              <a:rPr lang="ja-JP" altLang="en-US" sz="2400" dirty="0">
                <a:solidFill>
                  <a:srgbClr val="000000"/>
                </a:solidFill>
                <a:effectLst>
                  <a:outerShdw blurRad="38100" dist="38100" dir="2700000" algn="tl">
                    <a:srgbClr val="FFFFFF"/>
                  </a:outerShdw>
                </a:effectLst>
                <a:latin typeface="ＭＳ 明朝" pitchFamily="17" charset="-128"/>
                <a:ea typeface="ＭＳ 明朝" pitchFamily="17" charset="-128"/>
              </a:rPr>
              <a:t>　</a:t>
            </a:r>
            <a:r>
              <a:rPr lang="ja-JP" altLang="en-US" sz="2400" b="1" dirty="0">
                <a:solidFill>
                  <a:srgbClr val="FFFF00"/>
                </a:solidFill>
                <a:effectLst>
                  <a:outerShdw blurRad="38100" dist="38100" dir="2700000" algn="tl">
                    <a:srgbClr val="000000"/>
                  </a:outerShdw>
                </a:effectLst>
                <a:latin typeface="HG創英ﾌﾟﾚｾﾞﾝｽEB" pitchFamily="17" charset="-128"/>
                <a:ea typeface="HG創英ﾌﾟﾚｾﾞﾝｽEB" pitchFamily="17" charset="-128"/>
              </a:rPr>
              <a:t>～Ｂ君の指導から～</a:t>
            </a:r>
            <a:endParaRPr lang="ja-JP" altLang="en-US" sz="2400" b="1" dirty="0">
              <a:solidFill>
                <a:srgbClr val="0000FF"/>
              </a:solidFill>
              <a:effectLst>
                <a:outerShdw blurRad="38100" dist="38100" dir="2700000" algn="tl">
                  <a:srgbClr val="000000"/>
                </a:outerShdw>
              </a:effectLst>
              <a:latin typeface="HG創英ﾌﾟﾚｾﾞﾝｽEB" pitchFamily="17" charset="-128"/>
              <a:ea typeface="HG創英ﾌﾟﾚｾﾞﾝｽEB" pitchFamily="17" charset="-128"/>
            </a:endParaRPr>
          </a:p>
        </p:txBody>
      </p:sp>
      <p:sp>
        <p:nvSpPr>
          <p:cNvPr id="62469" name="Text Box 5"/>
          <p:cNvSpPr txBox="1">
            <a:spLocks noChangeArrowheads="1"/>
          </p:cNvSpPr>
          <p:nvPr/>
        </p:nvSpPr>
        <p:spPr bwMode="auto">
          <a:xfrm>
            <a:off x="980661" y="1676400"/>
            <a:ext cx="10296939" cy="3416320"/>
          </a:xfrm>
          <a:prstGeom prst="rect">
            <a:avLst/>
          </a:prstGeom>
          <a:solidFill>
            <a:schemeClr val="tx2">
              <a:lumMod val="60000"/>
              <a:lumOff val="40000"/>
            </a:schemeClr>
          </a:solidFill>
          <a:ln w="9525">
            <a:pattFill prst="dkHorz">
              <a:fgClr>
                <a:srgbClr val="000000"/>
              </a:fgClr>
              <a:bgClr>
                <a:srgbClr val="FFFFFF"/>
              </a:bgClr>
            </a:pattFill>
            <a:miter lim="800000"/>
            <a:headEnd/>
            <a:tailEnd/>
          </a:ln>
          <a:effectLst>
            <a:outerShdw dist="107763" dir="2700000" algn="ctr" rotWithShape="0">
              <a:schemeClr val="bg2"/>
            </a:outerShdw>
          </a:effectLst>
        </p:spPr>
        <p:txBody>
          <a:bodyPr wrap="square">
            <a:spAutoFit/>
          </a:bodyPr>
          <a:lstStyle/>
          <a:p>
            <a:pPr fontAlgn="base">
              <a:spcBef>
                <a:spcPct val="0"/>
              </a:spcBef>
              <a:spcAft>
                <a:spcPct val="0"/>
              </a:spcAft>
            </a:pPr>
            <a:r>
              <a:rPr lang="ja-JP" altLang="en-US" sz="2400" b="1" dirty="0">
                <a:solidFill>
                  <a:srgbClr val="0000FF">
                    <a:lumMod val="75000"/>
                  </a:srgbClr>
                </a:solidFill>
                <a:effectLst>
                  <a:outerShdw blurRad="38100" dist="38100" dir="2700000" algn="tl">
                    <a:srgbClr val="000000"/>
                  </a:outerShdw>
                </a:effectLst>
                <a:latin typeface="ＭＳ Ｐゴシック" pitchFamily="50" charset="-128"/>
              </a:rPr>
              <a:t>　</a:t>
            </a:r>
            <a:r>
              <a:rPr lang="ja-JP" altLang="en-US" sz="2400" b="1" dirty="0">
                <a:solidFill>
                  <a:srgbClr val="0000FF">
                    <a:lumMod val="75000"/>
                  </a:srgbClr>
                </a:solidFill>
                <a:latin typeface="Century" pitchFamily="18" charset="0"/>
              </a:rPr>
              <a:t>クラス替えがあり新しい学級、新しい担任でスタートしたが、</a:t>
            </a:r>
            <a:r>
              <a:rPr lang="ja-JP" altLang="en-US" sz="2400" b="1" u="sng" dirty="0">
                <a:solidFill>
                  <a:srgbClr val="FF0000"/>
                </a:solidFill>
                <a:effectLst>
                  <a:outerShdw blurRad="38100" dist="38100" dir="2700000" algn="tl">
                    <a:srgbClr val="000000"/>
                  </a:outerShdw>
                </a:effectLst>
                <a:latin typeface="Century" pitchFamily="18" charset="0"/>
              </a:rPr>
              <a:t>みんなや先生に認めて欲しい様子で意欲的に活動していた。簡単な役割をほめてあげると本当にうれしそうだった。</a:t>
            </a:r>
            <a:r>
              <a:rPr lang="ja-JP" altLang="en-US" sz="2400" b="1" dirty="0">
                <a:solidFill>
                  <a:srgbClr val="0000FF">
                    <a:lumMod val="75000"/>
                  </a:srgbClr>
                </a:solidFill>
                <a:latin typeface="Century" pitchFamily="18" charset="0"/>
              </a:rPr>
              <a:t>学習面では、ＬＤの傾向が強く、特に国語の識字面や算数の計算力で課題が残るが、本人なりによく努力している。本児を理解し、みんなが本児を認めてあげられるように学級指導した。学習にはやる気満々で、テレビなどの視聴覚から得た知識はとても多く物知りであるため、周りの子からもほめられ誇らしげだった。周りの児童の理解や支援をまだ必要とするものの本児の居場所があるような学級作りを心がけている。家庭との関係も良好で、ほとんど問題なく安定した１年間を過ごした。</a:t>
            </a:r>
            <a:endParaRPr lang="ja-JP" altLang="en-US" sz="2400" b="1" dirty="0">
              <a:solidFill>
                <a:srgbClr val="0000FF">
                  <a:lumMod val="75000"/>
                </a:srgbClr>
              </a:solidFill>
              <a:effectLst>
                <a:outerShdw blurRad="38100" dist="38100" dir="2700000" algn="tl">
                  <a:srgbClr val="000000"/>
                </a:outerShdw>
              </a:effectLst>
              <a:latin typeface="Century" pitchFamily="18" charset="0"/>
            </a:endParaRPr>
          </a:p>
        </p:txBody>
      </p:sp>
      <p:sp>
        <p:nvSpPr>
          <p:cNvPr id="62470" name="Text Box 6"/>
          <p:cNvSpPr txBox="1">
            <a:spLocks noChangeArrowheads="1"/>
          </p:cNvSpPr>
          <p:nvPr/>
        </p:nvSpPr>
        <p:spPr bwMode="auto">
          <a:xfrm>
            <a:off x="2895600" y="6046304"/>
            <a:ext cx="6324600" cy="457200"/>
          </a:xfrm>
          <a:prstGeom prst="rect">
            <a:avLst/>
          </a:prstGeom>
          <a:solidFill>
            <a:schemeClr val="folHlink"/>
          </a:solidFill>
          <a:ln w="9525">
            <a:noFill/>
            <a:miter lim="800000"/>
            <a:headEnd/>
            <a:tailEnd/>
          </a:ln>
          <a:effectLst/>
        </p:spPr>
        <p:txBody>
          <a:bodyPr>
            <a:spAutoFit/>
          </a:bodyPr>
          <a:lstStyle/>
          <a:p>
            <a:pPr fontAlgn="base">
              <a:spcBef>
                <a:spcPct val="50000"/>
              </a:spcBef>
              <a:spcAft>
                <a:spcPct val="0"/>
              </a:spcAft>
            </a:pPr>
            <a:r>
              <a:rPr lang="ja-JP" altLang="en-US" sz="2400">
                <a:solidFill>
                  <a:srgbClr val="000000"/>
                </a:solidFill>
                <a:latin typeface="HG創英ﾌﾟﾚｾﾞﾝｽEB" pitchFamily="17" charset="-128"/>
                <a:ea typeface="HG創英ﾌﾟﾚｾﾞﾝｽEB" pitchFamily="17" charset="-128"/>
              </a:rPr>
              <a:t>学級を変え、保護者を変え、本人を変える</a:t>
            </a:r>
            <a:endParaRPr lang="ja-JP" altLang="en-US" sz="2400" b="1">
              <a:solidFill>
                <a:srgbClr val="FFFF00"/>
              </a:solidFill>
              <a:effectLst>
                <a:outerShdw blurRad="38100" dist="38100" dir="2700000" algn="tl">
                  <a:srgbClr val="000000"/>
                </a:outerShdw>
              </a:effectLst>
              <a:latin typeface="HG創英ﾌﾟﾚｾﾞﾝｽEB" pitchFamily="17" charset="-128"/>
              <a:ea typeface="HG創英ﾌﾟﾚｾﾞﾝｽEB" pitchFamily="17" charset="-128"/>
            </a:endParaRPr>
          </a:p>
        </p:txBody>
      </p:sp>
      <p:sp>
        <p:nvSpPr>
          <p:cNvPr id="62471" name="AutoShape 7"/>
          <p:cNvSpPr>
            <a:spLocks noChangeArrowheads="1"/>
          </p:cNvSpPr>
          <p:nvPr/>
        </p:nvSpPr>
        <p:spPr bwMode="auto">
          <a:xfrm>
            <a:off x="5638800" y="5186570"/>
            <a:ext cx="990600" cy="533400"/>
          </a:xfrm>
          <a:prstGeom prst="downArrow">
            <a:avLst>
              <a:gd name="adj1" fmla="val 52889"/>
              <a:gd name="adj2" fmla="val 37847"/>
            </a:avLst>
          </a:prstGeom>
          <a:solidFill>
            <a:schemeClr val="accent1"/>
          </a:solidFill>
          <a:ln w="9525">
            <a:solidFill>
              <a:schemeClr val="tx1"/>
            </a:solidFill>
            <a:miter lim="800000"/>
            <a:headEnd/>
            <a:tailEnd/>
          </a:ln>
          <a:effectLst/>
        </p:spPr>
        <p:txBody>
          <a:bodyPr wrap="none" anchor="ctr"/>
          <a:lstStyle/>
          <a:p>
            <a:pPr fontAlgn="base">
              <a:spcBef>
                <a:spcPct val="0"/>
              </a:spcBef>
              <a:spcAft>
                <a:spcPct val="0"/>
              </a:spcAft>
            </a:pPr>
            <a:endParaRPr lang="ja-JP" altLang="en-US" sz="2000" b="1" u="sng">
              <a:solidFill>
                <a:srgbClr val="FF0033"/>
              </a:solidFill>
              <a:effectLst>
                <a:outerShdw blurRad="38100" dist="38100" dir="2700000" algn="tl">
                  <a:srgbClr val="000000">
                    <a:alpha val="43137"/>
                  </a:srgbClr>
                </a:outerShdw>
              </a:effectLst>
              <a:latin typeface="Century" pitchFamily="18" charset="0"/>
            </a:endParaRPr>
          </a:p>
        </p:txBody>
      </p:sp>
    </p:spTree>
    <p:extLst>
      <p:ext uri="{BB962C8B-B14F-4D97-AF65-F5344CB8AC3E}">
        <p14:creationId xmlns:p14="http://schemas.microsoft.com/office/powerpoint/2010/main" val="1456314740"/>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2466"/>
                                        </p:tgtEl>
                                        <p:attrNameLst>
                                          <p:attrName>style.visibility</p:attrName>
                                        </p:attrNameLst>
                                      </p:cBhvr>
                                      <p:to>
                                        <p:strVal val="visible"/>
                                      </p:to>
                                    </p:set>
                                    <p:anim calcmode="lin" valueType="num">
                                      <p:cBhvr additive="base">
                                        <p:cTn id="7" dur="500" fill="hold"/>
                                        <p:tgtEl>
                                          <p:spTgt spid="62466"/>
                                        </p:tgtEl>
                                        <p:attrNameLst>
                                          <p:attrName>ppt_x</p:attrName>
                                        </p:attrNameLst>
                                      </p:cBhvr>
                                      <p:tavLst>
                                        <p:tav tm="0">
                                          <p:val>
                                            <p:strVal val="0-#ppt_w/2"/>
                                          </p:val>
                                        </p:tav>
                                        <p:tav tm="100000">
                                          <p:val>
                                            <p:strVal val="#ppt_x"/>
                                          </p:val>
                                        </p:tav>
                                      </p:tavLst>
                                    </p:anim>
                                    <p:anim calcmode="lin" valueType="num">
                                      <p:cBhvr additive="base">
                                        <p:cTn id="8" dur="500" fill="hold"/>
                                        <p:tgtEl>
                                          <p:spTgt spid="6246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2468"/>
                                        </p:tgtEl>
                                        <p:attrNameLst>
                                          <p:attrName>style.visibility</p:attrName>
                                        </p:attrNameLst>
                                      </p:cBhvr>
                                      <p:to>
                                        <p:strVal val="visible"/>
                                      </p:to>
                                    </p:set>
                                    <p:anim calcmode="lin" valueType="num">
                                      <p:cBhvr additive="base">
                                        <p:cTn id="13" dur="500" fill="hold"/>
                                        <p:tgtEl>
                                          <p:spTgt spid="62468"/>
                                        </p:tgtEl>
                                        <p:attrNameLst>
                                          <p:attrName>ppt_x</p:attrName>
                                        </p:attrNameLst>
                                      </p:cBhvr>
                                      <p:tavLst>
                                        <p:tav tm="0">
                                          <p:val>
                                            <p:strVal val="0-#ppt_w/2"/>
                                          </p:val>
                                        </p:tav>
                                        <p:tav tm="100000">
                                          <p:val>
                                            <p:strVal val="#ppt_x"/>
                                          </p:val>
                                        </p:tav>
                                      </p:tavLst>
                                    </p:anim>
                                    <p:anim calcmode="lin" valueType="num">
                                      <p:cBhvr additive="base">
                                        <p:cTn id="14" dur="500" fill="hold"/>
                                        <p:tgtEl>
                                          <p:spTgt spid="62468"/>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62469"/>
                                        </p:tgtEl>
                                        <p:attrNameLst>
                                          <p:attrName>style.visibility</p:attrName>
                                        </p:attrNameLst>
                                      </p:cBhvr>
                                      <p:to>
                                        <p:strVal val="visible"/>
                                      </p:to>
                                    </p:set>
                                    <p:animEffect transition="in" filter="dissolve">
                                      <p:cBhvr>
                                        <p:cTn id="19" dur="500"/>
                                        <p:tgtEl>
                                          <p:spTgt spid="62469"/>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62471"/>
                                        </p:tgtEl>
                                        <p:attrNameLst>
                                          <p:attrName>style.visibility</p:attrName>
                                        </p:attrNameLst>
                                      </p:cBhvr>
                                      <p:to>
                                        <p:strVal val="visible"/>
                                      </p:to>
                                    </p:set>
                                    <p:anim calcmode="lin" valueType="num">
                                      <p:cBhvr additive="base">
                                        <p:cTn id="24" dur="500" fill="hold"/>
                                        <p:tgtEl>
                                          <p:spTgt spid="62471"/>
                                        </p:tgtEl>
                                        <p:attrNameLst>
                                          <p:attrName>ppt_x</p:attrName>
                                        </p:attrNameLst>
                                      </p:cBhvr>
                                      <p:tavLst>
                                        <p:tav tm="0">
                                          <p:val>
                                            <p:strVal val="0-#ppt_w/2"/>
                                          </p:val>
                                        </p:tav>
                                        <p:tav tm="100000">
                                          <p:val>
                                            <p:strVal val="#ppt_x"/>
                                          </p:val>
                                        </p:tav>
                                      </p:tavLst>
                                    </p:anim>
                                    <p:anim calcmode="lin" valueType="num">
                                      <p:cBhvr additive="base">
                                        <p:cTn id="25" dur="500" fill="hold"/>
                                        <p:tgtEl>
                                          <p:spTgt spid="62471"/>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grpId="0" nodeType="clickEffect">
                                  <p:stCondLst>
                                    <p:cond delay="0"/>
                                  </p:stCondLst>
                                  <p:childTnLst>
                                    <p:set>
                                      <p:cBhvr>
                                        <p:cTn id="29" dur="1" fill="hold">
                                          <p:stCondLst>
                                            <p:cond delay="0"/>
                                          </p:stCondLst>
                                        </p:cTn>
                                        <p:tgtEl>
                                          <p:spTgt spid="62470"/>
                                        </p:tgtEl>
                                        <p:attrNameLst>
                                          <p:attrName>style.visibility</p:attrName>
                                        </p:attrNameLst>
                                      </p:cBhvr>
                                      <p:to>
                                        <p:strVal val="visible"/>
                                      </p:to>
                                    </p:set>
                                    <p:anim calcmode="lin" valueType="num">
                                      <p:cBhvr additive="base">
                                        <p:cTn id="30" dur="500" fill="hold"/>
                                        <p:tgtEl>
                                          <p:spTgt spid="62470"/>
                                        </p:tgtEl>
                                        <p:attrNameLst>
                                          <p:attrName>ppt_x</p:attrName>
                                        </p:attrNameLst>
                                      </p:cBhvr>
                                      <p:tavLst>
                                        <p:tav tm="0">
                                          <p:val>
                                            <p:strVal val="0-#ppt_w/2"/>
                                          </p:val>
                                        </p:tav>
                                        <p:tav tm="100000">
                                          <p:val>
                                            <p:strVal val="#ppt_x"/>
                                          </p:val>
                                        </p:tav>
                                      </p:tavLst>
                                    </p:anim>
                                    <p:anim calcmode="lin" valueType="num">
                                      <p:cBhvr additive="base">
                                        <p:cTn id="31" dur="500" fill="hold"/>
                                        <p:tgtEl>
                                          <p:spTgt spid="6247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6" grpId="0" autoUpdateAnimBg="0"/>
      <p:bldP spid="62468" grpId="0" autoUpdateAnimBg="0"/>
      <p:bldP spid="62469" grpId="0" animBg="1" autoUpdateAnimBg="0"/>
      <p:bldP spid="62470" grpId="0" animBg="1" autoUpdateAnimBg="0"/>
      <p:bldP spid="62471"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2209800" y="990600"/>
            <a:ext cx="8077200" cy="579438"/>
          </a:xfrm>
          <a:prstGeom prst="rect">
            <a:avLst/>
          </a:prstGeom>
          <a:gradFill rotWithShape="0">
            <a:gsLst>
              <a:gs pos="0">
                <a:schemeClr val="accent1">
                  <a:gamma/>
                  <a:tint val="31765"/>
                  <a:invGamma/>
                </a:schemeClr>
              </a:gs>
              <a:gs pos="100000">
                <a:schemeClr val="accent1"/>
              </a:gs>
            </a:gsLst>
            <a:lin ang="18900000" scaled="1"/>
          </a:gradFill>
          <a:ln w="9525">
            <a:noFill/>
            <a:miter lim="800000"/>
            <a:headEnd/>
            <a:tailEnd/>
          </a:ln>
          <a:effectLst/>
        </p:spPr>
        <p:txBody>
          <a:bodyPr>
            <a:spAutoFit/>
          </a:bodyPr>
          <a:lstStyle/>
          <a:p>
            <a:pPr fontAlgn="base">
              <a:spcBef>
                <a:spcPct val="50000"/>
              </a:spcBef>
              <a:spcAft>
                <a:spcPct val="0"/>
              </a:spcAft>
            </a:pPr>
            <a:r>
              <a:rPr lang="ja-JP" altLang="en-US" sz="3200" b="1" i="1">
                <a:solidFill>
                  <a:srgbClr val="0000FF"/>
                </a:solidFill>
                <a:effectLst>
                  <a:outerShdw blurRad="38100" dist="38100" dir="2700000" algn="tl">
                    <a:srgbClr val="000000"/>
                  </a:outerShdw>
                </a:effectLst>
                <a:latin typeface="Arial" charset="0"/>
                <a:ea typeface="HG創英ﾌﾟﾚｾﾞﾝｽEB" pitchFamily="17" charset="-128"/>
              </a:rPr>
              <a:t>子ども達の姿から明らかになってきたこと</a:t>
            </a:r>
          </a:p>
        </p:txBody>
      </p:sp>
      <p:sp>
        <p:nvSpPr>
          <p:cNvPr id="31747" name="Text Box 3"/>
          <p:cNvSpPr txBox="1">
            <a:spLocks noChangeArrowheads="1"/>
          </p:cNvSpPr>
          <p:nvPr/>
        </p:nvSpPr>
        <p:spPr bwMode="auto">
          <a:xfrm>
            <a:off x="2286000" y="2667001"/>
            <a:ext cx="7696200" cy="1190625"/>
          </a:xfrm>
          <a:prstGeom prst="rect">
            <a:avLst/>
          </a:prstGeom>
          <a:noFill/>
          <a:ln w="9525">
            <a:noFill/>
            <a:miter lim="800000"/>
            <a:headEnd/>
            <a:tailEnd/>
          </a:ln>
          <a:effectLst/>
        </p:spPr>
        <p:txBody>
          <a:bodyPr>
            <a:spAutoFit/>
          </a:bodyPr>
          <a:lstStyle/>
          <a:p>
            <a:pPr fontAlgn="base">
              <a:spcBef>
                <a:spcPct val="50000"/>
              </a:spcBef>
              <a:spcAft>
                <a:spcPct val="0"/>
              </a:spcAft>
            </a:pPr>
            <a:r>
              <a:rPr lang="ja-JP" altLang="en-US" sz="3600" dirty="0">
                <a:solidFill>
                  <a:srgbClr val="FFCC66"/>
                </a:solidFill>
                <a:effectLst>
                  <a:outerShdw blurRad="38100" dist="38100" dir="2700000" algn="tl">
                    <a:srgbClr val="000000"/>
                  </a:outerShdw>
                </a:effectLst>
                <a:latin typeface="Arial" charset="0"/>
                <a:ea typeface="HG創英ﾌﾟﾚｾﾞﾝｽEB" pitchFamily="17" charset="-128"/>
              </a:rPr>
              <a:t>軽度発達障害児の変容に、教師の　　　かかわりがきわめて重要である</a:t>
            </a:r>
            <a:endParaRPr lang="ja-JP" altLang="en-US" sz="2800" dirty="0">
              <a:solidFill>
                <a:srgbClr val="FFFF00"/>
              </a:solidFill>
              <a:effectLst>
                <a:outerShdw blurRad="38100" dist="38100" dir="2700000" algn="tl">
                  <a:srgbClr val="000000"/>
                </a:outerShdw>
              </a:effectLst>
              <a:latin typeface="Arial" charset="0"/>
              <a:ea typeface="HG創英ﾌﾟﾚｾﾞﾝｽEB" pitchFamily="17" charset="-128"/>
            </a:endParaRPr>
          </a:p>
        </p:txBody>
      </p:sp>
      <p:sp>
        <p:nvSpPr>
          <p:cNvPr id="31748" name="AutoShape 4"/>
          <p:cNvSpPr>
            <a:spLocks noChangeArrowheads="1"/>
          </p:cNvSpPr>
          <p:nvPr/>
        </p:nvSpPr>
        <p:spPr bwMode="auto">
          <a:xfrm flipV="1">
            <a:off x="2362200" y="4191000"/>
            <a:ext cx="762000" cy="9906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gradFill rotWithShape="0">
            <a:gsLst>
              <a:gs pos="0">
                <a:schemeClr val="accent1">
                  <a:gamma/>
                  <a:tint val="0"/>
                  <a:invGamma/>
                </a:schemeClr>
              </a:gs>
              <a:gs pos="50000">
                <a:schemeClr val="accent1"/>
              </a:gs>
              <a:gs pos="100000">
                <a:schemeClr val="accent1">
                  <a:gamma/>
                  <a:tint val="0"/>
                  <a:invGamma/>
                </a:schemeClr>
              </a:gs>
            </a:gsLst>
            <a:lin ang="18900000" scaled="1"/>
          </a:gradFill>
          <a:ln w="9525">
            <a:solidFill>
              <a:schemeClr val="tx1"/>
            </a:solidFill>
            <a:miter lim="800000"/>
            <a:headEnd/>
            <a:tailEnd/>
          </a:ln>
          <a:effectLst/>
        </p:spPr>
        <p:txBody>
          <a:bodyPr wrap="none" anchor="ctr"/>
          <a:lstStyle/>
          <a:p>
            <a:pPr fontAlgn="base">
              <a:spcBef>
                <a:spcPct val="0"/>
              </a:spcBef>
              <a:spcAft>
                <a:spcPct val="0"/>
              </a:spcAft>
            </a:pPr>
            <a:endParaRPr lang="ja-JP" altLang="en-US" sz="2000" b="1" u="sng">
              <a:solidFill>
                <a:srgbClr val="FF0033"/>
              </a:solidFill>
              <a:effectLst>
                <a:outerShdw blurRad="38100" dist="38100" dir="2700000" algn="tl">
                  <a:srgbClr val="000000">
                    <a:alpha val="43137"/>
                  </a:srgbClr>
                </a:outerShdw>
              </a:effectLst>
              <a:latin typeface="Century" pitchFamily="18" charset="0"/>
            </a:endParaRPr>
          </a:p>
        </p:txBody>
      </p:sp>
      <p:sp>
        <p:nvSpPr>
          <p:cNvPr id="31749" name="Text Box 5"/>
          <p:cNvSpPr txBox="1">
            <a:spLocks noChangeArrowheads="1"/>
          </p:cNvSpPr>
          <p:nvPr/>
        </p:nvSpPr>
        <p:spPr bwMode="auto">
          <a:xfrm>
            <a:off x="3276600" y="4267200"/>
            <a:ext cx="7010400" cy="1815882"/>
          </a:xfrm>
          <a:prstGeom prst="rect">
            <a:avLst/>
          </a:prstGeom>
          <a:gradFill rotWithShape="0">
            <a:gsLst>
              <a:gs pos="0">
                <a:srgbClr val="FFCCCC">
                  <a:gamma/>
                  <a:tint val="13725"/>
                  <a:invGamma/>
                </a:srgbClr>
              </a:gs>
              <a:gs pos="100000">
                <a:srgbClr val="FFCCCC"/>
              </a:gs>
            </a:gsLst>
            <a:lin ang="5400000" scaled="1"/>
          </a:gradFill>
          <a:ln w="38100" cmpd="dbl">
            <a:solidFill>
              <a:schemeClr val="tx1"/>
            </a:solidFill>
            <a:prstDash val="dash"/>
            <a:miter lim="800000"/>
            <a:headEnd/>
            <a:tailEnd/>
          </a:ln>
          <a:effectLst/>
        </p:spPr>
        <p:txBody>
          <a:bodyPr>
            <a:spAutoFit/>
          </a:bodyPr>
          <a:lstStyle/>
          <a:p>
            <a:pPr fontAlgn="base">
              <a:spcBef>
                <a:spcPct val="50000"/>
              </a:spcBef>
              <a:spcAft>
                <a:spcPct val="0"/>
              </a:spcAft>
            </a:pPr>
            <a:r>
              <a:rPr lang="ja-JP" altLang="en-US" sz="2800" dirty="0">
                <a:solidFill>
                  <a:srgbClr val="FF0000"/>
                </a:solidFill>
                <a:effectLst>
                  <a:outerShdw blurRad="38100" dist="38100" dir="2700000" algn="tl">
                    <a:srgbClr val="000000"/>
                  </a:outerShdw>
                </a:effectLst>
                <a:latin typeface="Arial" charset="0"/>
                <a:ea typeface="HG創英ﾌﾟﾚｾﾞﾝｽEB" pitchFamily="17" charset="-128"/>
              </a:rPr>
              <a:t>・</a:t>
            </a:r>
            <a:r>
              <a:rPr lang="ja-JP" altLang="en-US" sz="2800" b="1" dirty="0">
                <a:solidFill>
                  <a:srgbClr val="FF0000"/>
                </a:solidFill>
                <a:effectLst>
                  <a:outerShdw blurRad="38100" dist="38100" dir="2700000" algn="tl">
                    <a:srgbClr val="000000"/>
                  </a:outerShdw>
                </a:effectLst>
                <a:latin typeface="HG創英ﾌﾟﾚｾﾞﾝｽEB" pitchFamily="17" charset="-128"/>
                <a:ea typeface="HG創英ﾌﾟﾚｾﾞﾝｽEB" pitchFamily="17" charset="-128"/>
              </a:rPr>
              <a:t>子どもたちが発するアクションやサイン　を見逃さない感性と観察力を持ち、子どもの心をつかみ、信頼関係ができれば、子どもは</a:t>
            </a:r>
            <a:r>
              <a:rPr lang="ja-JP" altLang="en-US" sz="2800" dirty="0">
                <a:solidFill>
                  <a:srgbClr val="FF0000"/>
                </a:solidFill>
                <a:effectLst>
                  <a:outerShdw blurRad="38100" dist="38100" dir="2700000" algn="tl">
                    <a:srgbClr val="000000"/>
                  </a:outerShdw>
                </a:effectLst>
                <a:latin typeface="Arial" charset="0"/>
                <a:ea typeface="HG創英ﾌﾟﾚｾﾞﾝｽEB" pitchFamily="17" charset="-128"/>
              </a:rPr>
              <a:t>自分なりに解決の方向に動き出す</a:t>
            </a:r>
          </a:p>
        </p:txBody>
      </p:sp>
      <p:sp>
        <p:nvSpPr>
          <p:cNvPr id="31750" name="AutoShape 6"/>
          <p:cNvSpPr>
            <a:spLocks noChangeArrowheads="1"/>
          </p:cNvSpPr>
          <p:nvPr/>
        </p:nvSpPr>
        <p:spPr bwMode="auto">
          <a:xfrm>
            <a:off x="5257800" y="1752600"/>
            <a:ext cx="1219200" cy="609600"/>
          </a:xfrm>
          <a:prstGeom prst="downArrow">
            <a:avLst>
              <a:gd name="adj1" fmla="val 50000"/>
              <a:gd name="adj2" fmla="val 25000"/>
            </a:avLst>
          </a:prstGeom>
          <a:gradFill rotWithShape="0">
            <a:gsLst>
              <a:gs pos="0">
                <a:schemeClr val="folHlink">
                  <a:gamma/>
                  <a:tint val="28627"/>
                  <a:invGamma/>
                </a:schemeClr>
              </a:gs>
              <a:gs pos="100000">
                <a:schemeClr val="folHlink"/>
              </a:gs>
            </a:gsLst>
            <a:lin ang="5400000" scaled="1"/>
          </a:gradFill>
          <a:ln w="9525">
            <a:solidFill>
              <a:schemeClr val="tx1"/>
            </a:solidFill>
            <a:miter lim="800000"/>
            <a:headEnd/>
            <a:tailEnd/>
          </a:ln>
          <a:effectLst>
            <a:outerShdw dist="107763" dir="18900000" algn="ctr" rotWithShape="0">
              <a:schemeClr val="bg2"/>
            </a:outerShdw>
          </a:effectLst>
        </p:spPr>
        <p:txBody>
          <a:bodyPr wrap="none" anchor="ctr"/>
          <a:lstStyle/>
          <a:p>
            <a:pPr algn="ctr" fontAlgn="base">
              <a:spcBef>
                <a:spcPct val="0"/>
              </a:spcBef>
              <a:spcAft>
                <a:spcPct val="0"/>
              </a:spcAft>
            </a:pPr>
            <a:endParaRPr lang="ja-JP" altLang="ja-JP" sz="2800">
              <a:solidFill>
                <a:srgbClr val="FFFF00"/>
              </a:solidFill>
              <a:effectLst>
                <a:outerShdw blurRad="38100" dist="38100" dir="2700000" algn="tl">
                  <a:srgbClr val="000000"/>
                </a:outerShdw>
              </a:effectLst>
              <a:latin typeface="Arial" charset="0"/>
              <a:ea typeface="HG創英ﾌﾟﾚｾﾞﾝｽEB" pitchFamily="17" charset="-128"/>
            </a:endParaRPr>
          </a:p>
        </p:txBody>
      </p:sp>
    </p:spTree>
    <p:extLst>
      <p:ext uri="{BB962C8B-B14F-4D97-AF65-F5344CB8AC3E}">
        <p14:creationId xmlns:p14="http://schemas.microsoft.com/office/powerpoint/2010/main" val="1845714016"/>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31750"/>
                                        </p:tgtEl>
                                        <p:attrNameLst>
                                          <p:attrName>style.visibility</p:attrName>
                                        </p:attrNameLst>
                                      </p:cBhvr>
                                      <p:to>
                                        <p:strVal val="visible"/>
                                      </p:to>
                                    </p:set>
                                    <p:animEffect transition="in" filter="barn(inHorizontal)">
                                      <p:cBhvr>
                                        <p:cTn id="7" dur="500"/>
                                        <p:tgtEl>
                                          <p:spTgt spid="31750"/>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1747"/>
                                        </p:tgtEl>
                                        <p:attrNameLst>
                                          <p:attrName>style.visibility</p:attrName>
                                        </p:attrNameLst>
                                      </p:cBhvr>
                                      <p:to>
                                        <p:strVal val="visible"/>
                                      </p:to>
                                    </p:set>
                                    <p:animEffect transition="in" filter="checkerboard(across)">
                                      <p:cBhvr>
                                        <p:cTn id="12" dur="500"/>
                                        <p:tgtEl>
                                          <p:spTgt spid="31747"/>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1748"/>
                                        </p:tgtEl>
                                        <p:attrNameLst>
                                          <p:attrName>style.visibility</p:attrName>
                                        </p:attrNameLst>
                                      </p:cBhvr>
                                      <p:to>
                                        <p:strVal val="visible"/>
                                      </p:to>
                                    </p:set>
                                    <p:animEffect transition="in" filter="dissolve">
                                      <p:cBhvr>
                                        <p:cTn id="17" dur="500"/>
                                        <p:tgtEl>
                                          <p:spTgt spid="31748"/>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1749"/>
                                        </p:tgtEl>
                                        <p:attrNameLst>
                                          <p:attrName>style.visibility</p:attrName>
                                        </p:attrNameLst>
                                      </p:cBhvr>
                                      <p:to>
                                        <p:strVal val="visible"/>
                                      </p:to>
                                    </p:set>
                                    <p:animEffect transition="in" filter="dissolve">
                                      <p:cBhvr>
                                        <p:cTn id="22" dur="500"/>
                                        <p:tgtEl>
                                          <p:spTgt spid="317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autoUpdateAnimBg="0"/>
      <p:bldP spid="31748" grpId="0" animBg="1"/>
      <p:bldP spid="31749" grpId="0" animBg="1" autoUpdateAnimBg="0"/>
      <p:bldP spid="31750" grpId="0" animBg="1"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234493"/>
            <a:ext cx="10515600" cy="701675"/>
          </a:xfrm>
        </p:spPr>
        <p:txBody>
          <a:bodyPr/>
          <a:lstStyle/>
          <a:p>
            <a:r>
              <a:rPr kumimoji="1" lang="ja-JP" altLang="en-US" sz="2400" dirty="0" smtClean="0"/>
              <a:t>あらためて</a:t>
            </a:r>
            <a:r>
              <a:rPr kumimoji="1" lang="ja-JP" altLang="en-US" dirty="0" smtClean="0"/>
              <a:t>こんな児童生徒がいるときどうする</a:t>
            </a:r>
            <a:r>
              <a:rPr kumimoji="1" lang="en-US" altLang="ja-JP" dirty="0" smtClean="0"/>
              <a:t>?</a:t>
            </a:r>
            <a:endParaRPr kumimoji="1" lang="ja-JP" altLang="en-US" dirty="0"/>
          </a:p>
        </p:txBody>
      </p:sp>
      <p:sp>
        <p:nvSpPr>
          <p:cNvPr id="3" name="コンテンツ プレースホルダー 2"/>
          <p:cNvSpPr>
            <a:spLocks noGrp="1"/>
          </p:cNvSpPr>
          <p:nvPr>
            <p:ph idx="1"/>
          </p:nvPr>
        </p:nvSpPr>
        <p:spPr>
          <a:xfrm>
            <a:off x="315685" y="936168"/>
            <a:ext cx="11560629" cy="4914220"/>
          </a:xfrm>
        </p:spPr>
        <p:txBody>
          <a:bodyPr>
            <a:noAutofit/>
          </a:bodyPr>
          <a:lstStyle/>
          <a:p>
            <a:r>
              <a:rPr lang="ja-JP" altLang="en-US" dirty="0"/>
              <a:t>本が好きな子たちとそうでない子たちに二極化</a:t>
            </a:r>
            <a:r>
              <a:rPr lang="ja-JP" altLang="en-US" dirty="0" smtClean="0"/>
              <a:t>した集団</a:t>
            </a:r>
            <a:endParaRPr lang="en-US" altLang="ja-JP" dirty="0" smtClean="0"/>
          </a:p>
          <a:p>
            <a:r>
              <a:rPr lang="ja-JP" altLang="ja-JP" sz="3200" dirty="0" smtClean="0"/>
              <a:t>図書</a:t>
            </a:r>
            <a:r>
              <a:rPr lang="ja-JP" altLang="ja-JP" sz="3200" dirty="0"/>
              <a:t>カードや読書ノートを何度も無くしてしまう子</a:t>
            </a:r>
          </a:p>
          <a:p>
            <a:r>
              <a:rPr lang="ja-JP" altLang="ja-JP" sz="3200" dirty="0" smtClean="0"/>
              <a:t>読み</a:t>
            </a:r>
            <a:r>
              <a:rPr lang="ja-JP" altLang="ja-JP" sz="3200" dirty="0"/>
              <a:t>聞かせや児童による本の紹介時に、大きな声を出したり、場の雰囲気を壊すような</a:t>
            </a:r>
            <a:r>
              <a:rPr lang="ja-JP" altLang="ja-JP" sz="3200" dirty="0" smtClean="0"/>
              <a:t>子</a:t>
            </a:r>
            <a:endParaRPr lang="en-US" altLang="ja-JP" sz="3200" dirty="0" smtClean="0"/>
          </a:p>
          <a:p>
            <a:r>
              <a:rPr lang="ja-JP" altLang="ja-JP" sz="3200" dirty="0"/>
              <a:t>「孤独」や「死」などを扱ったテーマの資料ばかりに関心をもつ</a:t>
            </a:r>
            <a:r>
              <a:rPr lang="ja-JP" altLang="ja-JP" sz="3200" dirty="0" smtClean="0"/>
              <a:t>生徒</a:t>
            </a:r>
            <a:endParaRPr lang="ja-JP" altLang="ja-JP" sz="3200" dirty="0"/>
          </a:p>
          <a:p>
            <a:r>
              <a:rPr lang="ja-JP" altLang="ja-JP" sz="3200" dirty="0"/>
              <a:t>いつもひとりで来る</a:t>
            </a:r>
            <a:r>
              <a:rPr lang="ja-JP" altLang="ja-JP" sz="3200" dirty="0" smtClean="0"/>
              <a:t>生徒</a:t>
            </a:r>
            <a:r>
              <a:rPr lang="ja-JP" altLang="en-US" sz="3200" dirty="0" smtClean="0"/>
              <a:t>（</a:t>
            </a:r>
            <a:r>
              <a:rPr lang="ja-JP" altLang="ja-JP" sz="3200" dirty="0" smtClean="0"/>
              <a:t>声</a:t>
            </a:r>
            <a:r>
              <a:rPr lang="ja-JP" altLang="ja-JP" sz="3200" dirty="0"/>
              <a:t>を</a:t>
            </a:r>
            <a:r>
              <a:rPr lang="ja-JP" altLang="ja-JP" sz="3200" dirty="0" smtClean="0"/>
              <a:t>かけ</a:t>
            </a:r>
            <a:r>
              <a:rPr lang="ja-JP" altLang="en-US" sz="3200" dirty="0" smtClean="0"/>
              <a:t>な</a:t>
            </a:r>
            <a:r>
              <a:rPr lang="ja-JP" altLang="ja-JP" sz="3200" dirty="0" smtClean="0"/>
              <a:t>いほう</a:t>
            </a:r>
            <a:r>
              <a:rPr lang="ja-JP" altLang="ja-JP" sz="3200" dirty="0"/>
              <a:t>が</a:t>
            </a:r>
            <a:r>
              <a:rPr lang="ja-JP" altLang="ja-JP" sz="3200" dirty="0" smtClean="0"/>
              <a:t>いいか</a:t>
            </a:r>
            <a:r>
              <a:rPr lang="ja-JP" altLang="en-US" sz="3200" dirty="0" smtClean="0"/>
              <a:t>どうか）。</a:t>
            </a:r>
            <a:endParaRPr lang="ja-JP" altLang="ja-JP" sz="3200" dirty="0"/>
          </a:p>
          <a:p>
            <a:r>
              <a:rPr lang="ja-JP" altLang="en-US" sz="3200" dirty="0" smtClean="0"/>
              <a:t>ワークショップでの発表などを</a:t>
            </a:r>
            <a:r>
              <a:rPr lang="ja-JP" altLang="ja-JP" sz="3200" dirty="0" smtClean="0"/>
              <a:t>「</a:t>
            </a:r>
            <a:r>
              <a:rPr lang="ja-JP" altLang="ja-JP" sz="3200" dirty="0"/>
              <a:t>やりたくない」気持ちの</a:t>
            </a:r>
            <a:r>
              <a:rPr lang="ja-JP" altLang="ja-JP" sz="3200" dirty="0" smtClean="0"/>
              <a:t>生徒。</a:t>
            </a:r>
            <a:endParaRPr lang="en-US" altLang="ja-JP" sz="3200" dirty="0" smtClean="0"/>
          </a:p>
          <a:p>
            <a:r>
              <a:rPr lang="ja-JP" altLang="ja-JP" sz="3200" dirty="0" smtClean="0"/>
              <a:t>授業をくだらない</a:t>
            </a:r>
            <a:r>
              <a:rPr lang="ja-JP" altLang="ja-JP" sz="3200" dirty="0"/>
              <a:t>と決めて</a:t>
            </a:r>
            <a:r>
              <a:rPr lang="ja-JP" altLang="ja-JP" sz="3200" dirty="0" smtClean="0"/>
              <a:t>しまう</a:t>
            </a:r>
            <a:r>
              <a:rPr lang="ja-JP" altLang="en-US" sz="3200" dirty="0" smtClean="0"/>
              <a:t>生徒</a:t>
            </a:r>
            <a:r>
              <a:rPr lang="ja-JP" altLang="ja-JP" sz="3200" dirty="0" smtClean="0"/>
              <a:t>。</a:t>
            </a:r>
            <a:endParaRPr lang="en-US" altLang="ja-JP" sz="3200" dirty="0" smtClean="0"/>
          </a:p>
          <a:p>
            <a:r>
              <a:rPr lang="ja-JP" altLang="ja-JP" sz="3200" dirty="0" smtClean="0"/>
              <a:t>出来ない</a:t>
            </a:r>
            <a:r>
              <a:rPr lang="ja-JP" altLang="ja-JP" sz="3200" dirty="0"/>
              <a:t>事への恐怖</a:t>
            </a:r>
            <a:r>
              <a:rPr lang="ja-JP" altLang="ja-JP" sz="3200" dirty="0" smtClean="0"/>
              <a:t>の</a:t>
            </a:r>
            <a:r>
              <a:rPr lang="ja-JP" altLang="en-US" sz="3200" dirty="0" smtClean="0"/>
              <a:t>ある生徒</a:t>
            </a:r>
            <a:endParaRPr kumimoji="1" lang="ja-JP" altLang="en-US" sz="3200" dirty="0"/>
          </a:p>
        </p:txBody>
      </p:sp>
    </p:spTree>
    <p:extLst>
      <p:ext uri="{BB962C8B-B14F-4D97-AF65-F5344CB8AC3E}">
        <p14:creationId xmlns:p14="http://schemas.microsoft.com/office/powerpoint/2010/main" val="1789927986"/>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ssolv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dissolv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担任を持つ教員との比較（強みと弱み）</a:t>
            </a:r>
            <a:endParaRPr kumimoji="1" lang="ja-JP" altLang="en-US" dirty="0"/>
          </a:p>
        </p:txBody>
      </p:sp>
      <p:sp>
        <p:nvSpPr>
          <p:cNvPr id="3" name="コンテンツ プレースホルダー 2"/>
          <p:cNvSpPr>
            <a:spLocks noGrp="1"/>
          </p:cNvSpPr>
          <p:nvPr>
            <p:ph sz="half" idx="1"/>
          </p:nvPr>
        </p:nvSpPr>
        <p:spPr/>
        <p:txBody>
          <a:bodyPr>
            <a:normAutofit lnSpcReduction="10000"/>
          </a:bodyPr>
          <a:lstStyle/>
          <a:p>
            <a:pPr marL="0" indent="0">
              <a:buNone/>
            </a:pPr>
            <a:r>
              <a:rPr kumimoji="1" lang="ja-JP" altLang="en-US" dirty="0" smtClean="0">
                <a:solidFill>
                  <a:srgbClr val="7030A0"/>
                </a:solidFill>
              </a:rPr>
              <a:t>クラス担任</a:t>
            </a:r>
            <a:endParaRPr kumimoji="1" lang="en-US" altLang="ja-JP" dirty="0" smtClean="0">
              <a:solidFill>
                <a:srgbClr val="7030A0"/>
              </a:solidFill>
            </a:endParaRPr>
          </a:p>
          <a:p>
            <a:endParaRPr lang="en-US" altLang="ja-JP" dirty="0"/>
          </a:p>
          <a:p>
            <a:r>
              <a:rPr kumimoji="1" lang="ja-JP" altLang="en-US" dirty="0" smtClean="0"/>
              <a:t>保護者や家庭環境を知っている</a:t>
            </a:r>
            <a:endParaRPr kumimoji="1" lang="en-US" altLang="ja-JP" dirty="0" smtClean="0"/>
          </a:p>
          <a:p>
            <a:endParaRPr lang="en-US" altLang="ja-JP" dirty="0"/>
          </a:p>
          <a:p>
            <a:r>
              <a:rPr kumimoji="1" lang="ja-JP" altLang="en-US" dirty="0" smtClean="0"/>
              <a:t>その子と接する時間が長い</a:t>
            </a:r>
            <a:endParaRPr kumimoji="1" lang="en-US" altLang="ja-JP" dirty="0" smtClean="0"/>
          </a:p>
          <a:p>
            <a:endParaRPr lang="en-US" altLang="ja-JP" dirty="0"/>
          </a:p>
          <a:p>
            <a:r>
              <a:rPr kumimoji="1" lang="ja-JP" altLang="en-US" dirty="0" smtClean="0"/>
              <a:t>普段のクラス集団が見える</a:t>
            </a:r>
            <a:endParaRPr kumimoji="1" lang="en-US" altLang="ja-JP" dirty="0" smtClean="0"/>
          </a:p>
          <a:p>
            <a:endParaRPr lang="en-US" altLang="ja-JP" dirty="0"/>
          </a:p>
          <a:p>
            <a:r>
              <a:rPr kumimoji="1" lang="ja-JP" altLang="en-US" dirty="0" smtClean="0"/>
              <a:t>子どもとの役割関係が強い</a:t>
            </a:r>
            <a:endParaRPr kumimoji="1" lang="ja-JP" altLang="en-US" dirty="0"/>
          </a:p>
        </p:txBody>
      </p:sp>
      <p:sp>
        <p:nvSpPr>
          <p:cNvPr id="4" name="コンテンツ プレースホルダー 3"/>
          <p:cNvSpPr>
            <a:spLocks noGrp="1"/>
          </p:cNvSpPr>
          <p:nvPr>
            <p:ph sz="half" idx="2"/>
          </p:nvPr>
        </p:nvSpPr>
        <p:spPr/>
        <p:txBody>
          <a:bodyPr>
            <a:normAutofit lnSpcReduction="10000"/>
          </a:bodyPr>
          <a:lstStyle/>
          <a:p>
            <a:pPr marL="0" indent="0">
              <a:buNone/>
            </a:pPr>
            <a:r>
              <a:rPr kumimoji="1" lang="ja-JP" altLang="en-US" dirty="0" smtClean="0">
                <a:solidFill>
                  <a:srgbClr val="7030A0"/>
                </a:solidFill>
              </a:rPr>
              <a:t>図書館司書</a:t>
            </a:r>
            <a:endParaRPr kumimoji="1" lang="en-US" altLang="ja-JP" dirty="0" smtClean="0">
              <a:solidFill>
                <a:srgbClr val="7030A0"/>
              </a:solidFill>
            </a:endParaRPr>
          </a:p>
          <a:p>
            <a:endParaRPr lang="en-US" altLang="ja-JP" dirty="0" smtClean="0"/>
          </a:p>
          <a:p>
            <a:r>
              <a:rPr lang="ja-JP" altLang="en-US" dirty="0"/>
              <a:t>保護者</a:t>
            </a:r>
            <a:r>
              <a:rPr lang="ja-JP" altLang="en-US" dirty="0" smtClean="0"/>
              <a:t>や家庭</a:t>
            </a:r>
            <a:r>
              <a:rPr lang="ja-JP" altLang="en-US" dirty="0"/>
              <a:t>環境</a:t>
            </a:r>
            <a:r>
              <a:rPr lang="ja-JP" altLang="en-US" dirty="0" smtClean="0"/>
              <a:t>を知らない</a:t>
            </a:r>
            <a:endParaRPr lang="en-US" altLang="ja-JP" dirty="0" smtClean="0"/>
          </a:p>
          <a:p>
            <a:endParaRPr lang="en-US" altLang="ja-JP" dirty="0"/>
          </a:p>
          <a:p>
            <a:r>
              <a:rPr lang="ja-JP" altLang="en-US" dirty="0" smtClean="0"/>
              <a:t>その子と接する時間が限定的</a:t>
            </a:r>
            <a:endParaRPr lang="en-US" altLang="ja-JP" dirty="0" smtClean="0"/>
          </a:p>
          <a:p>
            <a:endParaRPr lang="en-US" altLang="ja-JP" dirty="0"/>
          </a:p>
          <a:p>
            <a:r>
              <a:rPr lang="ja-JP" altLang="en-US" dirty="0" smtClean="0"/>
              <a:t>普段のクラス集団が見えにくい</a:t>
            </a:r>
            <a:endParaRPr lang="en-US" altLang="ja-JP" dirty="0" smtClean="0"/>
          </a:p>
          <a:p>
            <a:endParaRPr lang="en-US" altLang="ja-JP" dirty="0"/>
          </a:p>
          <a:p>
            <a:r>
              <a:rPr lang="ja-JP" altLang="en-US" dirty="0" smtClean="0"/>
              <a:t>子どもとの役割関係は弱め</a:t>
            </a:r>
            <a:endParaRPr lang="en-US" altLang="ja-JP" dirty="0"/>
          </a:p>
          <a:p>
            <a:endParaRPr kumimoji="1" lang="ja-JP" altLang="en-US" dirty="0"/>
          </a:p>
        </p:txBody>
      </p:sp>
    </p:spTree>
    <p:extLst>
      <p:ext uri="{BB962C8B-B14F-4D97-AF65-F5344CB8AC3E}">
        <p14:creationId xmlns:p14="http://schemas.microsoft.com/office/powerpoint/2010/main" val="4330856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斜めの関係</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親子、教員は縦の関係</a:t>
            </a:r>
            <a:endParaRPr kumimoji="1" lang="en-US" altLang="ja-JP" dirty="0" smtClean="0"/>
          </a:p>
          <a:p>
            <a:r>
              <a:rPr lang="ja-JP" altLang="en-US" dirty="0"/>
              <a:t>クラスメート</a:t>
            </a:r>
            <a:r>
              <a:rPr lang="ja-JP" altLang="en-US" dirty="0" smtClean="0"/>
              <a:t>は、横の関係</a:t>
            </a:r>
            <a:endParaRPr lang="en-US" altLang="ja-JP" dirty="0" smtClean="0"/>
          </a:p>
          <a:p>
            <a:r>
              <a:rPr kumimoji="1" lang="ja-JP" altLang="en-US" dirty="0" smtClean="0"/>
              <a:t>図書館</a:t>
            </a:r>
            <a:r>
              <a:rPr kumimoji="1" lang="ja-JP" altLang="en-US" dirty="0"/>
              <a:t>司書</a:t>
            </a:r>
            <a:r>
              <a:rPr kumimoji="1" lang="ja-JP" altLang="en-US" dirty="0" smtClean="0"/>
              <a:t>は、上でもあるし、隣でもある、斜めの関係</a:t>
            </a:r>
            <a:endParaRPr kumimoji="1" lang="en-US" altLang="ja-JP" dirty="0" smtClean="0"/>
          </a:p>
          <a:p>
            <a:endParaRPr lang="en-US" altLang="ja-JP" dirty="0"/>
          </a:p>
          <a:p>
            <a:r>
              <a:rPr kumimoji="1" lang="ja-JP" altLang="en-US" dirty="0" smtClean="0"/>
              <a:t>斜めの関係の重要性・・・親や先生や友達にも言えないことでも、話せるかもしれない。特別な関係性を築ける可能性がある！</a:t>
            </a:r>
            <a:endParaRPr kumimoji="1" lang="en-US" altLang="ja-JP" dirty="0" smtClean="0"/>
          </a:p>
          <a:p>
            <a:r>
              <a:rPr lang="ja-JP" altLang="en-US" dirty="0"/>
              <a:t>生</a:t>
            </a:r>
            <a:r>
              <a:rPr lang="ja-JP" altLang="en-US" dirty="0" smtClean="0"/>
              <a:t>の</a:t>
            </a:r>
            <a:r>
              <a:rPr lang="ja-JP" altLang="en-US" dirty="0"/>
              <a:t>子</a:t>
            </a:r>
            <a:r>
              <a:rPr lang="ja-JP" altLang="en-US" dirty="0" smtClean="0"/>
              <a:t>どもの</a:t>
            </a:r>
            <a:r>
              <a:rPr lang="ja-JP" altLang="en-US" dirty="0"/>
              <a:t>姿</a:t>
            </a:r>
            <a:r>
              <a:rPr lang="ja-JP" altLang="en-US" dirty="0" smtClean="0"/>
              <a:t>が</a:t>
            </a:r>
            <a:r>
              <a:rPr lang="ja-JP" altLang="en-US" dirty="0"/>
              <a:t>出</a:t>
            </a:r>
            <a:r>
              <a:rPr lang="ja-JP" altLang="en-US" dirty="0" smtClean="0"/>
              <a:t>やすいので、担任と情報共有する。</a:t>
            </a:r>
            <a:endParaRPr kumimoji="1" lang="ja-JP" altLang="en-US" dirty="0"/>
          </a:p>
        </p:txBody>
      </p:sp>
    </p:spTree>
    <p:extLst>
      <p:ext uri="{BB962C8B-B14F-4D97-AF65-F5344CB8AC3E}">
        <p14:creationId xmlns:p14="http://schemas.microsoft.com/office/powerpoint/2010/main" val="3256364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困った子＝困っている子　かもしれない。</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334914596"/>
              </p:ext>
            </p:extLst>
          </p:nvPr>
        </p:nvGraphicFramePr>
        <p:xfrm>
          <a:off x="435429" y="1611086"/>
          <a:ext cx="11397342" cy="4865913"/>
        </p:xfrm>
        <a:graphic>
          <a:graphicData uri="http://schemas.openxmlformats.org/drawingml/2006/table">
            <a:tbl>
              <a:tblPr firstRow="1" bandRow="1">
                <a:tableStyleId>{5C22544A-7EE6-4342-B048-85BDC9FD1C3A}</a:tableStyleId>
              </a:tblPr>
              <a:tblGrid>
                <a:gridCol w="3799114"/>
                <a:gridCol w="3799114"/>
                <a:gridCol w="3799114"/>
              </a:tblGrid>
              <a:tr h="1621971">
                <a:tc>
                  <a:txBody>
                    <a:bodyPr/>
                    <a:lstStyle/>
                    <a:p>
                      <a:pPr algn="ctr"/>
                      <a:r>
                        <a:rPr kumimoji="1" lang="ja-JP" altLang="en-US" sz="4000" dirty="0" smtClean="0">
                          <a:solidFill>
                            <a:srgbClr val="FF0000"/>
                          </a:solidFill>
                        </a:rPr>
                        <a:t>本人</a:t>
                      </a:r>
                      <a:r>
                        <a:rPr kumimoji="1" lang="ja-JP" altLang="en-US" sz="4000" dirty="0" smtClean="0">
                          <a:solidFill>
                            <a:schemeClr val="tx1"/>
                          </a:solidFill>
                        </a:rPr>
                        <a:t>／</a:t>
                      </a:r>
                      <a:r>
                        <a:rPr kumimoji="1" lang="ja-JP" altLang="en-US" sz="4000" dirty="0" smtClean="0"/>
                        <a:t>周囲</a:t>
                      </a:r>
                      <a:endParaRPr kumimoji="1" lang="ja-JP" altLang="en-US" sz="4000" dirty="0"/>
                    </a:p>
                  </a:txBody>
                  <a:tcPr anchor="ctr"/>
                </a:tc>
                <a:tc>
                  <a:txBody>
                    <a:bodyPr/>
                    <a:lstStyle/>
                    <a:p>
                      <a:pPr algn="ctr"/>
                      <a:r>
                        <a:rPr kumimoji="1" lang="ja-JP" altLang="en-US" sz="4000" dirty="0" smtClean="0"/>
                        <a:t>困ってる</a:t>
                      </a:r>
                      <a:endParaRPr kumimoji="1" lang="ja-JP" altLang="en-US" sz="4000" dirty="0"/>
                    </a:p>
                  </a:txBody>
                  <a:tcPr anchor="ctr"/>
                </a:tc>
                <a:tc>
                  <a:txBody>
                    <a:bodyPr/>
                    <a:lstStyle/>
                    <a:p>
                      <a:pPr algn="ctr"/>
                      <a:r>
                        <a:rPr kumimoji="1" lang="ja-JP" altLang="en-US" sz="4000" dirty="0" smtClean="0"/>
                        <a:t>困ってない</a:t>
                      </a:r>
                      <a:endParaRPr kumimoji="1" lang="ja-JP" altLang="en-US" sz="4000" dirty="0"/>
                    </a:p>
                  </a:txBody>
                  <a:tcPr anchor="ctr"/>
                </a:tc>
              </a:tr>
              <a:tr h="1621971">
                <a:tc>
                  <a:txBody>
                    <a:bodyPr/>
                    <a:lstStyle/>
                    <a:p>
                      <a:pPr algn="ctr"/>
                      <a:r>
                        <a:rPr kumimoji="1" lang="ja-JP" altLang="en-US" sz="4000" dirty="0" smtClean="0">
                          <a:solidFill>
                            <a:srgbClr val="FF0000"/>
                          </a:solidFill>
                        </a:rPr>
                        <a:t>困ってる</a:t>
                      </a:r>
                      <a:endParaRPr kumimoji="1" lang="ja-JP" altLang="en-US" sz="4000" dirty="0">
                        <a:solidFill>
                          <a:srgbClr val="FF0000"/>
                        </a:solidFill>
                      </a:endParaRPr>
                    </a:p>
                  </a:txBody>
                  <a:tcPr anchor="ctr"/>
                </a:tc>
                <a:tc>
                  <a:txBody>
                    <a:bodyPr/>
                    <a:lstStyle/>
                    <a:p>
                      <a:pPr algn="ctr"/>
                      <a:r>
                        <a:rPr kumimoji="1" lang="ja-JP" altLang="en-US" sz="4000" dirty="0" smtClean="0"/>
                        <a:t>実は本人も</a:t>
                      </a:r>
                      <a:endParaRPr kumimoji="1" lang="en-US" altLang="ja-JP" sz="4000" dirty="0" smtClean="0"/>
                    </a:p>
                    <a:p>
                      <a:pPr algn="ctr"/>
                      <a:r>
                        <a:rPr kumimoji="1" lang="ja-JP" altLang="en-US" sz="4000" dirty="0" smtClean="0"/>
                        <a:t>困ってる</a:t>
                      </a:r>
                      <a:endParaRPr kumimoji="1" lang="ja-JP" altLang="en-US" sz="4000" dirty="0"/>
                    </a:p>
                  </a:txBody>
                  <a:tcPr anchor="ctr"/>
                </a:tc>
                <a:tc>
                  <a:txBody>
                    <a:bodyPr/>
                    <a:lstStyle/>
                    <a:p>
                      <a:pPr algn="ctr"/>
                      <a:endParaRPr kumimoji="1" lang="ja-JP" altLang="en-US" sz="4000" dirty="0"/>
                    </a:p>
                  </a:txBody>
                  <a:tcPr anchor="ctr"/>
                </a:tc>
              </a:tr>
              <a:tr h="1621971">
                <a:tc>
                  <a:txBody>
                    <a:bodyPr/>
                    <a:lstStyle/>
                    <a:p>
                      <a:pPr algn="ctr"/>
                      <a:r>
                        <a:rPr kumimoji="1" lang="ja-JP" altLang="en-US" sz="4000" dirty="0" smtClean="0">
                          <a:solidFill>
                            <a:srgbClr val="FF0000"/>
                          </a:solidFill>
                        </a:rPr>
                        <a:t>困ってない</a:t>
                      </a:r>
                      <a:endParaRPr kumimoji="1" lang="ja-JP" altLang="en-US" sz="4000" dirty="0">
                        <a:solidFill>
                          <a:srgbClr val="FF0000"/>
                        </a:solidFill>
                      </a:endParaRPr>
                    </a:p>
                  </a:txBody>
                  <a:tcPr anchor="ctr"/>
                </a:tc>
                <a:tc>
                  <a:txBody>
                    <a:bodyPr/>
                    <a:lstStyle/>
                    <a:p>
                      <a:pPr algn="ctr"/>
                      <a:endParaRPr kumimoji="1" lang="ja-JP" altLang="en-US" sz="4000" dirty="0"/>
                    </a:p>
                  </a:txBody>
                  <a:tcPr anchor="ctr"/>
                </a:tc>
                <a:tc>
                  <a:txBody>
                    <a:bodyPr/>
                    <a:lstStyle/>
                    <a:p>
                      <a:pPr algn="ctr"/>
                      <a:endParaRPr kumimoji="1" lang="ja-JP" altLang="en-US" sz="4000" dirty="0"/>
                    </a:p>
                  </a:txBody>
                  <a:tcPr anchor="ctr"/>
                </a:tc>
              </a:tr>
            </a:tbl>
          </a:graphicData>
        </a:graphic>
      </p:graphicFrame>
    </p:spTree>
    <p:extLst>
      <p:ext uri="{BB962C8B-B14F-4D97-AF65-F5344CB8AC3E}">
        <p14:creationId xmlns:p14="http://schemas.microsoft.com/office/powerpoint/2010/main" val="41646823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困った子は、いつでもどこでもそうなのか</a:t>
            </a:r>
            <a:r>
              <a:rPr kumimoji="1" lang="en-US" altLang="ja-JP" dirty="0" smtClean="0"/>
              <a:t>?</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95559550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47367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組織的対応</a:t>
            </a:r>
            <a:endParaRPr kumimoji="1" lang="ja-JP" altLang="en-US" dirty="0"/>
          </a:p>
        </p:txBody>
      </p:sp>
      <p:sp>
        <p:nvSpPr>
          <p:cNvPr id="3" name="コンテンツ プレースホルダー 2"/>
          <p:cNvSpPr>
            <a:spLocks noGrp="1"/>
          </p:cNvSpPr>
          <p:nvPr>
            <p:ph idx="1"/>
          </p:nvPr>
        </p:nvSpPr>
        <p:spPr>
          <a:xfrm>
            <a:off x="533400" y="1825625"/>
            <a:ext cx="10820400" cy="4351338"/>
          </a:xfrm>
        </p:spPr>
        <p:txBody>
          <a:bodyPr>
            <a:normAutofit fontScale="92500" lnSpcReduction="10000"/>
          </a:bodyPr>
          <a:lstStyle/>
          <a:p>
            <a:r>
              <a:rPr kumimoji="1" lang="ja-JP" altLang="en-US" dirty="0" smtClean="0"/>
              <a:t>担任、管理職、養護教諭などとの情報共有と困り感の共有。できるだけ他の教員と仲良くしておき、情報共有をしやすくする</a:t>
            </a:r>
            <a:endParaRPr kumimoji="1" lang="en-US" altLang="ja-JP" dirty="0" smtClean="0"/>
          </a:p>
          <a:p>
            <a:endParaRPr lang="en-US" altLang="ja-JP" dirty="0"/>
          </a:p>
          <a:p>
            <a:r>
              <a:rPr kumimoji="1" lang="ja-JP" altLang="en-US" dirty="0" smtClean="0"/>
              <a:t>「その子が、なぜイレギュラーな行動をとるのか</a:t>
            </a:r>
            <a:r>
              <a:rPr kumimoji="1" lang="en-US" altLang="ja-JP" dirty="0" smtClean="0"/>
              <a:t>?</a:t>
            </a:r>
            <a:r>
              <a:rPr kumimoji="1" lang="ja-JP" altLang="en-US" dirty="0" smtClean="0"/>
              <a:t>」　に関する、意見の収集</a:t>
            </a:r>
            <a:endParaRPr kumimoji="1" lang="en-US" altLang="ja-JP" dirty="0" smtClean="0"/>
          </a:p>
          <a:p>
            <a:endParaRPr lang="en-US" altLang="ja-JP" dirty="0"/>
          </a:p>
          <a:p>
            <a:r>
              <a:rPr kumimoji="1" lang="ja-JP" altLang="en-US" dirty="0" smtClean="0"/>
              <a:t>どんな時にちゃんとしていて、どんな時にそうでないのか、情報を集める</a:t>
            </a:r>
            <a:endParaRPr kumimoji="1" lang="en-US" altLang="ja-JP" dirty="0" smtClean="0"/>
          </a:p>
          <a:p>
            <a:endParaRPr lang="en-US" altLang="ja-JP" dirty="0"/>
          </a:p>
          <a:p>
            <a:r>
              <a:rPr kumimoji="1" lang="ja-JP" altLang="en-US" dirty="0" smtClean="0"/>
              <a:t>ちゃんとできているときの、理由を仮説にし、ちゃんとできる状況を増やす</a:t>
            </a:r>
            <a:endParaRPr kumimoji="1" lang="en-US" altLang="ja-JP" dirty="0" smtClean="0"/>
          </a:p>
          <a:p>
            <a:pPr marL="0" indent="0">
              <a:buNone/>
            </a:pPr>
            <a:endParaRPr lang="en-US" altLang="ja-JP" dirty="0" smtClean="0"/>
          </a:p>
          <a:p>
            <a:pPr marL="0" indent="0">
              <a:buNone/>
            </a:pPr>
            <a:r>
              <a:rPr kumimoji="1" lang="ja-JP" altLang="en-US" dirty="0" smtClean="0"/>
              <a:t>・同調</a:t>
            </a:r>
            <a:r>
              <a:rPr kumimoji="1" lang="ja-JP" altLang="en-US" dirty="0"/>
              <a:t>を利用する</a:t>
            </a:r>
            <a:endParaRPr kumimoji="1" lang="en-US" altLang="ja-JP" dirty="0" smtClean="0"/>
          </a:p>
          <a:p>
            <a:endParaRPr lang="en-US" altLang="ja-JP" dirty="0"/>
          </a:p>
        </p:txBody>
      </p:sp>
    </p:spTree>
    <p:extLst>
      <p:ext uri="{BB962C8B-B14F-4D97-AF65-F5344CB8AC3E}">
        <p14:creationId xmlns:p14="http://schemas.microsoft.com/office/powerpoint/2010/main" val="2667346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ssolv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dissolv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dissolv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原因帰属力を磨く</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ja-JP" altLang="en-US" dirty="0" smtClean="0"/>
              <a:t>自己や他者の行動の原因を推論することを、原因帰属と言う。</a:t>
            </a:r>
            <a:endParaRPr kumimoji="1" lang="en-US" altLang="ja-JP" dirty="0" smtClean="0"/>
          </a:p>
          <a:p>
            <a:endParaRPr lang="en-US" altLang="ja-JP" dirty="0"/>
          </a:p>
          <a:p>
            <a:r>
              <a:rPr kumimoji="1" lang="ja-JP" altLang="en-US" dirty="0" smtClean="0"/>
              <a:t>原因帰属は、ほぼ自動的に瞬時に生じる。</a:t>
            </a:r>
            <a:endParaRPr kumimoji="1" lang="en-US" altLang="ja-JP" dirty="0" smtClean="0"/>
          </a:p>
          <a:p>
            <a:endParaRPr lang="en-US" altLang="ja-JP" dirty="0"/>
          </a:p>
          <a:p>
            <a:r>
              <a:rPr kumimoji="1" lang="ja-JP" altLang="en-US" dirty="0" smtClean="0"/>
              <a:t>原因帰属は、事実の解釈だが、解釈であると気付きにくい。</a:t>
            </a:r>
            <a:endParaRPr kumimoji="1" lang="en-US" altLang="ja-JP" dirty="0" smtClean="0"/>
          </a:p>
          <a:p>
            <a:endParaRPr lang="en-US" altLang="ja-JP" dirty="0"/>
          </a:p>
          <a:p>
            <a:r>
              <a:rPr kumimoji="1" lang="ja-JP" altLang="en-US" dirty="0" smtClean="0"/>
              <a:t>原因帰属に基づいて行動が決まってしまう。</a:t>
            </a:r>
            <a:endParaRPr kumimoji="1" lang="en-US" altLang="ja-JP" dirty="0" smtClean="0"/>
          </a:p>
          <a:p>
            <a:endParaRPr lang="en-US" altLang="ja-JP" dirty="0"/>
          </a:p>
          <a:p>
            <a:r>
              <a:rPr kumimoji="1" lang="ja-JP" altLang="en-US" dirty="0" smtClean="0"/>
              <a:t>原因帰属が正しいかのチェックが必要。</a:t>
            </a:r>
            <a:endParaRPr kumimoji="1" lang="ja-JP" altLang="en-US" dirty="0"/>
          </a:p>
        </p:txBody>
      </p:sp>
    </p:spTree>
    <p:extLst>
      <p:ext uri="{BB962C8B-B14F-4D97-AF65-F5344CB8AC3E}">
        <p14:creationId xmlns:p14="http://schemas.microsoft.com/office/powerpoint/2010/main" val="38438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ssolv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dissolv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dissolv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Soaring">
  <a:themeElements>
    <a:clrScheme name="Soaring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fontScheme name="Soaring">
      <a:majorFont>
        <a:latin typeface="Arial"/>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2000" b="1" i="0" u="sng" strike="noStrike" cap="none" normalizeH="0" baseline="0" smtClean="0">
            <a:ln>
              <a:noFill/>
            </a:ln>
            <a:solidFill>
              <a:schemeClr val="hlink"/>
            </a:solidFill>
            <a:effectLst>
              <a:outerShdw blurRad="38100" dist="38100" dir="2700000" algn="tl">
                <a:srgbClr val="000000">
                  <a:alpha val="43137"/>
                </a:srgbClr>
              </a:outerShdw>
            </a:effectLst>
            <a:latin typeface="Century"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2000" b="1" i="0" u="sng" strike="noStrike" cap="none" normalizeH="0" baseline="0" smtClean="0">
            <a:ln>
              <a:noFill/>
            </a:ln>
            <a:solidFill>
              <a:schemeClr val="hlink"/>
            </a:solidFill>
            <a:effectLst>
              <a:outerShdw blurRad="38100" dist="38100" dir="2700000" algn="tl">
                <a:srgbClr val="000000">
                  <a:alpha val="43137"/>
                </a:srgbClr>
              </a:outerShdw>
            </a:effectLst>
            <a:latin typeface="Century" pitchFamily="18" charset="0"/>
            <a:ea typeface="ＭＳ Ｐゴシック" pitchFamily="50" charset="-128"/>
          </a:defRPr>
        </a:defPPr>
      </a:lstStyle>
    </a:lnDef>
  </a:objectDefaults>
  <a:extraClrSchemeLst>
    <a:extraClrScheme>
      <a:clrScheme name="Soaring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Soaring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Soaring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Soaring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Soaring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877</TotalTime>
  <Words>1977</Words>
  <Application>Microsoft Office PowerPoint</Application>
  <PresentationFormat>ユーザー設定</PresentationFormat>
  <Paragraphs>288</Paragraphs>
  <Slides>34</Slides>
  <Notes>23</Notes>
  <HiddenSlides>0</HiddenSlides>
  <MMClips>0</MMClips>
  <ScaleCrop>false</ScaleCrop>
  <HeadingPairs>
    <vt:vector size="4" baseType="variant">
      <vt:variant>
        <vt:lpstr>テーマ</vt:lpstr>
      </vt:variant>
      <vt:variant>
        <vt:i4>2</vt:i4>
      </vt:variant>
      <vt:variant>
        <vt:lpstr>スライド タイトル</vt:lpstr>
      </vt:variant>
      <vt:variant>
        <vt:i4>34</vt:i4>
      </vt:variant>
    </vt:vector>
  </HeadingPairs>
  <TitlesOfParts>
    <vt:vector size="36" baseType="lpstr">
      <vt:lpstr>Office テーマ</vt:lpstr>
      <vt:lpstr>Soaring</vt:lpstr>
      <vt:lpstr>教室における「気になる子どもたち」の理解と支援のために</vt:lpstr>
      <vt:lpstr>子どもと接するにあたって</vt:lpstr>
      <vt:lpstr>気になる子も気にならない子も、同じ人間</vt:lpstr>
      <vt:lpstr>担任を持つ教員との比較（強みと弱み）</vt:lpstr>
      <vt:lpstr>斜めの関係</vt:lpstr>
      <vt:lpstr>困った子＝困っている子　かもしれない。</vt:lpstr>
      <vt:lpstr>困った子は、いつでもどこでもそうなのか?</vt:lpstr>
      <vt:lpstr>組織的対応</vt:lpstr>
      <vt:lpstr>原因帰属力を磨く</vt:lpstr>
      <vt:lpstr>こんな児童生徒がいるときどうする?</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あらためてこんな児童生徒がいるときどうする?</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教室における「気になる子どもたち」の理解と支援のために</dc:title>
  <dc:creator>杉森 伸吉</dc:creator>
  <cp:lastModifiedBy>図書貸出係</cp:lastModifiedBy>
  <cp:revision>34</cp:revision>
  <dcterms:created xsi:type="dcterms:W3CDTF">2018-11-16T11:04:30Z</dcterms:created>
  <dcterms:modified xsi:type="dcterms:W3CDTF">2018-12-12T01:44:49Z</dcterms:modified>
</cp:coreProperties>
</file>