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2"/>
  </p:handoutMasterIdLst>
  <p:sldIdLst>
    <p:sldId id="335" r:id="rId2"/>
    <p:sldId id="355" r:id="rId3"/>
    <p:sldId id="352" r:id="rId4"/>
    <p:sldId id="353" r:id="rId5"/>
    <p:sldId id="354" r:id="rId6"/>
    <p:sldId id="350" r:id="rId7"/>
    <p:sldId id="256" r:id="rId8"/>
    <p:sldId id="338" r:id="rId9"/>
    <p:sldId id="268" r:id="rId10"/>
    <p:sldId id="257" r:id="rId11"/>
    <p:sldId id="281" r:id="rId12"/>
    <p:sldId id="297" r:id="rId13"/>
    <p:sldId id="279" r:id="rId14"/>
    <p:sldId id="259" r:id="rId15"/>
    <p:sldId id="278" r:id="rId16"/>
    <p:sldId id="337" r:id="rId17"/>
    <p:sldId id="285" r:id="rId18"/>
    <p:sldId id="258" r:id="rId19"/>
    <p:sldId id="282" r:id="rId20"/>
    <p:sldId id="339" r:id="rId21"/>
    <p:sldId id="286" r:id="rId22"/>
    <p:sldId id="298" r:id="rId23"/>
    <p:sldId id="283" r:id="rId24"/>
    <p:sldId id="264" r:id="rId25"/>
    <p:sldId id="287" r:id="rId26"/>
    <p:sldId id="280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267" r:id="rId38"/>
    <p:sldId id="288" r:id="rId39"/>
    <p:sldId id="269" r:id="rId40"/>
    <p:sldId id="289" r:id="rId41"/>
    <p:sldId id="322" r:id="rId42"/>
    <p:sldId id="290" r:id="rId43"/>
    <p:sldId id="291" r:id="rId44"/>
    <p:sldId id="323" r:id="rId45"/>
    <p:sldId id="293" r:id="rId46"/>
    <p:sldId id="292" r:id="rId47"/>
    <p:sldId id="324" r:id="rId48"/>
    <p:sldId id="294" r:id="rId49"/>
    <p:sldId id="295" r:id="rId50"/>
    <p:sldId id="325" r:id="rId51"/>
    <p:sldId id="270" r:id="rId52"/>
    <p:sldId id="330" r:id="rId53"/>
    <p:sldId id="333" r:id="rId54"/>
    <p:sldId id="332" r:id="rId55"/>
    <p:sldId id="331" r:id="rId56"/>
    <p:sldId id="328" r:id="rId57"/>
    <p:sldId id="326" r:id="rId58"/>
    <p:sldId id="329" r:id="rId59"/>
    <p:sldId id="327" r:id="rId60"/>
    <p:sldId id="271" r:id="rId6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CC6600"/>
    <a:srgbClr val="FF33CC"/>
    <a:srgbClr val="FF66CC"/>
    <a:srgbClr val="CC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4F1B-1BAD-1949-BC0D-9AA8F2603989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E714A-F80F-1749-9C7B-4084EC75FF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6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2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7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06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0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0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91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4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3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59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A960-A98B-4649-8AD0-7A1E07D0115C}" type="datetimeFigureOut">
              <a:rPr kumimoji="1" lang="ja-JP" altLang="en-US" smtClean="0"/>
              <a:t>2016/3/18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CEA4-2FD8-42BA-8DFD-6A56E5502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6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6336704"/>
          </a:xfrm>
        </p:spPr>
        <p:txBody>
          <a:bodyPr>
            <a:normAutofit fontScale="90000"/>
          </a:bodyPr>
          <a:lstStyle/>
          <a:p>
            <a:r>
              <a:rPr kumimoji="1" lang="en-US" altLang="ja-JP" sz="6600" dirty="0" smtClean="0">
                <a:latin typeface="Androgyne Medium"/>
                <a:cs typeface="Androgyne Medium"/>
              </a:rPr>
              <a:t>Welcome to </a:t>
            </a:r>
            <a:br>
              <a:rPr kumimoji="1" lang="en-US" altLang="ja-JP" sz="6600" dirty="0" smtClean="0">
                <a:latin typeface="Androgyne Medium"/>
                <a:cs typeface="Androgyne Medium"/>
              </a:rPr>
            </a:br>
            <a:r>
              <a:rPr kumimoji="1" lang="en-US" altLang="ja-JP" sz="6600" dirty="0" smtClean="0">
                <a:latin typeface="Androgyne Medium"/>
                <a:cs typeface="Androgyne Medium"/>
              </a:rPr>
              <a:t>Luke &amp; </a:t>
            </a:r>
            <a:r>
              <a:rPr kumimoji="1" lang="en-US" altLang="ja-JP" sz="6600" dirty="0" err="1" smtClean="0">
                <a:latin typeface="Androgyne Medium"/>
                <a:cs typeface="Androgyne Medium"/>
              </a:rPr>
              <a:t>Ichiba’s</a:t>
            </a:r>
            <a:r>
              <a:rPr kumimoji="1" lang="en-US" altLang="ja-JP" sz="6600" dirty="0" smtClean="0">
                <a:latin typeface="Androgyne Medium"/>
                <a:cs typeface="Androgyne Medium"/>
              </a:rPr>
              <a:t> English Lesson!!</a:t>
            </a:r>
            <a:r>
              <a:rPr kumimoji="1" lang="en-US" altLang="ja-JP" dirty="0" smtClean="0">
                <a:latin typeface="Androgyne Medium"/>
                <a:cs typeface="Androgyne Medium"/>
              </a:rPr>
              <a:t/>
            </a:r>
            <a:br>
              <a:rPr kumimoji="1" lang="en-US" altLang="ja-JP" dirty="0" smtClean="0">
                <a:latin typeface="Androgyne Medium"/>
                <a:cs typeface="Androgyne Medium"/>
              </a:rPr>
            </a:br>
            <a:r>
              <a:rPr lang="en-US" altLang="ja-JP" dirty="0">
                <a:latin typeface="Androgyne Medium"/>
                <a:cs typeface="Androgyne Medium"/>
              </a:rPr>
              <a:t/>
            </a:r>
            <a:br>
              <a:rPr lang="en-US" altLang="ja-JP" dirty="0">
                <a:latin typeface="Androgyne Medium"/>
                <a:cs typeface="Androgyne Medium"/>
              </a:rPr>
            </a:br>
            <a:r>
              <a:rPr lang="en-US" altLang="ja-JP" sz="4000" dirty="0" smtClean="0">
                <a:latin typeface="Androgyne Medium"/>
                <a:cs typeface="Androgyne Medium"/>
              </a:rPr>
              <a:t>19/Sep/2015</a:t>
            </a:r>
            <a:br>
              <a:rPr lang="en-US" altLang="ja-JP" sz="4000" dirty="0" smtClean="0">
                <a:latin typeface="Androgyne Medium"/>
                <a:cs typeface="Androgyne Medium"/>
              </a:rPr>
            </a:br>
            <a:r>
              <a:rPr lang="en-US" altLang="ja-JP" sz="4000" dirty="0" smtClean="0">
                <a:latin typeface="Androgyne Medium"/>
                <a:cs typeface="Androgyne Medium"/>
              </a:rPr>
              <a:t/>
            </a:r>
            <a:br>
              <a:rPr lang="en-US" altLang="ja-JP" sz="4000" dirty="0" smtClean="0">
                <a:latin typeface="Androgyne Medium"/>
                <a:cs typeface="Androgyne Medium"/>
              </a:rPr>
            </a:br>
            <a:r>
              <a:rPr lang="en-US" altLang="ja-JP" sz="4000" dirty="0" smtClean="0">
                <a:latin typeface="Androgyne Medium"/>
                <a:cs typeface="Androgyne Medium"/>
              </a:rPr>
              <a:t>Setagaya </a:t>
            </a:r>
            <a:r>
              <a:rPr lang="en-US" altLang="ja-JP" sz="4000" dirty="0" err="1" smtClean="0">
                <a:latin typeface="Androgyne Medium"/>
                <a:cs typeface="Androgyne Medium"/>
              </a:rPr>
              <a:t>Jr</a:t>
            </a:r>
            <a:r>
              <a:rPr lang="en-US" altLang="ja-JP" sz="4000" dirty="0" smtClean="0">
                <a:latin typeface="Androgyne Medium"/>
                <a:cs typeface="Androgyne Medium"/>
              </a:rPr>
              <a:t> High School Attached to </a:t>
            </a:r>
            <a:br>
              <a:rPr lang="en-US" altLang="ja-JP" sz="4000" dirty="0" smtClean="0">
                <a:latin typeface="Androgyne Medium"/>
                <a:cs typeface="Androgyne Medium"/>
              </a:rPr>
            </a:br>
            <a:r>
              <a:rPr lang="en-US" altLang="ja-JP" sz="4000" dirty="0" smtClean="0">
                <a:latin typeface="Androgyne Medium"/>
                <a:cs typeface="Androgyne Medium"/>
              </a:rPr>
              <a:t>Tokyo </a:t>
            </a:r>
            <a:r>
              <a:rPr lang="en-US" altLang="ja-JP" sz="4000" dirty="0" err="1" smtClean="0">
                <a:latin typeface="Androgyne Medium"/>
                <a:cs typeface="Androgyne Medium"/>
              </a:rPr>
              <a:t>Gakugei</a:t>
            </a:r>
            <a:r>
              <a:rPr lang="en-US" altLang="ja-JP" sz="4000" dirty="0" smtClean="0">
                <a:latin typeface="Androgyne Medium"/>
                <a:cs typeface="Androgyne Medium"/>
              </a:rPr>
              <a:t> University</a:t>
            </a:r>
            <a:endParaRPr kumimoji="1" lang="ja-JP" altLang="en-US" dirty="0">
              <a:latin typeface="Androgyne Medium"/>
              <a:cs typeface="Androgyn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2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610" y="908720"/>
            <a:ext cx="3598164" cy="35981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6706" y="1988840"/>
            <a:ext cx="3598164" cy="3598164"/>
          </a:xfrm>
          <a:prstGeom prst="rect">
            <a:avLst/>
          </a:prstGeom>
        </p:spPr>
      </p:pic>
      <p:sp>
        <p:nvSpPr>
          <p:cNvPr id="2" name="パイ 1"/>
          <p:cNvSpPr/>
          <p:nvPr/>
        </p:nvSpPr>
        <p:spPr>
          <a:xfrm>
            <a:off x="1763688" y="307654"/>
            <a:ext cx="6503280" cy="6145682"/>
          </a:xfrm>
          <a:prstGeom prst="pie">
            <a:avLst>
              <a:gd name="adj1" fmla="val 18002262"/>
              <a:gd name="adj2" fmla="val 165757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パイ 4"/>
          <p:cNvSpPr/>
          <p:nvPr/>
        </p:nvSpPr>
        <p:spPr>
          <a:xfrm>
            <a:off x="1916088" y="460054"/>
            <a:ext cx="6503280" cy="6145682"/>
          </a:xfrm>
          <a:prstGeom prst="pie">
            <a:avLst>
              <a:gd name="adj1" fmla="val 1319978"/>
              <a:gd name="adj2" fmla="val 165757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6056" y="5085184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banana</a:t>
            </a:r>
            <a:endParaRPr kumimoji="1" lang="ja-JP" alt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66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07704" y="4005064"/>
            <a:ext cx="53285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FF6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yellow</a:t>
            </a:r>
            <a:endParaRPr lang="ja-JP" altLang="en-US" sz="14400" b="1" cap="none" spc="0" dirty="0">
              <a:ln w="18000">
                <a:solidFill>
                  <a:srgbClr val="FFFF6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4" y="838948"/>
            <a:ext cx="3598164" cy="3598164"/>
          </a:xfrm>
          <a:prstGeom prst="rect">
            <a:avLst/>
          </a:prstGeom>
        </p:spPr>
      </p:pic>
      <p:pic>
        <p:nvPicPr>
          <p:cNvPr id="6" name="図 5" descr="tiger_a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2778859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m17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5" t="10773" r="13289" b="8743"/>
          <a:stretch/>
        </p:blipFill>
        <p:spPr>
          <a:xfrm>
            <a:off x="5772499" y="2492897"/>
            <a:ext cx="2961803" cy="211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4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farming_a2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92696"/>
            <a:ext cx="3240360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十字形 5"/>
          <p:cNvSpPr/>
          <p:nvPr/>
        </p:nvSpPr>
        <p:spPr>
          <a:xfrm>
            <a:off x="755576" y="260648"/>
            <a:ext cx="8128981" cy="6325839"/>
          </a:xfrm>
          <a:prstGeom prst="plus">
            <a:avLst>
              <a:gd name="adj" fmla="val 396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十字形 6"/>
          <p:cNvSpPr/>
          <p:nvPr/>
        </p:nvSpPr>
        <p:spPr>
          <a:xfrm>
            <a:off x="827584" y="332656"/>
            <a:ext cx="8128981" cy="6325839"/>
          </a:xfrm>
          <a:prstGeom prst="plus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4" y="5157192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cucumber</a:t>
            </a:r>
            <a:endParaRPr kumimoji="1" lang="ja-JP" altLang="en-US" sz="8000" b="1" dirty="0">
              <a:solidFill>
                <a:srgbClr val="008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9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23728" y="4005064"/>
            <a:ext cx="48965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green</a:t>
            </a:r>
            <a:endParaRPr lang="ja-JP" altLang="en-US" sz="144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4" name="図 3" descr="farming_a2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0688"/>
            <a:ext cx="2448272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i11-17a-c4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48680"/>
            <a:ext cx="2613810" cy="413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otaka\Pictures\外国語活動\shee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3563572" cy="315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otaka\Pictures\外国語活動\shee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563572" cy="315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otaka\Pictures\外国語活動\shee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3563572" cy="315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五角形 5"/>
          <p:cNvSpPr/>
          <p:nvPr/>
        </p:nvSpPr>
        <p:spPr>
          <a:xfrm>
            <a:off x="-1188640" y="-141979"/>
            <a:ext cx="9003504" cy="6999979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五角形 9"/>
          <p:cNvSpPr/>
          <p:nvPr/>
        </p:nvSpPr>
        <p:spPr>
          <a:xfrm>
            <a:off x="467544" y="-19698"/>
            <a:ext cx="9003504" cy="6999979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五角形 10"/>
          <p:cNvSpPr/>
          <p:nvPr/>
        </p:nvSpPr>
        <p:spPr>
          <a:xfrm>
            <a:off x="971600" y="-1683568"/>
            <a:ext cx="9003504" cy="6999979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211960" y="5382960"/>
            <a:ext cx="45365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228600">
                    <a:schemeClr val="accent5">
                      <a:lumMod val="20000"/>
                      <a:lumOff val="80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sheep</a:t>
            </a:r>
            <a:endParaRPr lang="ja-JP" altLang="en-US" sz="8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228600">
                  <a:schemeClr val="accent5">
                    <a:lumMod val="20000"/>
                    <a:lumOff val="80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1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03748" y="4365104"/>
            <a:ext cx="45365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228600">
                    <a:schemeClr val="accent5">
                      <a:lumMod val="20000"/>
                      <a:lumOff val="80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white</a:t>
            </a:r>
            <a:endParaRPr lang="ja-JP" altLang="en-US" sz="144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228600">
                  <a:schemeClr val="accent5">
                    <a:lumMod val="20000"/>
                    <a:lumOff val="80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C:\Users\kotaka\Pictures\外国語活動\shee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707588" cy="328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125_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3806133" cy="35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60648"/>
            <a:ext cx="6210734" cy="621073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691680" y="260648"/>
            <a:ext cx="1944216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491880" y="446890"/>
            <a:ext cx="2376264" cy="6411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940152" y="188640"/>
            <a:ext cx="2376264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300192" y="5013176"/>
            <a:ext cx="273630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pig</a:t>
            </a:r>
            <a:endParaRPr lang="ja-JP" altLang="en-US" sz="9600" b="1" cap="none" spc="0" dirty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9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771800" y="4077072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pink</a:t>
            </a:r>
            <a:endParaRPr lang="ja-JP" altLang="en-US" sz="14400" b="1" cap="none" spc="0" dirty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562" y="188640"/>
            <a:ext cx="1356742" cy="135674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80661">
            <a:off x="755576" y="2410793"/>
            <a:ext cx="1356742" cy="1356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19525">
            <a:off x="1835054" y="3254685"/>
            <a:ext cx="1356742" cy="135674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421217">
            <a:off x="755577" y="4203041"/>
            <a:ext cx="1356742" cy="135674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05640">
            <a:off x="1963833" y="1483715"/>
            <a:ext cx="1356742" cy="1356742"/>
          </a:xfrm>
          <a:prstGeom prst="rect">
            <a:avLst/>
          </a:prstGeom>
        </p:spPr>
      </p:pic>
      <p:pic>
        <p:nvPicPr>
          <p:cNvPr id="3" name="図 2" descr="ill_pinkrose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9" y="404664"/>
            <a:ext cx="448095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1484784"/>
            <a:ext cx="5352256" cy="4014192"/>
          </a:xfrm>
          <a:prstGeom prst="rect">
            <a:avLst/>
          </a:prstGeom>
        </p:spPr>
      </p:pic>
      <p:sp>
        <p:nvSpPr>
          <p:cNvPr id="3" name="ドーナツ 2"/>
          <p:cNvSpPr/>
          <p:nvPr/>
        </p:nvSpPr>
        <p:spPr>
          <a:xfrm>
            <a:off x="1907704" y="216024"/>
            <a:ext cx="6648400" cy="6525344"/>
          </a:xfrm>
          <a:prstGeom prst="donut">
            <a:avLst>
              <a:gd name="adj" fmla="val 430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ドーナツ 3"/>
          <p:cNvSpPr/>
          <p:nvPr/>
        </p:nvSpPr>
        <p:spPr>
          <a:xfrm>
            <a:off x="1235968" y="476672"/>
            <a:ext cx="6648400" cy="6525344"/>
          </a:xfrm>
          <a:prstGeom prst="donut">
            <a:avLst>
              <a:gd name="adj" fmla="val 433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31024" y="5085184"/>
            <a:ext cx="421297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grapes</a:t>
            </a:r>
            <a:endParaRPr lang="ja-JP" altLang="en-US" sz="9600" b="1" cap="none" spc="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CC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2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43708" y="4005064"/>
            <a:ext cx="52565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purple</a:t>
            </a:r>
            <a:endParaRPr lang="ja-JP" altLang="en-US" sz="14400" b="1" cap="none" spc="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CC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20688"/>
            <a:ext cx="4716016" cy="3537012"/>
          </a:xfrm>
          <a:prstGeom prst="rect">
            <a:avLst/>
          </a:prstGeom>
        </p:spPr>
      </p:pic>
      <p:pic>
        <p:nvPicPr>
          <p:cNvPr id="6" name="図 5" descr="farming_a2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92696"/>
            <a:ext cx="2105635" cy="3520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6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1628800"/>
            <a:ext cx="4423722" cy="3515217"/>
          </a:xfrm>
          <a:prstGeom prst="rect">
            <a:avLst/>
          </a:prstGeom>
        </p:spPr>
      </p:pic>
      <p:sp>
        <p:nvSpPr>
          <p:cNvPr id="5" name="パイ 4"/>
          <p:cNvSpPr/>
          <p:nvPr/>
        </p:nvSpPr>
        <p:spPr>
          <a:xfrm>
            <a:off x="1597112" y="332656"/>
            <a:ext cx="6503280" cy="6145682"/>
          </a:xfrm>
          <a:prstGeom prst="pie">
            <a:avLst>
              <a:gd name="adj1" fmla="val 17053523"/>
              <a:gd name="adj2" fmla="val 163985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パイ 5"/>
          <p:cNvSpPr/>
          <p:nvPr/>
        </p:nvSpPr>
        <p:spPr>
          <a:xfrm>
            <a:off x="1749512" y="485056"/>
            <a:ext cx="6503280" cy="6145682"/>
          </a:xfrm>
          <a:prstGeom prst="pie">
            <a:avLst>
              <a:gd name="adj1" fmla="val 21047307"/>
              <a:gd name="adj2" fmla="val 163985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パイ 6"/>
          <p:cNvSpPr/>
          <p:nvPr/>
        </p:nvSpPr>
        <p:spPr>
          <a:xfrm>
            <a:off x="1901912" y="637456"/>
            <a:ext cx="6503280" cy="6145682"/>
          </a:xfrm>
          <a:prstGeom prst="pie">
            <a:avLst>
              <a:gd name="adj1" fmla="val 8996473"/>
              <a:gd name="adj2" fmla="val 163985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9504" y="5013176"/>
            <a:ext cx="446449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crow</a:t>
            </a:r>
            <a:endParaRPr lang="ja-JP" altLang="en-US" sz="10000" b="1" cap="none" spc="0" dirty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6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39752" y="4365104"/>
            <a:ext cx="4464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black</a:t>
            </a:r>
            <a:endParaRPr lang="ja-JP" altLang="en-US" sz="14400" b="1" cap="none" spc="0" dirty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3" y="849886"/>
            <a:ext cx="4423722" cy="351521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9" y="1364861"/>
            <a:ext cx="2868386" cy="338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618288"/>
            <a:ext cx="5040560" cy="5258984"/>
          </a:xfrm>
          <a:prstGeom prst="rect">
            <a:avLst/>
          </a:prstGeom>
        </p:spPr>
      </p:pic>
      <p:sp>
        <p:nvSpPr>
          <p:cNvPr id="3" name="パイ 2"/>
          <p:cNvSpPr/>
          <p:nvPr/>
        </p:nvSpPr>
        <p:spPr>
          <a:xfrm>
            <a:off x="1916088" y="460054"/>
            <a:ext cx="6503280" cy="6145682"/>
          </a:xfrm>
          <a:prstGeom prst="pie">
            <a:avLst>
              <a:gd name="adj1" fmla="val 17053523"/>
              <a:gd name="adj2" fmla="val 163985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パイ 3"/>
          <p:cNvSpPr/>
          <p:nvPr/>
        </p:nvSpPr>
        <p:spPr>
          <a:xfrm>
            <a:off x="1597112" y="332656"/>
            <a:ext cx="6503280" cy="6145682"/>
          </a:xfrm>
          <a:prstGeom prst="pie">
            <a:avLst>
              <a:gd name="adj1" fmla="val 17053523"/>
              <a:gd name="adj2" fmla="val 1484579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35896" y="5205025"/>
            <a:ext cx="5256584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pumpkin</a:t>
            </a:r>
            <a:endParaRPr lang="ja-JP" altLang="en-US" sz="100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79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35696" y="407707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orange</a:t>
            </a:r>
            <a:endParaRPr lang="ja-JP" altLang="en-US" sz="1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978088"/>
            <a:ext cx="3384376" cy="3531032"/>
          </a:xfrm>
          <a:prstGeom prst="rect">
            <a:avLst/>
          </a:prstGeom>
        </p:spPr>
      </p:pic>
      <p:pic>
        <p:nvPicPr>
          <p:cNvPr id="6" name="図 5" descr="farming_a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2659985" cy="417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9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choc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5609">
            <a:off x="1205292" y="1167439"/>
            <a:ext cx="6259029" cy="3525920"/>
          </a:xfrm>
          <a:prstGeom prst="rect">
            <a:avLst/>
          </a:prstGeom>
        </p:spPr>
      </p:pic>
      <p:sp>
        <p:nvSpPr>
          <p:cNvPr id="2" name="AutoShape 2" descr="http://t1.gstatic.com/images?q=tbn:ANd9GcS6Ds7-yOfZLvbu8EY2WgbCO3s0PkJjwd-lS86VdzsHW1sHx6LNu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十字形 7"/>
          <p:cNvSpPr/>
          <p:nvPr/>
        </p:nvSpPr>
        <p:spPr>
          <a:xfrm>
            <a:off x="755576" y="260648"/>
            <a:ext cx="8128981" cy="6325839"/>
          </a:xfrm>
          <a:prstGeom prst="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十字形 9"/>
          <p:cNvSpPr/>
          <p:nvPr/>
        </p:nvSpPr>
        <p:spPr>
          <a:xfrm>
            <a:off x="827584" y="-376559"/>
            <a:ext cx="8128981" cy="6325839"/>
          </a:xfrm>
          <a:prstGeom prst="plus">
            <a:avLst>
              <a:gd name="adj" fmla="val 316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79512" y="5085184"/>
            <a:ext cx="57606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chocolate</a:t>
            </a:r>
            <a:endParaRPr lang="ja-JP" altLang="en-US" sz="1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20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91680" y="4436820"/>
            <a:ext cx="57606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brown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700808"/>
            <a:ext cx="3399972" cy="2447980"/>
          </a:xfrm>
          <a:prstGeom prst="rect">
            <a:avLst/>
          </a:prstGeom>
        </p:spPr>
      </p:pic>
      <p:pic>
        <p:nvPicPr>
          <p:cNvPr id="6" name="図 5" descr="cho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5609">
            <a:off x="4283968" y="1860157"/>
            <a:ext cx="4318899" cy="243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59832" y="4365104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blue</a:t>
            </a:r>
            <a:endParaRPr lang="ja-JP" altLang="en-US" sz="14400" b="1" cap="none" spc="0" dirty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図 7" descr="Macintosh HD:Users:Ryoichibayashi1:Desktop:l_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840760" cy="4248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直線矢印コネクタ 9"/>
          <p:cNvCxnSpPr/>
          <p:nvPr/>
        </p:nvCxnSpPr>
        <p:spPr>
          <a:xfrm flipV="1">
            <a:off x="971600" y="1700808"/>
            <a:ext cx="1476160" cy="36004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1691680" y="4293096"/>
            <a:ext cx="468048" cy="108012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6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47864" y="4365104"/>
            <a:ext cx="28760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red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1994" y="186473"/>
            <a:ext cx="4230246" cy="317268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268760"/>
            <a:ext cx="2894082" cy="291694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2816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07704" y="4005064"/>
            <a:ext cx="53285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FF6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yellow</a:t>
            </a:r>
            <a:endParaRPr lang="ja-JP" altLang="en-US" sz="14400" b="1" cap="none" spc="0" dirty="0">
              <a:ln w="18000">
                <a:solidFill>
                  <a:srgbClr val="FFFF6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4" y="838948"/>
            <a:ext cx="3598164" cy="3598164"/>
          </a:xfrm>
          <a:prstGeom prst="rect">
            <a:avLst/>
          </a:prstGeom>
        </p:spPr>
      </p:pic>
      <p:pic>
        <p:nvPicPr>
          <p:cNvPr id="6" name="図 5" descr="tiger_a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2778859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m17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5" t="10773" r="13289" b="8743"/>
          <a:stretch/>
        </p:blipFill>
        <p:spPr>
          <a:xfrm>
            <a:off x="5772499" y="2492897"/>
            <a:ext cx="2961803" cy="211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4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23728" y="4005064"/>
            <a:ext cx="48965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green</a:t>
            </a:r>
            <a:endParaRPr lang="ja-JP" altLang="en-US" sz="144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4" name="図 3" descr="farming_a2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0688"/>
            <a:ext cx="2448272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i11-17a-c4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48680"/>
            <a:ext cx="2613810" cy="413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66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6000" dirty="0" smtClean="0">
                <a:latin typeface="Avenir Heavy Oblique"/>
                <a:cs typeface="Avenir Heavy Oblique"/>
              </a:rPr>
              <a:t>Self Introduction</a:t>
            </a:r>
            <a:endParaRPr kumimoji="1" lang="ja-JP" altLang="en-US" sz="6000" dirty="0">
              <a:latin typeface="Avenir Heavy Oblique"/>
              <a:cs typeface="Avenir Heavy Oblique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95536" y="1609872"/>
            <a:ext cx="8388424" cy="521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latin typeface="Avenir Heavy Oblique"/>
                <a:cs typeface="Avenir Heavy Oblique"/>
              </a:rPr>
              <a:t>Hello.</a:t>
            </a:r>
          </a:p>
          <a:p>
            <a:r>
              <a:rPr lang="en-US" altLang="ja-JP" sz="4000" dirty="0" smtClean="0">
                <a:latin typeface="Avenir Heavy Oblique"/>
                <a:cs typeface="Avenir Heavy Oblique"/>
              </a:rPr>
              <a:t>I am... (My name is...)</a:t>
            </a:r>
          </a:p>
          <a:p>
            <a:endParaRPr lang="en-US" altLang="ja-JP" sz="4000" dirty="0" smtClean="0">
              <a:latin typeface="Avenir Heavy Oblique"/>
              <a:cs typeface="Avenir Heavy Oblique"/>
            </a:endParaRPr>
          </a:p>
          <a:p>
            <a:r>
              <a:rPr lang="en-US" altLang="ja-JP" sz="4000" dirty="0" smtClean="0">
                <a:latin typeface="Avenir Heavy Oblique"/>
                <a:cs typeface="Avenir Heavy Oblique"/>
              </a:rPr>
              <a:t>I am from ...  </a:t>
            </a:r>
            <a:r>
              <a:rPr lang="en-US" altLang="ja-JP" sz="2800" dirty="0" smtClean="0">
                <a:latin typeface="Avenir Heavy Oblique"/>
                <a:cs typeface="Avenir Heavy Oblique"/>
              </a:rPr>
              <a:t>(Where are you from?)</a:t>
            </a:r>
            <a:endParaRPr lang="en-US" altLang="ja-JP" sz="4000" dirty="0" smtClean="0">
              <a:latin typeface="Avenir Heavy Oblique"/>
              <a:cs typeface="Avenir Heavy Oblique"/>
            </a:endParaRPr>
          </a:p>
          <a:p>
            <a:endParaRPr lang="en-US" altLang="ja-JP" sz="4000" dirty="0" smtClean="0">
              <a:latin typeface="Avenir Heavy Oblique"/>
              <a:cs typeface="Avenir Heavy Oblique"/>
            </a:endParaRPr>
          </a:p>
          <a:p>
            <a:r>
              <a:rPr lang="en-US" altLang="ja-JP" sz="4000" dirty="0" smtClean="0">
                <a:latin typeface="Avenir Heavy Oblique"/>
                <a:cs typeface="Avenir Heavy Oblique"/>
              </a:rPr>
              <a:t>I like ... </a:t>
            </a:r>
            <a:r>
              <a:rPr lang="en-US" altLang="ja-JP" dirty="0" smtClean="0">
                <a:latin typeface="Avenir Heavy Oblique"/>
                <a:cs typeface="Avenir Heavy Oblique"/>
              </a:rPr>
              <a:t>sports, food, comics, TV stars...</a:t>
            </a:r>
          </a:p>
          <a:p>
            <a:r>
              <a:rPr lang="en-US" altLang="ja-JP" sz="2800" dirty="0" smtClean="0">
                <a:latin typeface="Avenir Heavy Oblique"/>
                <a:cs typeface="Avenir Heavy Oblique"/>
              </a:rPr>
              <a:t>Nice to meet you (too).</a:t>
            </a:r>
            <a:endParaRPr lang="en-US" altLang="ja-JP" sz="2800" dirty="0">
              <a:latin typeface="Avenir Heavy Oblique"/>
              <a:cs typeface="Avenir Heavy Oblique"/>
            </a:endParaRPr>
          </a:p>
        </p:txBody>
      </p:sp>
    </p:spTree>
    <p:extLst>
      <p:ext uri="{BB962C8B-B14F-4D97-AF65-F5344CB8AC3E}">
        <p14:creationId xmlns:p14="http://schemas.microsoft.com/office/powerpoint/2010/main" val="7705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03748" y="4365104"/>
            <a:ext cx="45365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white</a:t>
            </a:r>
            <a:endParaRPr lang="ja-JP" altLang="en-US" sz="144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8" name="Picture 2" descr="C:\Users\kotaka\Pictures\外国語活動\sheep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707588" cy="328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 descr="125_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3806133" cy="358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3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771800" y="4077072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pink</a:t>
            </a:r>
            <a:endParaRPr lang="ja-JP" altLang="en-US" sz="14400" b="1" cap="none" spc="0" dirty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562" y="188640"/>
            <a:ext cx="1356742" cy="135674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80661">
            <a:off x="755576" y="2410793"/>
            <a:ext cx="1356742" cy="1356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19525">
            <a:off x="1835054" y="3254685"/>
            <a:ext cx="1356742" cy="135674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421217">
            <a:off x="755577" y="4203041"/>
            <a:ext cx="1356742" cy="135674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05640">
            <a:off x="1963833" y="1483715"/>
            <a:ext cx="1356742" cy="1356742"/>
          </a:xfrm>
          <a:prstGeom prst="rect">
            <a:avLst/>
          </a:prstGeom>
        </p:spPr>
      </p:pic>
      <p:pic>
        <p:nvPicPr>
          <p:cNvPr id="3" name="図 2" descr="ill_pinkrose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9" y="404664"/>
            <a:ext cx="448095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3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43708" y="4005064"/>
            <a:ext cx="52565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purple</a:t>
            </a:r>
            <a:endParaRPr lang="ja-JP" altLang="en-US" sz="14400" b="1" cap="none" spc="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CC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20688"/>
            <a:ext cx="4716016" cy="3537012"/>
          </a:xfrm>
          <a:prstGeom prst="rect">
            <a:avLst/>
          </a:prstGeom>
        </p:spPr>
      </p:pic>
      <p:pic>
        <p:nvPicPr>
          <p:cNvPr id="6" name="図 5" descr="farming_a2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92696"/>
            <a:ext cx="2105635" cy="3520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0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39752" y="4365104"/>
            <a:ext cx="4464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black</a:t>
            </a:r>
            <a:endParaRPr lang="ja-JP" altLang="en-US" sz="14400" b="1" cap="none" spc="0" dirty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3" y="849886"/>
            <a:ext cx="4423722" cy="351521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9" y="1364861"/>
            <a:ext cx="2868386" cy="338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6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35696" y="407707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orange</a:t>
            </a:r>
            <a:endParaRPr lang="ja-JP" altLang="en-US" sz="1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978088"/>
            <a:ext cx="3384376" cy="3531032"/>
          </a:xfrm>
          <a:prstGeom prst="rect">
            <a:avLst/>
          </a:prstGeom>
        </p:spPr>
      </p:pic>
      <p:pic>
        <p:nvPicPr>
          <p:cNvPr id="6" name="図 5" descr="farming_a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2659985" cy="417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278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91680" y="4436820"/>
            <a:ext cx="57606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brown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700808"/>
            <a:ext cx="3399972" cy="2447980"/>
          </a:xfrm>
          <a:prstGeom prst="rect">
            <a:avLst/>
          </a:prstGeom>
        </p:spPr>
      </p:pic>
      <p:pic>
        <p:nvPicPr>
          <p:cNvPr id="6" name="図 5" descr="choc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5609">
            <a:off x="4283968" y="1860157"/>
            <a:ext cx="4318899" cy="243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2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59832" y="4365104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blue</a:t>
            </a:r>
            <a:endParaRPr lang="ja-JP" altLang="en-US" sz="14400" b="1" cap="none" spc="0" dirty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図 7" descr="Macintosh HD:Users:Ryoichibayashi1:Desktop:l_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840760" cy="4248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直線矢印コネクタ 9"/>
          <p:cNvCxnSpPr/>
          <p:nvPr/>
        </p:nvCxnSpPr>
        <p:spPr>
          <a:xfrm flipV="1">
            <a:off x="971600" y="1700808"/>
            <a:ext cx="1476160" cy="36004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1691680" y="4293096"/>
            <a:ext cx="468048" cy="108012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1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0279" y="980728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Avenir Black Oblique"/>
                <a:cs typeface="Avenir Black Oblique"/>
              </a:rPr>
              <a:t>Let’s try brain quizzes!</a:t>
            </a:r>
            <a:r>
              <a:rPr kumimoji="1" lang="en-US" altLang="ja-JP" sz="6600" dirty="0" smtClean="0">
                <a:latin typeface="Avenir Black Oblique"/>
                <a:cs typeface="Avenir Black Oblique"/>
              </a:rPr>
              <a:t>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2708920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 smtClean="0">
                <a:latin typeface="Avenir Black Oblique"/>
                <a:cs typeface="Avenir Black Oblique"/>
              </a:rPr>
              <a:t> Are you ready?</a:t>
            </a:r>
            <a:endParaRPr kumimoji="1" lang="ja-JP" altLang="en-US" sz="8800" dirty="0"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28283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980728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0" dirty="0" smtClean="0">
                <a:latin typeface="Barbatrick-Regular"/>
                <a:cs typeface="Barbatrick-Regular"/>
              </a:rPr>
              <a:t>What’s</a:t>
            </a:r>
          </a:p>
          <a:p>
            <a:r>
              <a:rPr kumimoji="1" lang="en-US" altLang="ja-JP" sz="11000" dirty="0" smtClean="0">
                <a:latin typeface="Barbatrick-Regular"/>
                <a:cs typeface="Barbatrick-Regular"/>
              </a:rPr>
              <a:t>   missing?</a:t>
            </a:r>
          </a:p>
        </p:txBody>
      </p:sp>
    </p:spTree>
    <p:extLst>
      <p:ext uri="{BB962C8B-B14F-4D97-AF65-F5344CB8AC3E}">
        <p14:creationId xmlns:p14="http://schemas.microsoft.com/office/powerpoint/2010/main" val="5187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861306"/>
            <a:ext cx="72008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Avenir Heavy Oblique"/>
                <a:cs typeface="Avenir Heavy Oblique"/>
              </a:rPr>
              <a:t>Self Introduction</a:t>
            </a:r>
            <a:endParaRPr kumimoji="1" lang="ja-JP" altLang="en-US" dirty="0">
              <a:latin typeface="Avenir Heavy Oblique"/>
              <a:cs typeface="Avenir Heavy Oblique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592288"/>
          </a:xfrm>
        </p:spPr>
        <p:txBody>
          <a:bodyPr>
            <a:normAutofit fontScale="92500"/>
          </a:bodyPr>
          <a:lstStyle/>
          <a:p>
            <a:pPr marL="742950" indent="-742950">
              <a:buAutoNum type="arabicPeriod"/>
            </a:pPr>
            <a:r>
              <a:rPr lang="en-US" altLang="ja-JP" sz="4400" dirty="0">
                <a:latin typeface="Avenir Heavy Oblique"/>
                <a:cs typeface="Avenir Heavy Oblique"/>
              </a:rPr>
              <a:t>I</a:t>
            </a:r>
            <a:r>
              <a:rPr lang="en-US" altLang="ja-JP" sz="4400" dirty="0" smtClean="0">
                <a:latin typeface="Avenir Heavy Oblique"/>
                <a:cs typeface="Avenir Heavy Oblique"/>
              </a:rPr>
              <a:t>n 1 minute (next to you)</a:t>
            </a:r>
            <a:endParaRPr lang="en-US" altLang="ja-JP" sz="4400" dirty="0">
              <a:latin typeface="Avenir Heavy Oblique"/>
              <a:cs typeface="Avenir Heavy Oblique"/>
            </a:endParaRPr>
          </a:p>
          <a:p>
            <a:pPr marL="742950" indent="-742950">
              <a:buAutoNum type="arabicPeriod"/>
            </a:pPr>
            <a:r>
              <a:rPr lang="en-US" altLang="ja-JP" sz="4400" dirty="0">
                <a:latin typeface="Avenir Heavy Oblique"/>
                <a:cs typeface="Avenir Heavy Oblique"/>
              </a:rPr>
              <a:t>I</a:t>
            </a:r>
            <a:r>
              <a:rPr lang="en-US" altLang="ja-JP" sz="4400" dirty="0" smtClean="0">
                <a:latin typeface="Avenir Heavy Oblique"/>
                <a:cs typeface="Avenir Heavy Oblique"/>
              </a:rPr>
              <a:t>n 45 seconds (in front of you)</a:t>
            </a:r>
            <a:endParaRPr lang="en-US" altLang="ja-JP" sz="4400" dirty="0">
              <a:latin typeface="Avenir Heavy Oblique"/>
              <a:cs typeface="Avenir Heavy Oblique"/>
            </a:endParaRPr>
          </a:p>
          <a:p>
            <a:pPr marL="742950" indent="-742950">
              <a:buAutoNum type="arabicPeriod"/>
            </a:pPr>
            <a:r>
              <a:rPr lang="en-US" altLang="ja-JP" sz="4400" dirty="0">
                <a:latin typeface="Avenir Heavy Oblique"/>
                <a:cs typeface="Avenir Heavy Oblique"/>
              </a:rPr>
              <a:t>I</a:t>
            </a:r>
            <a:r>
              <a:rPr lang="en-US" altLang="ja-JP" sz="4400" dirty="0" smtClean="0">
                <a:latin typeface="Avenir Heavy Oblique"/>
                <a:cs typeface="Avenir Heavy Oblique"/>
              </a:rPr>
              <a:t>n 30 seconds! (diagonal)</a:t>
            </a:r>
            <a:endParaRPr lang="en-US" altLang="ja-JP" sz="4400" dirty="0">
              <a:latin typeface="Avenir Heavy Oblique"/>
              <a:cs typeface="Avenir Heavy Oblique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7544" y="3933056"/>
            <a:ext cx="8424936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latin typeface="Avenir Heavy Oblique"/>
                <a:cs typeface="Avenir Heavy Oblique"/>
              </a:rPr>
              <a:t>I am ... (My name is...)</a:t>
            </a:r>
          </a:p>
          <a:p>
            <a:r>
              <a:rPr lang="en-US" altLang="ja-JP" sz="2800" dirty="0" smtClean="0">
                <a:latin typeface="Avenir Heavy Oblique"/>
                <a:cs typeface="Avenir Heavy Oblique"/>
              </a:rPr>
              <a:t>I am from ... </a:t>
            </a:r>
          </a:p>
          <a:p>
            <a:r>
              <a:rPr lang="en-US" altLang="ja-JP" sz="2800" dirty="0" smtClean="0">
                <a:latin typeface="Avenir Heavy Oblique"/>
                <a:cs typeface="Avenir Heavy Oblique"/>
              </a:rPr>
              <a:t>I like ...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2800" dirty="0" smtClean="0">
                <a:latin typeface="Avenir Heavy Oblique"/>
                <a:cs typeface="Avenir Heavy Oblique"/>
              </a:rPr>
              <a:t>  </a:t>
            </a:r>
            <a:r>
              <a:rPr lang="en-US" altLang="ja-JP" sz="2000" dirty="0" smtClean="0">
                <a:latin typeface="Avenir Heavy Oblique"/>
                <a:cs typeface="Avenir Heavy Oblique"/>
              </a:rPr>
              <a:t>sports, food, comics, TV stars, musicians...</a:t>
            </a:r>
            <a:endParaRPr lang="ja-JP" altLang="en-US" dirty="0">
              <a:latin typeface="Avenir Heavy Oblique"/>
              <a:cs typeface="Avenir Heavy Oblique"/>
            </a:endParaRPr>
          </a:p>
        </p:txBody>
      </p:sp>
    </p:spTree>
    <p:extLst>
      <p:ext uri="{BB962C8B-B14F-4D97-AF65-F5344CB8AC3E}">
        <p14:creationId xmlns:p14="http://schemas.microsoft.com/office/powerpoint/2010/main" val="7398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3648" y="764704"/>
            <a:ext cx="2376511" cy="54006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8" y="587119"/>
            <a:ext cx="36004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004" r="50000"/>
          <a:stretch/>
        </p:blipFill>
        <p:spPr>
          <a:xfrm>
            <a:off x="3348111" y="861306"/>
            <a:ext cx="1223890" cy="54006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148064" y="3608489"/>
            <a:ext cx="28760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red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803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861306"/>
            <a:ext cx="72008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622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6829" y="885678"/>
            <a:ext cx="4739883" cy="54006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240723"/>
            <a:ext cx="1207934" cy="54006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228184" y="3409034"/>
            <a:ext cx="28803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824" r="15225"/>
          <a:stretch/>
        </p:blipFill>
        <p:spPr>
          <a:xfrm>
            <a:off x="3779912" y="548680"/>
            <a:ext cx="1364567" cy="54006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004048" y="1772816"/>
            <a:ext cx="43204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347864" y="4005064"/>
            <a:ext cx="532859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FF66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yellow</a:t>
            </a:r>
            <a:endParaRPr lang="ja-JP" altLang="en-US" sz="14400" b="1" cap="none" spc="0" dirty="0">
              <a:ln w="18000">
                <a:solidFill>
                  <a:srgbClr val="FFFF66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8456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861306"/>
            <a:ext cx="72008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61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3928" y="404664"/>
            <a:ext cx="1222960" cy="54006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608" y="13643"/>
            <a:ext cx="1200553" cy="54006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1013706"/>
            <a:ext cx="1196108" cy="5400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7694" y="764704"/>
            <a:ext cx="1331203" cy="54006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8188" y="22031"/>
            <a:ext cx="1204595" cy="540060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300192" y="3032956"/>
            <a:ext cx="360040" cy="68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07904" y="2060848"/>
            <a:ext cx="360040" cy="972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20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33590"/>
          <a:stretch/>
        </p:blipFill>
        <p:spPr>
          <a:xfrm>
            <a:off x="3707904" y="260648"/>
            <a:ext cx="1181686" cy="54006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004048" y="3861048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pink</a:t>
            </a:r>
            <a:endParaRPr lang="ja-JP" altLang="en-US" sz="14400" b="1" cap="none" spc="0" dirty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347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861306"/>
            <a:ext cx="72008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61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271" y="618285"/>
            <a:ext cx="1196108" cy="540060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6174816" y="618285"/>
            <a:ext cx="1384615" cy="5400600"/>
            <a:chOff x="6788060" y="674694"/>
            <a:chExt cx="1384615" cy="5400600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968080" y="674694"/>
              <a:ext cx="1204595" cy="5400600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6788060" y="3730922"/>
              <a:ext cx="360040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259632" y="648515"/>
            <a:ext cx="1511223" cy="5400600"/>
            <a:chOff x="1619672" y="736855"/>
            <a:chExt cx="1511223" cy="540060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19672" y="736855"/>
              <a:ext cx="1331203" cy="5400600"/>
            </a:xfrm>
            <a:prstGeom prst="rect">
              <a:avLst/>
            </a:prstGeom>
          </p:spPr>
        </p:pic>
        <p:sp>
          <p:nvSpPr>
            <p:cNvPr id="8" name="正方形/長方形 7"/>
            <p:cNvSpPr/>
            <p:nvPr/>
          </p:nvSpPr>
          <p:spPr>
            <a:xfrm>
              <a:off x="2770855" y="2090228"/>
              <a:ext cx="360040" cy="972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50875" y="742150"/>
            <a:ext cx="117607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kumimoji="1" lang="en-US" altLang="ja-JP" sz="9800" dirty="0" smtClean="0">
                <a:latin typeface="Avenir Heavy Oblique"/>
                <a:cs typeface="Avenir Heavy Oblique"/>
              </a:rPr>
              <a:t>Wor</a:t>
            </a:r>
            <a:r>
              <a:rPr lang="en-US" altLang="ja-JP" sz="9800" dirty="0" smtClean="0">
                <a:latin typeface="Avenir Heavy Oblique"/>
                <a:cs typeface="Avenir Heavy Oblique"/>
              </a:rPr>
              <a:t>d Quiz</a:t>
            </a:r>
            <a:endParaRPr kumimoji="1" lang="ja-JP" altLang="en-US" sz="6000" dirty="0">
              <a:latin typeface="Avenir Heavy Oblique"/>
              <a:cs typeface="Avenir Heavy Oblique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9600" dirty="0" smtClean="0">
                <a:latin typeface="Avenir Heavy Oblique"/>
                <a:cs typeface="Avenir Heavy Oblique"/>
              </a:rPr>
              <a:t>What is this?</a:t>
            </a:r>
            <a:endParaRPr kumimoji="1" lang="ja-JP" altLang="en-US" dirty="0">
              <a:latin typeface="Avenir Heavy Oblique"/>
              <a:cs typeface="Avenir Heavy Oblique"/>
            </a:endParaRPr>
          </a:p>
        </p:txBody>
      </p:sp>
    </p:spTree>
    <p:extLst>
      <p:ext uri="{BB962C8B-B14F-4D97-AF65-F5344CB8AC3E}">
        <p14:creationId xmlns:p14="http://schemas.microsoft.com/office/powerpoint/2010/main" val="35238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6606"/>
          <a:stretch/>
        </p:blipFill>
        <p:spPr>
          <a:xfrm>
            <a:off x="1115616" y="476672"/>
            <a:ext cx="2404646" cy="54006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23928" y="4221088"/>
            <a:ext cx="48965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green</a:t>
            </a:r>
            <a:endParaRPr lang="ja-JP" altLang="en-US" sz="144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15816" y="2276872"/>
            <a:ext cx="619268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6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orange</a:t>
            </a:r>
            <a:endParaRPr lang="ja-JP" altLang="en-US" sz="14400" b="1" cap="none" spc="0" dirty="0">
              <a:ln w="18000">
                <a:solidFill>
                  <a:schemeClr val="accent6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23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r="87255"/>
          <a:stretch/>
        </p:blipFill>
        <p:spPr>
          <a:xfrm>
            <a:off x="2046370" y="652166"/>
            <a:ext cx="644164" cy="554621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87" r="72503"/>
          <a:stretch/>
        </p:blipFill>
        <p:spPr>
          <a:xfrm>
            <a:off x="2690534" y="652166"/>
            <a:ext cx="618978" cy="554621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11" r="57410"/>
          <a:stretch/>
        </p:blipFill>
        <p:spPr>
          <a:xfrm>
            <a:off x="3309512" y="659624"/>
            <a:ext cx="633048" cy="55462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20022"/>
          <a:stretch/>
        </p:blipFill>
        <p:spPr>
          <a:xfrm>
            <a:off x="3930236" y="652166"/>
            <a:ext cx="2504049" cy="554621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388" r="4865"/>
          <a:stretch/>
        </p:blipFill>
        <p:spPr>
          <a:xfrm>
            <a:off x="6431098" y="652166"/>
            <a:ext cx="647114" cy="55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457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2365568" y="652166"/>
            <a:ext cx="4412864" cy="5553668"/>
            <a:chOff x="2665348" y="652166"/>
            <a:chExt cx="4412864" cy="5553668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33" r="87255"/>
            <a:stretch/>
          </p:blipFill>
          <p:spPr>
            <a:xfrm>
              <a:off x="2665348" y="659624"/>
              <a:ext cx="644164" cy="554621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5011" r="57410"/>
            <a:stretch/>
          </p:blipFill>
          <p:spPr>
            <a:xfrm>
              <a:off x="3309512" y="659624"/>
              <a:ext cx="633048" cy="554621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000" r="20022"/>
            <a:stretch/>
          </p:blipFill>
          <p:spPr>
            <a:xfrm>
              <a:off x="3930236" y="652166"/>
              <a:ext cx="2504049" cy="554621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388" r="4865"/>
            <a:stretch/>
          </p:blipFill>
          <p:spPr>
            <a:xfrm>
              <a:off x="6431098" y="652166"/>
              <a:ext cx="647114" cy="55462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68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87" r="72503"/>
          <a:stretch/>
        </p:blipFill>
        <p:spPr>
          <a:xfrm>
            <a:off x="2690534" y="652166"/>
            <a:ext cx="618978" cy="554621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427984" y="3789040"/>
            <a:ext cx="3600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blue</a:t>
            </a:r>
            <a:endParaRPr lang="ja-JP" altLang="en-US" sz="14400" b="1" cap="none" spc="0" dirty="0">
              <a:ln w="18000">
                <a:solidFill>
                  <a:srgbClr val="00B0F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445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r="87255"/>
          <a:stretch/>
        </p:blipFill>
        <p:spPr>
          <a:xfrm>
            <a:off x="2046370" y="652166"/>
            <a:ext cx="644164" cy="554621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87" r="72503"/>
          <a:stretch/>
        </p:blipFill>
        <p:spPr>
          <a:xfrm>
            <a:off x="2690534" y="652166"/>
            <a:ext cx="618978" cy="554621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11" r="57410"/>
          <a:stretch/>
        </p:blipFill>
        <p:spPr>
          <a:xfrm>
            <a:off x="3309512" y="659624"/>
            <a:ext cx="633048" cy="55462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20022"/>
          <a:stretch/>
        </p:blipFill>
        <p:spPr>
          <a:xfrm>
            <a:off x="3930236" y="652166"/>
            <a:ext cx="2504049" cy="554621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388" r="4865"/>
          <a:stretch/>
        </p:blipFill>
        <p:spPr>
          <a:xfrm>
            <a:off x="6431098" y="652166"/>
            <a:ext cx="647114" cy="55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454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2370406" y="655805"/>
            <a:ext cx="4403189" cy="5546391"/>
            <a:chOff x="2268949" y="690921"/>
            <a:chExt cx="4403189" cy="5546391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087" r="72503"/>
            <a:stretch/>
          </p:blipFill>
          <p:spPr>
            <a:xfrm>
              <a:off x="2268949" y="691102"/>
              <a:ext cx="618978" cy="554621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5011" r="57410"/>
            <a:stretch/>
          </p:blipFill>
          <p:spPr>
            <a:xfrm>
              <a:off x="6039090" y="690921"/>
              <a:ext cx="633048" cy="554621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0000" r="20022"/>
            <a:stretch/>
          </p:blipFill>
          <p:spPr>
            <a:xfrm>
              <a:off x="2887927" y="691102"/>
              <a:ext cx="2504049" cy="554621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388" r="4865"/>
            <a:stretch/>
          </p:blipFill>
          <p:spPr>
            <a:xfrm>
              <a:off x="5391976" y="691102"/>
              <a:ext cx="647114" cy="55462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44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r="87255"/>
          <a:stretch/>
        </p:blipFill>
        <p:spPr>
          <a:xfrm>
            <a:off x="2690534" y="652166"/>
            <a:ext cx="644164" cy="554621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851920" y="3789040"/>
            <a:ext cx="4464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black</a:t>
            </a:r>
            <a:endParaRPr lang="ja-JP" altLang="en-US" sz="14400" b="1" cap="none" spc="0" dirty="0">
              <a:ln w="18000">
                <a:solidFill>
                  <a:schemeClr val="bg1">
                    <a:lumMod val="5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83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r="87255"/>
          <a:stretch/>
        </p:blipFill>
        <p:spPr>
          <a:xfrm>
            <a:off x="2046370" y="652166"/>
            <a:ext cx="644164" cy="554621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87" r="72503"/>
          <a:stretch/>
        </p:blipFill>
        <p:spPr>
          <a:xfrm>
            <a:off x="2690534" y="652166"/>
            <a:ext cx="618978" cy="554621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11" r="57410"/>
          <a:stretch/>
        </p:blipFill>
        <p:spPr>
          <a:xfrm>
            <a:off x="3309512" y="659624"/>
            <a:ext cx="633048" cy="55462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20022"/>
          <a:stretch/>
        </p:blipFill>
        <p:spPr>
          <a:xfrm>
            <a:off x="3930236" y="652166"/>
            <a:ext cx="2504049" cy="554621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388" r="4865"/>
          <a:stretch/>
        </p:blipFill>
        <p:spPr>
          <a:xfrm>
            <a:off x="6431098" y="652166"/>
            <a:ext cx="647114" cy="55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30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33" r="87255"/>
          <a:stretch/>
        </p:blipFill>
        <p:spPr>
          <a:xfrm>
            <a:off x="3031000" y="655895"/>
            <a:ext cx="644164" cy="554621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087" r="72503"/>
          <a:stretch/>
        </p:blipFill>
        <p:spPr>
          <a:xfrm>
            <a:off x="3675164" y="655895"/>
            <a:ext cx="618978" cy="55462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35011"/>
          <a:stretch/>
        </p:blipFill>
        <p:spPr>
          <a:xfrm>
            <a:off x="4295889" y="655895"/>
            <a:ext cx="1252024" cy="554621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804" r="20022"/>
          <a:stretch/>
        </p:blipFill>
        <p:spPr>
          <a:xfrm>
            <a:off x="5513716" y="655895"/>
            <a:ext cx="599285" cy="55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011" r="57410"/>
          <a:stretch/>
        </p:blipFill>
        <p:spPr>
          <a:xfrm>
            <a:off x="323528" y="659624"/>
            <a:ext cx="633048" cy="554621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989" r="27517"/>
          <a:stretch/>
        </p:blipFill>
        <p:spPr>
          <a:xfrm>
            <a:off x="1573452" y="659624"/>
            <a:ext cx="626012" cy="554621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388" r="4865"/>
          <a:stretch/>
        </p:blipFill>
        <p:spPr>
          <a:xfrm>
            <a:off x="2822289" y="659624"/>
            <a:ext cx="647114" cy="554621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384318" y="4436820"/>
            <a:ext cx="57606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brown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42293" y="660404"/>
            <a:ext cx="489654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green</a:t>
            </a:r>
            <a:endParaRPr lang="ja-JP" altLang="en-US" sz="144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26630" y="2632844"/>
            <a:ext cx="28760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red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683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0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23217" y="260648"/>
            <a:ext cx="81246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 Oblique"/>
                <a:cs typeface="Avenir Black Oblique"/>
              </a:rPr>
              <a:t>Good Job</a:t>
            </a:r>
            <a:r>
              <a:rPr lang="en-US" altLang="ja-JP" sz="1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 Oblique"/>
                <a:cs typeface="Avenir Black Oblique"/>
              </a:rPr>
              <a:t>!</a:t>
            </a:r>
            <a:endParaRPr lang="ja-JP" altLang="en-US" sz="1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 Oblique"/>
              <a:cs typeface="Avenir Black Oblique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28617" y="2632844"/>
            <a:ext cx="8313901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 Oblique"/>
                <a:cs typeface="Avenir Black Oblique"/>
              </a:rPr>
              <a:t>Now let’s try </a:t>
            </a:r>
          </a:p>
          <a:p>
            <a:pPr algn="ctr"/>
            <a:r>
              <a:rPr lang="en-US" altLang="ja-JP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 Oblique"/>
                <a:cs typeface="Avenir Black Oblique"/>
              </a:rPr>
              <a:t>Karta</a:t>
            </a:r>
            <a:r>
              <a:rPr lang="en-US" altLang="ja-JP" sz="1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lack Oblique"/>
                <a:cs typeface="Avenir Black Oblique"/>
              </a:rPr>
              <a:t>!</a:t>
            </a:r>
            <a:endParaRPr lang="ja-JP" altLang="en-US" sz="1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185538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fruit_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524" y="902694"/>
            <a:ext cx="4581748" cy="516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ドーナツ 3"/>
          <p:cNvSpPr/>
          <p:nvPr/>
        </p:nvSpPr>
        <p:spPr>
          <a:xfrm>
            <a:off x="1115616" y="-315416"/>
            <a:ext cx="6840760" cy="6408712"/>
          </a:xfrm>
          <a:prstGeom prst="donut">
            <a:avLst>
              <a:gd name="adj" fmla="val 316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ドーナツ 1"/>
          <p:cNvSpPr/>
          <p:nvPr/>
        </p:nvSpPr>
        <p:spPr>
          <a:xfrm>
            <a:off x="1442759" y="44624"/>
            <a:ext cx="6801649" cy="6527045"/>
          </a:xfrm>
          <a:prstGeom prst="donut">
            <a:avLst>
              <a:gd name="adj" fmla="val 403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4985881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rgbClr val="FF0000"/>
                </a:solidFill>
              </a:rPr>
              <a:t>apple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8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9512" y="5157192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rgbClr val="FF0000"/>
                </a:solidFill>
              </a:rPr>
              <a:t>tomato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764704"/>
            <a:ext cx="4968552" cy="4968552"/>
          </a:xfrm>
          <a:prstGeom prst="rect">
            <a:avLst/>
          </a:prstGeom>
        </p:spPr>
      </p:pic>
      <p:sp>
        <p:nvSpPr>
          <p:cNvPr id="4" name="ドーナツ 3"/>
          <p:cNvSpPr/>
          <p:nvPr/>
        </p:nvSpPr>
        <p:spPr>
          <a:xfrm>
            <a:off x="1259632" y="404664"/>
            <a:ext cx="7632848" cy="6984776"/>
          </a:xfrm>
          <a:prstGeom prst="donut">
            <a:avLst>
              <a:gd name="adj" fmla="val 316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ドーナツ 1"/>
          <p:cNvSpPr/>
          <p:nvPr/>
        </p:nvSpPr>
        <p:spPr>
          <a:xfrm>
            <a:off x="2162839" y="-26665"/>
            <a:ext cx="7305705" cy="7056784"/>
          </a:xfrm>
          <a:prstGeom prst="donut">
            <a:avLst>
              <a:gd name="adj" fmla="val 403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347864" y="4365104"/>
            <a:ext cx="287601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red</a:t>
            </a:r>
            <a:endParaRPr lang="ja-JP" altLang="en-US" sz="1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1994" y="186473"/>
            <a:ext cx="4230246" cy="317268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268760"/>
            <a:ext cx="2894082" cy="291694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772816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8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164</Words>
  <Application>Microsoft Office PowerPoint</Application>
  <PresentationFormat>画面に合わせる (4:3)</PresentationFormat>
  <Paragraphs>66</Paragraphs>
  <Slides>60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60</vt:i4>
      </vt:variant>
    </vt:vector>
  </HeadingPairs>
  <TitlesOfParts>
    <vt:vector size="69" baseType="lpstr">
      <vt:lpstr>Androgyne Medium</vt:lpstr>
      <vt:lpstr>Arial Unicode MS</vt:lpstr>
      <vt:lpstr>Avenir Black Oblique</vt:lpstr>
      <vt:lpstr>Avenir Heavy Oblique</vt:lpstr>
      <vt:lpstr>Barbatrick-Regular</vt:lpstr>
      <vt:lpstr>ＭＳ Ｐゴシック</vt:lpstr>
      <vt:lpstr>Arial</vt:lpstr>
      <vt:lpstr>Calibri</vt:lpstr>
      <vt:lpstr>Office ​​テーマ</vt:lpstr>
      <vt:lpstr>Welcome to  Luke &amp; Ichiba’s English Lesson!!  19/Sep/2015  Setagaya Jr High School Attached to  Tokyo Gakugei University</vt:lpstr>
      <vt:lpstr>PowerPoint プレゼンテーション</vt:lpstr>
      <vt:lpstr>Self Introduction</vt:lpstr>
      <vt:lpstr>Self Introduction</vt:lpstr>
      <vt:lpstr>Word Quiz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kotaka</dc:creator>
  <cp:lastModifiedBy>user586</cp:lastModifiedBy>
  <cp:revision>65</cp:revision>
  <cp:lastPrinted>2013-09-28T00:43:52Z</cp:lastPrinted>
  <dcterms:created xsi:type="dcterms:W3CDTF">2013-08-13T17:58:56Z</dcterms:created>
  <dcterms:modified xsi:type="dcterms:W3CDTF">2016-03-17T23:53:34Z</dcterms:modified>
</cp:coreProperties>
</file>